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332" r:id="rId3"/>
    <p:sldId id="331" r:id="rId4"/>
    <p:sldId id="257" r:id="rId5"/>
    <p:sldId id="258" r:id="rId6"/>
    <p:sldId id="306" r:id="rId7"/>
    <p:sldId id="307" r:id="rId8"/>
    <p:sldId id="352" r:id="rId9"/>
    <p:sldId id="333" r:id="rId10"/>
    <p:sldId id="320" r:id="rId11"/>
    <p:sldId id="329" r:id="rId12"/>
    <p:sldId id="350" r:id="rId13"/>
    <p:sldId id="338" r:id="rId14"/>
    <p:sldId id="351" r:id="rId15"/>
    <p:sldId id="354" r:id="rId16"/>
    <p:sldId id="353" r:id="rId17"/>
    <p:sldId id="348" r:id="rId18"/>
    <p:sldId id="317" r:id="rId19"/>
    <p:sldId id="295" r:id="rId20"/>
    <p:sldId id="294" r:id="rId21"/>
    <p:sldId id="301" r:id="rId22"/>
    <p:sldId id="313" r:id="rId23"/>
    <p:sldId id="347" r:id="rId24"/>
    <p:sldId id="345" r:id="rId25"/>
    <p:sldId id="309" r:id="rId26"/>
    <p:sldId id="355" r:id="rId27"/>
    <p:sldId id="349" r:id="rId28"/>
    <p:sldId id="343" r:id="rId29"/>
  </p:sldIdLst>
  <p:sldSz cx="9144000" cy="6858000" type="screen4x3"/>
  <p:notesSz cx="6797675" cy="9926638"/>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E"/>
    <a:srgbClr val="FEFEFE"/>
    <a:srgbClr val="D2D2D2"/>
    <a:srgbClr val="DCDCDC"/>
    <a:srgbClr val="C8C8C8"/>
    <a:srgbClr val="B2B2B2"/>
    <a:srgbClr val="A6A698"/>
    <a:srgbClr val="008B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171" autoAdjust="0"/>
  </p:normalViewPr>
  <p:slideViewPr>
    <p:cSldViewPr>
      <p:cViewPr varScale="1">
        <p:scale>
          <a:sx n="100" d="100"/>
          <a:sy n="100" d="100"/>
        </p:scale>
        <p:origin x="-194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2" d="100"/>
          <a:sy n="72" d="100"/>
        </p:scale>
        <p:origin x="-2400" y="-11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1"/>
            <a:ext cx="2944813"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p>
        </p:txBody>
      </p:sp>
      <p:sp>
        <p:nvSpPr>
          <p:cNvPr id="8195" name="Rectangle 3"/>
          <p:cNvSpPr>
            <a:spLocks noGrp="1" noChangeArrowheads="1"/>
          </p:cNvSpPr>
          <p:nvPr>
            <p:ph type="dt" sz="quarter" idx="1"/>
          </p:nvPr>
        </p:nvSpPr>
        <p:spPr bwMode="auto">
          <a:xfrm>
            <a:off x="3851276" y="1"/>
            <a:ext cx="2944813"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FF34BC86-26B2-4E97-84BC-86D2BECDFB93}" type="datetime4">
              <a:rPr lang="nl-NL"/>
              <a:pPr/>
              <a:t>22 oktober 2018</a:t>
            </a:fld>
            <a:endParaRPr lang="nl-NL"/>
          </a:p>
        </p:txBody>
      </p:sp>
      <p:sp>
        <p:nvSpPr>
          <p:cNvPr id="8196" name="Rectangle 4"/>
          <p:cNvSpPr>
            <a:spLocks noGrp="1" noChangeArrowheads="1"/>
          </p:cNvSpPr>
          <p:nvPr>
            <p:ph type="ftr" sz="quarter" idx="2"/>
          </p:nvPr>
        </p:nvSpPr>
        <p:spPr bwMode="auto">
          <a:xfrm>
            <a:off x="1" y="9428164"/>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p>
        </p:txBody>
      </p:sp>
      <p:sp>
        <p:nvSpPr>
          <p:cNvPr id="8197" name="Rectangle 5"/>
          <p:cNvSpPr>
            <a:spLocks noGrp="1" noChangeArrowheads="1"/>
          </p:cNvSpPr>
          <p:nvPr>
            <p:ph type="sldNum" sz="quarter" idx="3"/>
          </p:nvPr>
        </p:nvSpPr>
        <p:spPr bwMode="auto">
          <a:xfrm>
            <a:off x="3851276" y="9428164"/>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5ECE614-CF06-4360-A034-A4F9B9C4995D}" type="slidenum">
              <a:rPr lang="nl-NL"/>
              <a:pPr/>
              <a:t>‹#›</a:t>
            </a:fld>
            <a:endParaRPr lang="nl-NL"/>
          </a:p>
        </p:txBody>
      </p:sp>
    </p:spTree>
    <p:extLst>
      <p:ext uri="{BB962C8B-B14F-4D97-AF65-F5344CB8AC3E}">
        <p14:creationId xmlns:p14="http://schemas.microsoft.com/office/powerpoint/2010/main" val="10592900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1" y="1"/>
            <a:ext cx="2944813"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nl-NL"/>
          </a:p>
        </p:txBody>
      </p:sp>
      <p:sp>
        <p:nvSpPr>
          <p:cNvPr id="7171" name="Rectangle 3"/>
          <p:cNvSpPr>
            <a:spLocks noGrp="1" noChangeArrowheads="1"/>
          </p:cNvSpPr>
          <p:nvPr>
            <p:ph type="dt" idx="1"/>
          </p:nvPr>
        </p:nvSpPr>
        <p:spPr bwMode="auto">
          <a:xfrm>
            <a:off x="3851276" y="1"/>
            <a:ext cx="2944813"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D87936C7-6A70-449E-955C-4D17B497A807}" type="datetime4">
              <a:rPr lang="nl-NL"/>
              <a:pPr/>
              <a:t>22 oktober 2018</a:t>
            </a:fld>
            <a:endParaRPr lang="nl-NL"/>
          </a:p>
        </p:txBody>
      </p:sp>
      <p:sp>
        <p:nvSpPr>
          <p:cNvPr id="7172"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679451" y="4714876"/>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7174" name="Rectangle 6"/>
          <p:cNvSpPr>
            <a:spLocks noGrp="1" noChangeArrowheads="1"/>
          </p:cNvSpPr>
          <p:nvPr>
            <p:ph type="ftr" sz="quarter" idx="4"/>
          </p:nvPr>
        </p:nvSpPr>
        <p:spPr bwMode="auto">
          <a:xfrm>
            <a:off x="1" y="9428164"/>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nl-NL"/>
          </a:p>
        </p:txBody>
      </p:sp>
      <p:sp>
        <p:nvSpPr>
          <p:cNvPr id="7175" name="Rectangle 7"/>
          <p:cNvSpPr>
            <a:spLocks noGrp="1" noChangeArrowheads="1"/>
          </p:cNvSpPr>
          <p:nvPr>
            <p:ph type="sldNum" sz="quarter" idx="5"/>
          </p:nvPr>
        </p:nvSpPr>
        <p:spPr bwMode="auto">
          <a:xfrm>
            <a:off x="3851276" y="9428164"/>
            <a:ext cx="29448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A2684D4-5C03-4A46-9CBF-D8F1FEEB2460}" type="slidenum">
              <a:rPr lang="nl-NL"/>
              <a:pPr/>
              <a:t>‹#›</a:t>
            </a:fld>
            <a:endParaRPr lang="nl-NL"/>
          </a:p>
        </p:txBody>
      </p:sp>
    </p:spTree>
    <p:extLst>
      <p:ext uri="{BB962C8B-B14F-4D97-AF65-F5344CB8AC3E}">
        <p14:creationId xmlns:p14="http://schemas.microsoft.com/office/powerpoint/2010/main" val="453732423"/>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1</a:t>
            </a:fld>
            <a:endParaRPr lang="nl-NL"/>
          </a:p>
        </p:txBody>
      </p:sp>
    </p:spTree>
    <p:extLst>
      <p:ext uri="{BB962C8B-B14F-4D97-AF65-F5344CB8AC3E}">
        <p14:creationId xmlns:p14="http://schemas.microsoft.com/office/powerpoint/2010/main" val="240088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a:t>
            </a:r>
            <a:r>
              <a:rPr lang="en-US" baseline="0" dirty="0" smtClean="0"/>
              <a:t> </a:t>
            </a:r>
            <a:r>
              <a:rPr lang="en-US" baseline="0" dirty="0" err="1" smtClean="0"/>
              <a:t>figuren</a:t>
            </a:r>
            <a:r>
              <a:rPr lang="en-US" baseline="0" dirty="0" smtClean="0"/>
              <a:t> op </a:t>
            </a:r>
            <a:r>
              <a:rPr lang="en-US" baseline="0" dirty="0" err="1" smtClean="0"/>
              <a:t>deze</a:t>
            </a:r>
            <a:r>
              <a:rPr lang="en-US" baseline="0" dirty="0" smtClean="0"/>
              <a:t> slide </a:t>
            </a:r>
            <a:r>
              <a:rPr lang="en-US" baseline="0" dirty="0" err="1" smtClean="0"/>
              <a:t>laten</a:t>
            </a:r>
            <a:r>
              <a:rPr lang="en-US" baseline="0" dirty="0" smtClean="0"/>
              <a:t> </a:t>
            </a:r>
            <a:r>
              <a:rPr lang="en-US" baseline="0" dirty="0" err="1" smtClean="0"/>
              <a:t>een</a:t>
            </a:r>
            <a:r>
              <a:rPr lang="en-US" baseline="0" dirty="0" smtClean="0"/>
              <a:t> </a:t>
            </a:r>
            <a:r>
              <a:rPr lang="en-US" baseline="0" dirty="0" err="1" smtClean="0"/>
              <a:t>tijdstack</a:t>
            </a:r>
            <a:r>
              <a:rPr lang="en-US" baseline="0" dirty="0" smtClean="0"/>
              <a:t> van </a:t>
            </a:r>
            <a:r>
              <a:rPr lang="en-US" baseline="0" dirty="0" err="1" smtClean="0"/>
              <a:t>jarkusraaien</a:t>
            </a:r>
            <a:r>
              <a:rPr lang="en-US" baseline="0" dirty="0" smtClean="0"/>
              <a:t> </a:t>
            </a:r>
            <a:r>
              <a:rPr lang="en-US" baseline="0" dirty="0" err="1" smtClean="0"/>
              <a:t>zien</a:t>
            </a:r>
            <a:r>
              <a:rPr lang="en-US" baseline="0" dirty="0" smtClean="0"/>
              <a:t> van 4 </a:t>
            </a:r>
            <a:r>
              <a:rPr lang="en-US" baseline="0" dirty="0" err="1" smtClean="0"/>
              <a:t>profielen</a:t>
            </a:r>
            <a:r>
              <a:rPr lang="en-US" baseline="0" dirty="0" smtClean="0"/>
              <a:t> </a:t>
            </a:r>
            <a:r>
              <a:rPr lang="en-US" baseline="0" dirty="0" err="1" smtClean="0"/>
              <a:t>rond</a:t>
            </a:r>
            <a:r>
              <a:rPr lang="en-US" baseline="0" dirty="0" smtClean="0"/>
              <a:t> de kop van </a:t>
            </a:r>
            <a:r>
              <a:rPr lang="en-US" baseline="0" dirty="0" err="1" smtClean="0"/>
              <a:t>Schiermonnikoog</a:t>
            </a:r>
            <a:r>
              <a:rPr lang="en-US" baseline="0" dirty="0" smtClean="0"/>
              <a:t>, </a:t>
            </a:r>
            <a:r>
              <a:rPr lang="en-US" baseline="0" dirty="0" err="1" smtClean="0"/>
              <a:t>waar</a:t>
            </a:r>
            <a:r>
              <a:rPr lang="en-US" baseline="0" dirty="0" smtClean="0"/>
              <a:t> de </a:t>
            </a:r>
            <a:r>
              <a:rPr lang="en-US" baseline="0" dirty="0" err="1" smtClean="0"/>
              <a:t>kleurgradaties</a:t>
            </a:r>
            <a:r>
              <a:rPr lang="en-US" baseline="0" dirty="0" smtClean="0"/>
              <a:t> de </a:t>
            </a:r>
            <a:r>
              <a:rPr lang="en-US" baseline="0" dirty="0" err="1" smtClean="0"/>
              <a:t>diepte</a:t>
            </a:r>
            <a:r>
              <a:rPr lang="en-US" baseline="0" dirty="0" smtClean="0"/>
              <a:t> </a:t>
            </a:r>
            <a:r>
              <a:rPr lang="en-US" baseline="0" dirty="0" err="1" smtClean="0"/>
              <a:t>weergeven</a:t>
            </a:r>
            <a:r>
              <a:rPr lang="en-US" baseline="0" dirty="0" smtClean="0"/>
              <a:t>. In de </a:t>
            </a:r>
            <a:r>
              <a:rPr lang="en-US" baseline="0" dirty="0" err="1" smtClean="0"/>
              <a:t>periode</a:t>
            </a:r>
            <a:r>
              <a:rPr lang="en-US" baseline="0" dirty="0" smtClean="0"/>
              <a:t> 1980-2000 is </a:t>
            </a:r>
            <a:r>
              <a:rPr lang="en-US" baseline="0" dirty="0" err="1" smtClean="0"/>
              <a:t>voor</a:t>
            </a:r>
            <a:r>
              <a:rPr lang="en-US" baseline="0" dirty="0" smtClean="0"/>
              <a:t> </a:t>
            </a:r>
            <a:r>
              <a:rPr lang="en-US" baseline="0" dirty="0" err="1" smtClean="0"/>
              <a:t>alle</a:t>
            </a:r>
            <a:r>
              <a:rPr lang="en-US" baseline="0" dirty="0" smtClean="0"/>
              <a:t> </a:t>
            </a:r>
            <a:r>
              <a:rPr lang="en-US" baseline="0" dirty="0" err="1" smtClean="0"/>
              <a:t>vier</a:t>
            </a:r>
            <a:r>
              <a:rPr lang="en-US" baseline="0" dirty="0" smtClean="0"/>
              <a:t> de </a:t>
            </a:r>
            <a:r>
              <a:rPr lang="en-US" baseline="0" dirty="0" err="1" smtClean="0"/>
              <a:t>raaien</a:t>
            </a:r>
            <a:r>
              <a:rPr lang="en-US" baseline="0" dirty="0" smtClean="0"/>
              <a:t> </a:t>
            </a:r>
            <a:r>
              <a:rPr lang="en-US" baseline="0" dirty="0" err="1" smtClean="0"/>
              <a:t>een</a:t>
            </a:r>
            <a:r>
              <a:rPr lang="en-US" baseline="0" dirty="0" smtClean="0"/>
              <a:t> </a:t>
            </a:r>
            <a:r>
              <a:rPr lang="en-US" baseline="0" dirty="0" err="1" smtClean="0"/>
              <a:t>uitbouwend</a:t>
            </a:r>
            <a:r>
              <a:rPr lang="en-US" baseline="0" dirty="0" smtClean="0"/>
              <a:t> strand </a:t>
            </a:r>
            <a:r>
              <a:rPr lang="en-US" baseline="0" dirty="0" err="1" smtClean="0"/>
              <a:t>te</a:t>
            </a:r>
            <a:r>
              <a:rPr lang="en-US" baseline="0" dirty="0" smtClean="0"/>
              <a:t> </a:t>
            </a:r>
            <a:r>
              <a:rPr lang="en-US" baseline="0" dirty="0" err="1" smtClean="0"/>
              <a:t>zien</a:t>
            </a:r>
            <a:r>
              <a:rPr lang="en-US" baseline="0" dirty="0" smtClean="0"/>
              <a:t>, wat het </a:t>
            </a:r>
            <a:r>
              <a:rPr lang="en-US" baseline="0" dirty="0" err="1" smtClean="0"/>
              <a:t>gevolg</a:t>
            </a:r>
            <a:r>
              <a:rPr lang="en-US" baseline="0" dirty="0" smtClean="0"/>
              <a:t> was van de </a:t>
            </a:r>
            <a:r>
              <a:rPr lang="en-US" baseline="0" dirty="0" err="1" smtClean="0"/>
              <a:t>zandgolf</a:t>
            </a:r>
            <a:r>
              <a:rPr lang="en-US" baseline="0" dirty="0" smtClean="0"/>
              <a:t> ten </a:t>
            </a:r>
            <a:r>
              <a:rPr lang="en-US" baseline="0" dirty="0" err="1" smtClean="0"/>
              <a:t>tijde</a:t>
            </a:r>
            <a:r>
              <a:rPr lang="en-US" baseline="0" dirty="0" smtClean="0"/>
              <a:t> van </a:t>
            </a:r>
            <a:r>
              <a:rPr lang="en-US" baseline="0" dirty="0" err="1" smtClean="0"/>
              <a:t>aanlanding</a:t>
            </a:r>
            <a:r>
              <a:rPr lang="en-US" baseline="0" dirty="0" smtClean="0"/>
              <a:t> </a:t>
            </a:r>
            <a:r>
              <a:rPr lang="en-US" baseline="0" dirty="0" err="1" smtClean="0"/>
              <a:t>zandmassa</a:t>
            </a:r>
            <a:r>
              <a:rPr lang="en-US" baseline="0" dirty="0" smtClean="0"/>
              <a:t> in de </a:t>
            </a:r>
            <a:r>
              <a:rPr lang="en-US" baseline="0" dirty="0" err="1" smtClean="0"/>
              <a:t>buitendelta</a:t>
            </a:r>
            <a:r>
              <a:rPr lang="en-US" baseline="0" dirty="0" smtClean="0"/>
              <a:t>. In de </a:t>
            </a:r>
            <a:r>
              <a:rPr lang="en-US" baseline="0" dirty="0" err="1" smtClean="0"/>
              <a:t>periode</a:t>
            </a:r>
            <a:r>
              <a:rPr lang="en-US" baseline="0" dirty="0" smtClean="0"/>
              <a:t> </a:t>
            </a:r>
            <a:r>
              <a:rPr lang="en-US" baseline="0" dirty="0" err="1" smtClean="0"/>
              <a:t>hierna</a:t>
            </a:r>
            <a:r>
              <a:rPr lang="en-US" baseline="0" dirty="0" smtClean="0"/>
              <a:t> “</a:t>
            </a:r>
            <a:r>
              <a:rPr lang="en-US" baseline="0" dirty="0" err="1" smtClean="0"/>
              <a:t>erodeert</a:t>
            </a:r>
            <a:r>
              <a:rPr lang="en-US" baseline="0" dirty="0" smtClean="0"/>
              <a:t>” het strand </a:t>
            </a:r>
            <a:r>
              <a:rPr lang="en-US" baseline="0" dirty="0" err="1" smtClean="0"/>
              <a:t>weer</a:t>
            </a:r>
            <a:r>
              <a:rPr lang="en-US" baseline="0" dirty="0" smtClean="0"/>
              <a:t>. In de 3 </a:t>
            </a:r>
            <a:r>
              <a:rPr lang="en-US" baseline="0" dirty="0" err="1" smtClean="0"/>
              <a:t>meest</a:t>
            </a:r>
            <a:r>
              <a:rPr lang="en-US" baseline="0" dirty="0" smtClean="0"/>
              <a:t> </a:t>
            </a:r>
            <a:r>
              <a:rPr lang="en-US" baseline="0" dirty="0" err="1" smtClean="0"/>
              <a:t>westelijke</a:t>
            </a:r>
            <a:r>
              <a:rPr lang="en-US" baseline="0" dirty="0" smtClean="0"/>
              <a:t> </a:t>
            </a:r>
            <a:r>
              <a:rPr lang="en-US" baseline="0" dirty="0" err="1" smtClean="0"/>
              <a:t>raaien</a:t>
            </a:r>
            <a:r>
              <a:rPr lang="en-US" baseline="0" dirty="0" smtClean="0"/>
              <a:t> is </a:t>
            </a:r>
            <a:r>
              <a:rPr lang="en-US" baseline="0" dirty="0" err="1" smtClean="0"/>
              <a:t>vanaf</a:t>
            </a:r>
            <a:r>
              <a:rPr lang="en-US" baseline="0" dirty="0" smtClean="0"/>
              <a:t> </a:t>
            </a:r>
            <a:r>
              <a:rPr lang="en-US" baseline="0" dirty="0" err="1" smtClean="0"/>
              <a:t>ongeveer</a:t>
            </a:r>
            <a:r>
              <a:rPr lang="en-US" baseline="0" dirty="0" smtClean="0"/>
              <a:t> 2005 de </a:t>
            </a:r>
            <a:r>
              <a:rPr lang="en-US" baseline="0" dirty="0" err="1" smtClean="0"/>
              <a:t>strandwaartse</a:t>
            </a:r>
            <a:r>
              <a:rPr lang="en-US" baseline="0" dirty="0" smtClean="0"/>
              <a:t> </a:t>
            </a:r>
            <a:r>
              <a:rPr lang="en-US" baseline="0" dirty="0" err="1" smtClean="0"/>
              <a:t>verplaatsing</a:t>
            </a:r>
            <a:r>
              <a:rPr lang="en-US" baseline="0" dirty="0" smtClean="0"/>
              <a:t> van </a:t>
            </a:r>
            <a:r>
              <a:rPr lang="en-US" baseline="0" dirty="0" err="1" smtClean="0"/>
              <a:t>een</a:t>
            </a:r>
            <a:r>
              <a:rPr lang="en-US" baseline="0" dirty="0" smtClean="0"/>
              <a:t> </a:t>
            </a:r>
            <a:r>
              <a:rPr lang="en-US" baseline="0" dirty="0" err="1" smtClean="0"/>
              <a:t>zandplaat</a:t>
            </a:r>
            <a:r>
              <a:rPr lang="en-US" baseline="0" dirty="0" smtClean="0"/>
              <a:t> </a:t>
            </a:r>
            <a:r>
              <a:rPr lang="en-US" baseline="0" dirty="0" err="1" smtClean="0"/>
              <a:t>waar</a:t>
            </a:r>
            <a:r>
              <a:rPr lang="en-US" baseline="0" dirty="0" smtClean="0"/>
              <a:t> </a:t>
            </a:r>
            <a:r>
              <a:rPr lang="en-US" baseline="0" dirty="0" err="1" smtClean="0"/>
              <a:t>te</a:t>
            </a:r>
            <a:r>
              <a:rPr lang="en-US" baseline="0" dirty="0" smtClean="0"/>
              <a:t> </a:t>
            </a:r>
            <a:r>
              <a:rPr lang="en-US" baseline="0" dirty="0" err="1" smtClean="0"/>
              <a:t>nemen</a:t>
            </a:r>
            <a:r>
              <a:rPr lang="en-US" baseline="0" dirty="0" smtClean="0"/>
              <a:t>. In </a:t>
            </a:r>
            <a:r>
              <a:rPr lang="en-US" baseline="0" dirty="0" err="1" smtClean="0"/>
              <a:t>raai</a:t>
            </a:r>
            <a:r>
              <a:rPr lang="en-US" baseline="0" dirty="0" smtClean="0"/>
              <a:t> 740  </a:t>
            </a:r>
            <a:r>
              <a:rPr lang="en-US" baseline="0" dirty="0" err="1" smtClean="0"/>
              <a:t>komt</a:t>
            </a:r>
            <a:r>
              <a:rPr lang="en-US" baseline="0" dirty="0" smtClean="0"/>
              <a:t> de </a:t>
            </a:r>
            <a:r>
              <a:rPr lang="en-US" baseline="0" dirty="0" err="1" smtClean="0"/>
              <a:t>plaat</a:t>
            </a:r>
            <a:r>
              <a:rPr lang="en-US" baseline="0" dirty="0" smtClean="0"/>
              <a:t> </a:t>
            </a:r>
            <a:r>
              <a:rPr lang="en-US" baseline="0" dirty="0" err="1" smtClean="0"/>
              <a:t>ook</a:t>
            </a:r>
            <a:r>
              <a:rPr lang="en-US" baseline="0" dirty="0" smtClean="0"/>
              <a:t> </a:t>
            </a:r>
            <a:r>
              <a:rPr lang="en-US" baseline="0" dirty="0" err="1" smtClean="0"/>
              <a:t>voorzichtig</a:t>
            </a:r>
            <a:r>
              <a:rPr lang="en-US" baseline="0" dirty="0" smtClean="0"/>
              <a:t> door, maar </a:t>
            </a:r>
            <a:r>
              <a:rPr lang="en-US" baseline="0" dirty="0" err="1" smtClean="0"/>
              <a:t>doet</a:t>
            </a:r>
            <a:r>
              <a:rPr lang="en-US" baseline="0" dirty="0" smtClean="0"/>
              <a:t> </a:t>
            </a:r>
            <a:r>
              <a:rPr lang="en-US" baseline="0" dirty="0" err="1" smtClean="0"/>
              <a:t>dit</a:t>
            </a:r>
            <a:r>
              <a:rPr lang="en-US" baseline="0" dirty="0" smtClean="0"/>
              <a:t> pas </a:t>
            </a:r>
            <a:r>
              <a:rPr lang="en-US" baseline="0" dirty="0" err="1" smtClean="0"/>
              <a:t>veel</a:t>
            </a:r>
            <a:r>
              <a:rPr lang="en-US" baseline="0" dirty="0" smtClean="0"/>
              <a:t> later, </a:t>
            </a:r>
            <a:r>
              <a:rPr lang="en-US" baseline="0" dirty="0" err="1" smtClean="0"/>
              <a:t>rond</a:t>
            </a:r>
            <a:r>
              <a:rPr lang="en-US" baseline="0" dirty="0" smtClean="0"/>
              <a:t> 2012. Met rode </a:t>
            </a:r>
            <a:r>
              <a:rPr lang="en-US" baseline="0" dirty="0" err="1" smtClean="0"/>
              <a:t>pijltjes</a:t>
            </a:r>
            <a:r>
              <a:rPr lang="en-US" baseline="0" dirty="0" smtClean="0"/>
              <a:t> is de </a:t>
            </a:r>
            <a:r>
              <a:rPr lang="en-US" baseline="0" dirty="0" err="1" smtClean="0"/>
              <a:t>aanlandingssnelheid</a:t>
            </a:r>
            <a:r>
              <a:rPr lang="en-US" baseline="0" dirty="0" smtClean="0"/>
              <a:t> </a:t>
            </a:r>
            <a:r>
              <a:rPr lang="en-US" baseline="0" dirty="0" err="1" smtClean="0"/>
              <a:t>zichtbaar</a:t>
            </a:r>
            <a:r>
              <a:rPr lang="en-US" baseline="0" dirty="0" smtClean="0"/>
              <a:t> </a:t>
            </a:r>
            <a:r>
              <a:rPr lang="en-US" baseline="0" dirty="0" err="1" smtClean="0"/>
              <a:t>gemaakt</a:t>
            </a:r>
            <a:r>
              <a:rPr lang="en-US" baseline="0" dirty="0" smtClean="0"/>
              <a:t>. Door de </a:t>
            </a:r>
            <a:r>
              <a:rPr lang="en-US" baseline="0" dirty="0" err="1" smtClean="0"/>
              <a:t>kromming</a:t>
            </a:r>
            <a:r>
              <a:rPr lang="en-US" baseline="0" dirty="0" smtClean="0"/>
              <a:t> van </a:t>
            </a:r>
            <a:r>
              <a:rPr lang="en-US" baseline="0" dirty="0" err="1" smtClean="0"/>
              <a:t>deze</a:t>
            </a:r>
            <a:r>
              <a:rPr lang="en-US" baseline="0" dirty="0" smtClean="0"/>
              <a:t> </a:t>
            </a:r>
            <a:r>
              <a:rPr lang="en-US" baseline="0" dirty="0" err="1" smtClean="0"/>
              <a:t>pijlen</a:t>
            </a:r>
            <a:r>
              <a:rPr lang="en-US" baseline="0" dirty="0" smtClean="0"/>
              <a:t> </a:t>
            </a:r>
            <a:r>
              <a:rPr lang="en-US" baseline="0" dirty="0" err="1" smtClean="0"/>
              <a:t>wordt</a:t>
            </a:r>
            <a:r>
              <a:rPr lang="en-US" baseline="0" dirty="0" smtClean="0"/>
              <a:t> </a:t>
            </a:r>
            <a:r>
              <a:rPr lang="en-US" baseline="0" dirty="0" err="1" smtClean="0"/>
              <a:t>duidelijk</a:t>
            </a:r>
            <a:r>
              <a:rPr lang="en-US" baseline="0" dirty="0" smtClean="0"/>
              <a:t> </a:t>
            </a:r>
            <a:r>
              <a:rPr lang="en-US" baseline="0" dirty="0" err="1" smtClean="0"/>
              <a:t>dat</a:t>
            </a:r>
            <a:r>
              <a:rPr lang="en-US" baseline="0" dirty="0" smtClean="0"/>
              <a:t> de </a:t>
            </a:r>
            <a:r>
              <a:rPr lang="en-US" baseline="0" dirty="0" err="1" smtClean="0"/>
              <a:t>aanlandingssnelheid</a:t>
            </a:r>
            <a:r>
              <a:rPr lang="en-US" baseline="0" dirty="0" smtClean="0"/>
              <a:t> </a:t>
            </a:r>
            <a:r>
              <a:rPr lang="en-US" baseline="0" dirty="0" err="1" smtClean="0"/>
              <a:t>niet</a:t>
            </a:r>
            <a:r>
              <a:rPr lang="en-US" baseline="0" dirty="0" smtClean="0"/>
              <a:t> linear </a:t>
            </a:r>
            <a:r>
              <a:rPr lang="en-US" baseline="0" dirty="0" err="1" smtClean="0"/>
              <a:t>verloopt</a:t>
            </a:r>
            <a:r>
              <a:rPr lang="en-US" baseline="0" dirty="0" smtClean="0"/>
              <a:t> </a:t>
            </a:r>
            <a:r>
              <a:rPr lang="en-US" baseline="0" dirty="0" err="1" smtClean="0"/>
              <a:t>en</a:t>
            </a:r>
            <a:r>
              <a:rPr lang="en-US" baseline="0" dirty="0" smtClean="0"/>
              <a:t> de </a:t>
            </a:r>
            <a:r>
              <a:rPr lang="en-US" baseline="0" dirty="0" err="1" smtClean="0"/>
              <a:t>laatste</a:t>
            </a:r>
            <a:r>
              <a:rPr lang="en-US" baseline="0" dirty="0" smtClean="0"/>
              <a:t> 4 </a:t>
            </a:r>
            <a:r>
              <a:rPr lang="en-US" baseline="0" dirty="0" err="1" smtClean="0"/>
              <a:t>jaar</a:t>
            </a:r>
            <a:r>
              <a:rPr lang="en-US" baseline="0" dirty="0" smtClean="0"/>
              <a:t> steeds </a:t>
            </a:r>
            <a:r>
              <a:rPr lang="en-US" baseline="0" dirty="0" err="1" smtClean="0"/>
              <a:t>verder</a:t>
            </a:r>
            <a:r>
              <a:rPr lang="en-US" baseline="0" dirty="0" smtClean="0"/>
              <a:t> is </a:t>
            </a:r>
            <a:r>
              <a:rPr lang="en-US" baseline="0" dirty="0" err="1" smtClean="0"/>
              <a:t>vertraagd</a:t>
            </a:r>
            <a:r>
              <a:rPr lang="en-US" baseline="0" dirty="0" smtClean="0"/>
              <a:t>. </a:t>
            </a:r>
            <a:r>
              <a:rPr lang="en-US" baseline="0" dirty="0" err="1" smtClean="0"/>
              <a:t>Als</a:t>
            </a:r>
            <a:r>
              <a:rPr lang="en-US" baseline="0" dirty="0" smtClean="0"/>
              <a:t> </a:t>
            </a:r>
            <a:r>
              <a:rPr lang="en-US" baseline="0" dirty="0" err="1" smtClean="0"/>
              <a:t>laatste</a:t>
            </a:r>
            <a:r>
              <a:rPr lang="en-US" baseline="0" dirty="0" smtClean="0"/>
              <a:t> </a:t>
            </a:r>
            <a:r>
              <a:rPr lang="en-US" baseline="0" dirty="0" err="1" smtClean="0"/>
              <a:t>valt</a:t>
            </a:r>
            <a:r>
              <a:rPr lang="en-US" baseline="0" dirty="0" smtClean="0"/>
              <a:t> op </a:t>
            </a:r>
            <a:r>
              <a:rPr lang="en-US" baseline="0" dirty="0" err="1" smtClean="0"/>
              <a:t>te</a:t>
            </a:r>
            <a:r>
              <a:rPr lang="en-US" baseline="0" dirty="0" smtClean="0"/>
              <a:t> </a:t>
            </a:r>
            <a:r>
              <a:rPr lang="en-US" baseline="0" dirty="0" err="1" smtClean="0"/>
              <a:t>merken</a:t>
            </a:r>
            <a:r>
              <a:rPr lang="en-US" baseline="0" dirty="0" smtClean="0"/>
              <a:t> </a:t>
            </a:r>
            <a:r>
              <a:rPr lang="en-US" baseline="0" dirty="0" err="1" smtClean="0"/>
              <a:t>dat</a:t>
            </a:r>
            <a:r>
              <a:rPr lang="en-US" baseline="0" dirty="0" smtClean="0"/>
              <a:t> </a:t>
            </a:r>
            <a:r>
              <a:rPr lang="en-US" baseline="0" dirty="0" err="1" smtClean="0"/>
              <a:t>voor</a:t>
            </a:r>
            <a:r>
              <a:rPr lang="en-US" baseline="0" dirty="0" smtClean="0"/>
              <a:t> </a:t>
            </a:r>
            <a:r>
              <a:rPr lang="en-US" baseline="0" dirty="0" err="1" smtClean="0"/>
              <a:t>alle</a:t>
            </a:r>
            <a:r>
              <a:rPr lang="en-US" baseline="0" dirty="0" smtClean="0"/>
              <a:t> </a:t>
            </a:r>
            <a:r>
              <a:rPr lang="en-US" baseline="0" dirty="0" err="1" smtClean="0"/>
              <a:t>profielen</a:t>
            </a:r>
            <a:r>
              <a:rPr lang="en-US" baseline="0" dirty="0" smtClean="0"/>
              <a:t> het </a:t>
            </a:r>
            <a:r>
              <a:rPr lang="en-US" baseline="0" dirty="0" err="1" smtClean="0"/>
              <a:t>gebied</a:t>
            </a:r>
            <a:r>
              <a:rPr lang="en-US" baseline="0" dirty="0" smtClean="0"/>
              <a:t> met </a:t>
            </a:r>
            <a:r>
              <a:rPr lang="en-US" baseline="0" dirty="0" err="1" smtClean="0"/>
              <a:t>bodemhoogte</a:t>
            </a:r>
            <a:r>
              <a:rPr lang="en-US" baseline="0" dirty="0" smtClean="0"/>
              <a:t> </a:t>
            </a:r>
            <a:r>
              <a:rPr lang="en-US" baseline="0" dirty="0" err="1" smtClean="0"/>
              <a:t>boven</a:t>
            </a:r>
            <a:r>
              <a:rPr lang="en-US" baseline="0" dirty="0" smtClean="0"/>
              <a:t> de “</a:t>
            </a:r>
            <a:r>
              <a:rPr lang="en-US" baseline="0" dirty="0" err="1" smtClean="0"/>
              <a:t>duinvoet</a:t>
            </a:r>
            <a:r>
              <a:rPr lang="en-US" baseline="0" dirty="0" smtClean="0"/>
              <a:t>” (1.8m) de </a:t>
            </a:r>
            <a:r>
              <a:rPr lang="en-US" baseline="0" dirty="0" err="1" smtClean="0"/>
              <a:t>afgelopen</a:t>
            </a:r>
            <a:r>
              <a:rPr lang="en-US" baseline="0" dirty="0" smtClean="0"/>
              <a:t> 10 </a:t>
            </a:r>
            <a:r>
              <a:rPr lang="en-US" baseline="0" dirty="0" err="1" smtClean="0"/>
              <a:t>jaar</a:t>
            </a:r>
            <a:r>
              <a:rPr lang="en-US" baseline="0" dirty="0" smtClean="0"/>
              <a:t> </a:t>
            </a:r>
            <a:r>
              <a:rPr lang="en-US" baseline="0" dirty="0" err="1" smtClean="0"/>
              <a:t>flink</a:t>
            </a:r>
            <a:r>
              <a:rPr lang="en-US" baseline="0" dirty="0" smtClean="0"/>
              <a:t> breed is, </a:t>
            </a:r>
            <a:r>
              <a:rPr lang="en-US" baseline="0" dirty="0" err="1" smtClean="0"/>
              <a:t>zeker</a:t>
            </a:r>
            <a:r>
              <a:rPr lang="en-US" baseline="0" dirty="0" smtClean="0"/>
              <a:t> in </a:t>
            </a:r>
            <a:r>
              <a:rPr lang="en-US" baseline="0" dirty="0" err="1" smtClean="0"/>
              <a:t>vergelijking</a:t>
            </a:r>
            <a:r>
              <a:rPr lang="en-US" baseline="0" dirty="0" smtClean="0"/>
              <a:t> met de </a:t>
            </a:r>
            <a:r>
              <a:rPr lang="en-US" baseline="0" dirty="0" err="1" smtClean="0"/>
              <a:t>periode</a:t>
            </a:r>
            <a:r>
              <a:rPr lang="en-US" baseline="0" dirty="0" smtClean="0"/>
              <a:t> 1970-1990. </a:t>
            </a:r>
            <a:r>
              <a:rPr lang="en-US" baseline="0" dirty="0" err="1" smtClean="0"/>
              <a:t>Hoewel</a:t>
            </a:r>
            <a:r>
              <a:rPr lang="en-US" baseline="0" dirty="0" smtClean="0"/>
              <a:t> </a:t>
            </a:r>
            <a:r>
              <a:rPr lang="en-US" baseline="0" dirty="0" err="1" smtClean="0"/>
              <a:t>dit</a:t>
            </a:r>
            <a:r>
              <a:rPr lang="en-US" baseline="0" dirty="0" smtClean="0"/>
              <a:t> volume </a:t>
            </a:r>
            <a:r>
              <a:rPr lang="en-US" baseline="0" dirty="0" err="1" smtClean="0"/>
              <a:t>dus</a:t>
            </a:r>
            <a:r>
              <a:rPr lang="en-US" baseline="0" dirty="0" smtClean="0"/>
              <a:t> </a:t>
            </a:r>
            <a:r>
              <a:rPr lang="en-US" baseline="0" dirty="0" err="1" smtClean="0"/>
              <a:t>niet</a:t>
            </a:r>
            <a:r>
              <a:rPr lang="en-US" baseline="0" dirty="0" smtClean="0"/>
              <a:t> </a:t>
            </a:r>
            <a:r>
              <a:rPr lang="en-US" baseline="0" dirty="0" err="1" smtClean="0"/>
              <a:t>binnen</a:t>
            </a:r>
            <a:r>
              <a:rPr lang="en-US" baseline="0" dirty="0" smtClean="0"/>
              <a:t> het </a:t>
            </a:r>
            <a:r>
              <a:rPr lang="en-US" baseline="0" dirty="0" err="1" smtClean="0"/>
              <a:t>rekenvak</a:t>
            </a:r>
            <a:r>
              <a:rPr lang="en-US" baseline="0" dirty="0" smtClean="0"/>
              <a:t> </a:t>
            </a:r>
            <a:r>
              <a:rPr lang="en-US" baseline="0" dirty="0" err="1" smtClean="0"/>
              <a:t>valt</a:t>
            </a:r>
            <a:r>
              <a:rPr lang="en-US" baseline="0" dirty="0" smtClean="0"/>
              <a:t>, is </a:t>
            </a:r>
            <a:r>
              <a:rPr lang="en-US" baseline="0" dirty="0" err="1" smtClean="0"/>
              <a:t>deze</a:t>
            </a:r>
            <a:r>
              <a:rPr lang="en-US" baseline="0" dirty="0" smtClean="0"/>
              <a:t> buffer </a:t>
            </a:r>
            <a:r>
              <a:rPr lang="en-US" baseline="0" dirty="0" err="1" smtClean="0"/>
              <a:t>wel</a:t>
            </a:r>
            <a:r>
              <a:rPr lang="en-US" baseline="0" dirty="0" smtClean="0"/>
              <a:t> </a:t>
            </a:r>
            <a:r>
              <a:rPr lang="en-US" baseline="0" dirty="0" err="1" smtClean="0"/>
              <a:t>degelijk</a:t>
            </a:r>
            <a:r>
              <a:rPr lang="en-US" baseline="0" dirty="0" smtClean="0"/>
              <a:t> </a:t>
            </a:r>
            <a:r>
              <a:rPr lang="en-US" baseline="0" dirty="0" err="1" smtClean="0"/>
              <a:t>aanwezig</a:t>
            </a:r>
            <a:r>
              <a:rPr lang="en-US" baseline="0" dirty="0" smtClean="0"/>
              <a:t> (</a:t>
            </a:r>
            <a:r>
              <a:rPr lang="en-US" baseline="0" dirty="0" err="1" smtClean="0"/>
              <a:t>wel</a:t>
            </a:r>
            <a:r>
              <a:rPr lang="en-US" baseline="0" dirty="0" smtClean="0"/>
              <a:t> </a:t>
            </a:r>
            <a:r>
              <a:rPr lang="en-US" baseline="0" dirty="0" err="1" smtClean="0"/>
              <a:t>meegenomen</a:t>
            </a:r>
            <a:r>
              <a:rPr lang="en-US" baseline="0" dirty="0" smtClean="0"/>
              <a:t> </a:t>
            </a:r>
            <a:r>
              <a:rPr lang="en-US" baseline="0" dirty="0" err="1" smtClean="0"/>
              <a:t>bij</a:t>
            </a:r>
            <a:r>
              <a:rPr lang="en-US" baseline="0" dirty="0" smtClean="0"/>
              <a:t> </a:t>
            </a:r>
            <a:r>
              <a:rPr lang="en-US" baseline="0" dirty="0" err="1" smtClean="0"/>
              <a:t>volumeberekningen</a:t>
            </a:r>
            <a:r>
              <a:rPr lang="en-US" baseline="0" dirty="0" smtClean="0"/>
              <a:t> later in de </a:t>
            </a:r>
            <a:r>
              <a:rPr lang="en-US" baseline="0" dirty="0" err="1" smtClean="0"/>
              <a:t>presentatie</a:t>
            </a:r>
            <a:r>
              <a:rPr lang="en-US" baseline="0" dirty="0" smtClean="0"/>
              <a:t>).</a:t>
            </a:r>
            <a:endParaRPr lang="en-GB" dirty="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11</a:t>
            </a:fld>
            <a:endParaRPr lang="nl-NL"/>
          </a:p>
        </p:txBody>
      </p:sp>
    </p:spTree>
    <p:extLst>
      <p:ext uri="{BB962C8B-B14F-4D97-AF65-F5344CB8AC3E}">
        <p14:creationId xmlns:p14="http://schemas.microsoft.com/office/powerpoint/2010/main" val="965201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Deze</a:t>
            </a:r>
            <a:r>
              <a:rPr lang="en-US" baseline="0" dirty="0" smtClean="0"/>
              <a:t> </a:t>
            </a:r>
            <a:r>
              <a:rPr lang="en-US" baseline="0" dirty="0" err="1" smtClean="0"/>
              <a:t>figuren</a:t>
            </a:r>
            <a:r>
              <a:rPr lang="en-US" baseline="0" dirty="0" smtClean="0"/>
              <a:t> </a:t>
            </a:r>
            <a:r>
              <a:rPr lang="en-US" baseline="0" dirty="0" err="1" smtClean="0"/>
              <a:t>laten</a:t>
            </a:r>
            <a:r>
              <a:rPr lang="en-US" baseline="0" dirty="0" smtClean="0"/>
              <a:t> </a:t>
            </a:r>
            <a:r>
              <a:rPr lang="en-US" baseline="0" dirty="0" err="1" smtClean="0"/>
              <a:t>dezelfde</a:t>
            </a:r>
            <a:r>
              <a:rPr lang="en-US" baseline="0" dirty="0" smtClean="0"/>
              <a:t> </a:t>
            </a:r>
            <a:r>
              <a:rPr lang="en-US" baseline="0" dirty="0" err="1" smtClean="0"/>
              <a:t>tijdstacks</a:t>
            </a:r>
            <a:r>
              <a:rPr lang="en-US" baseline="0" dirty="0" smtClean="0"/>
              <a:t> </a:t>
            </a:r>
            <a:r>
              <a:rPr lang="en-US" baseline="0" dirty="0" err="1" smtClean="0"/>
              <a:t>zien</a:t>
            </a:r>
            <a:r>
              <a:rPr lang="en-US" baseline="0" dirty="0" smtClean="0"/>
              <a:t> </a:t>
            </a:r>
            <a:r>
              <a:rPr lang="en-US" baseline="0" dirty="0" err="1" smtClean="0"/>
              <a:t>als</a:t>
            </a:r>
            <a:r>
              <a:rPr lang="en-US" baseline="0" dirty="0" smtClean="0"/>
              <a:t> in de </a:t>
            </a:r>
            <a:r>
              <a:rPr lang="en-US" baseline="0" dirty="0" err="1" smtClean="0"/>
              <a:t>vorige</a:t>
            </a:r>
            <a:r>
              <a:rPr lang="en-US" baseline="0" dirty="0" smtClean="0"/>
              <a:t> slide, maar nu </a:t>
            </a:r>
            <a:r>
              <a:rPr lang="en-US" baseline="0" dirty="0" err="1" smtClean="0"/>
              <a:t>voor</a:t>
            </a:r>
            <a:r>
              <a:rPr lang="en-US" baseline="0" dirty="0" smtClean="0"/>
              <a:t> </a:t>
            </a:r>
            <a:r>
              <a:rPr lang="en-US" baseline="0" dirty="0" err="1" smtClean="0"/>
              <a:t>vier</a:t>
            </a:r>
            <a:r>
              <a:rPr lang="en-US" baseline="0" dirty="0" smtClean="0"/>
              <a:t> </a:t>
            </a:r>
            <a:r>
              <a:rPr lang="en-US" baseline="0" dirty="0" err="1" smtClean="0"/>
              <a:t>raaien</a:t>
            </a:r>
            <a:r>
              <a:rPr lang="en-US" baseline="0" dirty="0" smtClean="0"/>
              <a:t> </a:t>
            </a:r>
            <a:r>
              <a:rPr lang="en-US" baseline="0" dirty="0" err="1" smtClean="0"/>
              <a:t>rond</a:t>
            </a:r>
            <a:r>
              <a:rPr lang="en-US" baseline="0" dirty="0" smtClean="0"/>
              <a:t> </a:t>
            </a:r>
            <a:r>
              <a:rPr lang="en-US" baseline="0" dirty="0" err="1" smtClean="0"/>
              <a:t>raai</a:t>
            </a:r>
            <a:r>
              <a:rPr lang="en-US" baseline="0" dirty="0" smtClean="0"/>
              <a:t> 480, de </a:t>
            </a:r>
            <a:r>
              <a:rPr lang="en-US" baseline="0" dirty="0" err="1" smtClean="0"/>
              <a:t>raai</a:t>
            </a:r>
            <a:r>
              <a:rPr lang="en-US" baseline="0" dirty="0" smtClean="0"/>
              <a:t> met het de </a:t>
            </a:r>
            <a:r>
              <a:rPr lang="en-US" baseline="0" dirty="0" err="1" smtClean="0"/>
              <a:t>sterkste</a:t>
            </a:r>
            <a:r>
              <a:rPr lang="en-US" baseline="0" dirty="0" smtClean="0"/>
              <a:t> </a:t>
            </a:r>
            <a:r>
              <a:rPr lang="en-US" baseline="0" dirty="0" err="1" smtClean="0"/>
              <a:t>landwaartse</a:t>
            </a:r>
            <a:r>
              <a:rPr lang="en-US" baseline="0" dirty="0" smtClean="0"/>
              <a:t> trend. Het </a:t>
            </a:r>
            <a:r>
              <a:rPr lang="en-US" baseline="0" dirty="0" err="1" smtClean="0"/>
              <a:t>Plaatgat</a:t>
            </a:r>
            <a:r>
              <a:rPr lang="en-US" baseline="0" dirty="0" smtClean="0"/>
              <a:t> is in de </a:t>
            </a:r>
            <a:r>
              <a:rPr lang="en-US" baseline="0" dirty="0" err="1" smtClean="0"/>
              <a:t>westelijker</a:t>
            </a:r>
            <a:r>
              <a:rPr lang="en-US" baseline="0" dirty="0" smtClean="0"/>
              <a:t> </a:t>
            </a:r>
            <a:r>
              <a:rPr lang="en-US" baseline="0" dirty="0" err="1" smtClean="0"/>
              <a:t>gelegen</a:t>
            </a:r>
            <a:r>
              <a:rPr lang="en-US" baseline="0" dirty="0" smtClean="0"/>
              <a:t> </a:t>
            </a:r>
            <a:r>
              <a:rPr lang="en-US" baseline="0" dirty="0" err="1" smtClean="0"/>
              <a:t>raaien</a:t>
            </a:r>
            <a:r>
              <a:rPr lang="en-US" baseline="0" dirty="0" smtClean="0"/>
              <a:t> </a:t>
            </a:r>
            <a:r>
              <a:rPr lang="en-US" baseline="0" dirty="0" err="1" smtClean="0"/>
              <a:t>sterker</a:t>
            </a:r>
            <a:r>
              <a:rPr lang="en-US" baseline="0" dirty="0" smtClean="0"/>
              <a:t> </a:t>
            </a:r>
            <a:r>
              <a:rPr lang="en-US" baseline="0" dirty="0" err="1" smtClean="0"/>
              <a:t>aanwezig</a:t>
            </a:r>
            <a:r>
              <a:rPr lang="en-US" baseline="0" dirty="0" smtClean="0"/>
              <a:t> </a:t>
            </a:r>
            <a:r>
              <a:rPr lang="en-US" baseline="0" dirty="0" err="1" smtClean="0"/>
              <a:t>dan</a:t>
            </a:r>
            <a:r>
              <a:rPr lang="en-US" baseline="0" dirty="0" smtClean="0"/>
              <a:t> in de </a:t>
            </a:r>
            <a:r>
              <a:rPr lang="en-US" baseline="0" dirty="0" err="1" smtClean="0"/>
              <a:t>oostelijke</a:t>
            </a:r>
            <a:r>
              <a:rPr lang="en-US" baseline="0" dirty="0" smtClean="0"/>
              <a:t> twee </a:t>
            </a:r>
            <a:r>
              <a:rPr lang="en-US" baseline="0" dirty="0" err="1" smtClean="0"/>
              <a:t>profielen</a:t>
            </a:r>
            <a:r>
              <a:rPr lang="en-US" baseline="0" dirty="0" smtClean="0"/>
              <a:t>, </a:t>
            </a:r>
            <a:r>
              <a:rPr lang="en-US" baseline="0" dirty="0" err="1" smtClean="0"/>
              <a:t>waar</a:t>
            </a:r>
            <a:r>
              <a:rPr lang="en-US" baseline="0" dirty="0" smtClean="0"/>
              <a:t> het </a:t>
            </a:r>
            <a:r>
              <a:rPr lang="en-US" baseline="0" dirty="0" err="1" smtClean="0"/>
              <a:t>verzanden</a:t>
            </a:r>
            <a:r>
              <a:rPr lang="en-US" baseline="0" dirty="0" smtClean="0"/>
              <a:t> van de </a:t>
            </a:r>
            <a:r>
              <a:rPr lang="en-US" baseline="0" dirty="0" err="1" smtClean="0"/>
              <a:t>geul</a:t>
            </a:r>
            <a:r>
              <a:rPr lang="en-US" baseline="0" dirty="0" smtClean="0"/>
              <a:t> reeds </a:t>
            </a:r>
            <a:r>
              <a:rPr lang="en-US" baseline="0" dirty="0" err="1" smtClean="0"/>
              <a:t>aan</a:t>
            </a:r>
            <a:r>
              <a:rPr lang="en-US" baseline="0" dirty="0" smtClean="0"/>
              <a:t> de gang is.</a:t>
            </a:r>
            <a:endParaRPr lang="en-GB" dirty="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12</a:t>
            </a:fld>
            <a:endParaRPr lang="nl-NL"/>
          </a:p>
        </p:txBody>
      </p:sp>
    </p:spTree>
    <p:extLst>
      <p:ext uri="{BB962C8B-B14F-4D97-AF65-F5344CB8AC3E}">
        <p14:creationId xmlns:p14="http://schemas.microsoft.com/office/powerpoint/2010/main" val="1756639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Een</a:t>
            </a:r>
            <a:r>
              <a:rPr lang="en-US" baseline="0" dirty="0" smtClean="0"/>
              <a:t> </a:t>
            </a:r>
            <a:r>
              <a:rPr lang="en-US" baseline="0" dirty="0" err="1" smtClean="0"/>
              <a:t>andere</a:t>
            </a:r>
            <a:r>
              <a:rPr lang="en-US" baseline="0" dirty="0" smtClean="0"/>
              <a:t> </a:t>
            </a:r>
            <a:r>
              <a:rPr lang="en-US" baseline="0" dirty="0" err="1" smtClean="0"/>
              <a:t>manier</a:t>
            </a:r>
            <a:r>
              <a:rPr lang="en-US" baseline="0" dirty="0" smtClean="0"/>
              <a:t> om </a:t>
            </a:r>
            <a:r>
              <a:rPr lang="en-US" baseline="0" dirty="0" err="1" smtClean="0"/>
              <a:t>naar</a:t>
            </a:r>
            <a:r>
              <a:rPr lang="en-US" baseline="0" dirty="0" smtClean="0"/>
              <a:t> de </a:t>
            </a:r>
            <a:r>
              <a:rPr lang="en-US" baseline="0" dirty="0" err="1" smtClean="0"/>
              <a:t>evolutie</a:t>
            </a:r>
            <a:r>
              <a:rPr lang="en-US" baseline="0" dirty="0" smtClean="0"/>
              <a:t> van de </a:t>
            </a:r>
            <a:r>
              <a:rPr lang="en-US" baseline="0" dirty="0" err="1" smtClean="0"/>
              <a:t>profielen</a:t>
            </a:r>
            <a:r>
              <a:rPr lang="en-US" baseline="0" dirty="0" smtClean="0"/>
              <a:t> door de </a:t>
            </a:r>
            <a:r>
              <a:rPr lang="en-US" baseline="0" dirty="0" err="1" smtClean="0"/>
              <a:t>tijd</a:t>
            </a:r>
            <a:r>
              <a:rPr lang="en-US" baseline="0" dirty="0" smtClean="0"/>
              <a:t> </a:t>
            </a:r>
            <a:r>
              <a:rPr lang="en-US" baseline="0" dirty="0" err="1" smtClean="0"/>
              <a:t>te</a:t>
            </a:r>
            <a:r>
              <a:rPr lang="en-US" baseline="0" dirty="0" smtClean="0"/>
              <a:t> </a:t>
            </a:r>
            <a:r>
              <a:rPr lang="en-US" baseline="0" dirty="0" err="1" smtClean="0"/>
              <a:t>kijken</a:t>
            </a:r>
            <a:r>
              <a:rPr lang="en-US" baseline="0" dirty="0" smtClean="0"/>
              <a:t> is op </a:t>
            </a:r>
            <a:r>
              <a:rPr lang="en-US" baseline="0" dirty="0" err="1" smtClean="0"/>
              <a:t>deze</a:t>
            </a:r>
            <a:r>
              <a:rPr lang="en-US" baseline="0" dirty="0" smtClean="0"/>
              <a:t> slide </a:t>
            </a:r>
            <a:r>
              <a:rPr lang="en-US" baseline="0" dirty="0" err="1" smtClean="0"/>
              <a:t>weergegeven</a:t>
            </a:r>
            <a:r>
              <a:rPr lang="en-US" baseline="0" dirty="0" smtClean="0"/>
              <a:t>. </a:t>
            </a:r>
            <a:r>
              <a:rPr lang="en-US" dirty="0" err="1" smtClean="0"/>
              <a:t>Hier</a:t>
            </a:r>
            <a:r>
              <a:rPr lang="en-US" dirty="0" smtClean="0"/>
              <a:t> is de </a:t>
            </a:r>
            <a:r>
              <a:rPr lang="en-US" dirty="0" err="1" smtClean="0"/>
              <a:t>recente</a:t>
            </a:r>
            <a:r>
              <a:rPr lang="en-US" dirty="0" smtClean="0"/>
              <a:t> </a:t>
            </a:r>
            <a:r>
              <a:rPr lang="en-US" dirty="0" err="1" smtClean="0"/>
              <a:t>profiel</a:t>
            </a:r>
            <a:r>
              <a:rPr lang="en-US" dirty="0" smtClean="0"/>
              <a:t> </a:t>
            </a:r>
            <a:r>
              <a:rPr lang="en-US" dirty="0" err="1" smtClean="0"/>
              <a:t>ontwikkeling</a:t>
            </a:r>
            <a:r>
              <a:rPr lang="en-US" dirty="0" smtClean="0"/>
              <a:t> van de </a:t>
            </a:r>
            <a:r>
              <a:rPr lang="en-US" dirty="0" err="1" smtClean="0"/>
              <a:t>raaien</a:t>
            </a:r>
            <a:r>
              <a:rPr lang="en-US" dirty="0" smtClean="0"/>
              <a:t> 480-502 </a:t>
            </a:r>
            <a:r>
              <a:rPr lang="en-US" dirty="0" err="1" smtClean="0"/>
              <a:t>geplot</a:t>
            </a:r>
            <a:r>
              <a:rPr lang="en-US" baseline="0" dirty="0" smtClean="0"/>
              <a:t> </a:t>
            </a:r>
            <a:r>
              <a:rPr lang="en-US" baseline="0" dirty="0" err="1" smtClean="0"/>
              <a:t>tussen</a:t>
            </a:r>
            <a:r>
              <a:rPr lang="en-US" baseline="0" dirty="0" smtClean="0"/>
              <a:t> 2002 </a:t>
            </a:r>
            <a:r>
              <a:rPr lang="en-US" baseline="0" dirty="0" err="1" smtClean="0"/>
              <a:t>en</a:t>
            </a:r>
            <a:r>
              <a:rPr lang="en-US" baseline="0" dirty="0" smtClean="0"/>
              <a:t> 2016, </a:t>
            </a:r>
            <a:r>
              <a:rPr lang="en-US" baseline="0" dirty="0" err="1" smtClean="0"/>
              <a:t>waarbij</a:t>
            </a:r>
            <a:r>
              <a:rPr lang="en-US" baseline="0" dirty="0" smtClean="0"/>
              <a:t> </a:t>
            </a:r>
            <a:r>
              <a:rPr lang="en-US" baseline="0" dirty="0" err="1" smtClean="0"/>
              <a:t>een</a:t>
            </a:r>
            <a:r>
              <a:rPr lang="en-US" baseline="0" dirty="0" smtClean="0"/>
              <a:t> </a:t>
            </a:r>
            <a:r>
              <a:rPr lang="en-US" baseline="0" dirty="0" err="1" smtClean="0"/>
              <a:t>ruimtelijk</a:t>
            </a:r>
            <a:r>
              <a:rPr lang="en-US" baseline="0" dirty="0" smtClean="0"/>
              <a:t> </a:t>
            </a:r>
            <a:r>
              <a:rPr lang="en-US" baseline="0" dirty="0" err="1" smtClean="0"/>
              <a:t>gemiddelde</a:t>
            </a:r>
            <a:r>
              <a:rPr lang="en-US" baseline="0" dirty="0" smtClean="0"/>
              <a:t> is </a:t>
            </a:r>
            <a:r>
              <a:rPr lang="en-US" baseline="0" dirty="0" err="1" smtClean="0"/>
              <a:t>genomen</a:t>
            </a:r>
            <a:r>
              <a:rPr lang="en-US" baseline="0" dirty="0" smtClean="0"/>
              <a:t> over 100 meter (</a:t>
            </a:r>
            <a:r>
              <a:rPr lang="en-US" baseline="0" dirty="0" err="1" smtClean="0"/>
              <a:t>dwars</a:t>
            </a:r>
            <a:r>
              <a:rPr lang="en-US" baseline="0" dirty="0" smtClean="0"/>
              <a:t> op de </a:t>
            </a:r>
            <a:r>
              <a:rPr lang="en-US" baseline="0" dirty="0" err="1" smtClean="0"/>
              <a:t>kust</a:t>
            </a:r>
            <a:r>
              <a:rPr lang="en-US" baseline="0" dirty="0" smtClean="0"/>
              <a:t>). De MKL </a:t>
            </a:r>
            <a:r>
              <a:rPr lang="en-US" baseline="0" dirty="0" err="1" smtClean="0"/>
              <a:t>positie</a:t>
            </a:r>
            <a:r>
              <a:rPr lang="en-US" baseline="0" dirty="0" smtClean="0"/>
              <a:t> is </a:t>
            </a:r>
            <a:r>
              <a:rPr lang="en-US" baseline="0" dirty="0" err="1" smtClean="0"/>
              <a:t>voor</a:t>
            </a:r>
            <a:r>
              <a:rPr lang="en-US" baseline="0" dirty="0" smtClean="0"/>
              <a:t> elk </a:t>
            </a:r>
            <a:r>
              <a:rPr lang="en-US" baseline="0" dirty="0" err="1" smtClean="0"/>
              <a:t>jaar</a:t>
            </a:r>
            <a:r>
              <a:rPr lang="en-US" baseline="0" dirty="0" smtClean="0"/>
              <a:t> </a:t>
            </a:r>
            <a:r>
              <a:rPr lang="en-US" baseline="0" dirty="0" err="1" smtClean="0"/>
              <a:t>geplot</a:t>
            </a:r>
            <a:r>
              <a:rPr lang="en-US" baseline="0" dirty="0" smtClean="0"/>
              <a:t> op de </a:t>
            </a:r>
            <a:r>
              <a:rPr lang="en-US" baseline="0" dirty="0" err="1" smtClean="0"/>
              <a:t>locatie</a:t>
            </a:r>
            <a:r>
              <a:rPr lang="en-US" baseline="0" dirty="0" smtClean="0"/>
              <a:t> </a:t>
            </a:r>
            <a:r>
              <a:rPr lang="en-US" baseline="0" dirty="0" err="1" smtClean="0"/>
              <a:t>waar</a:t>
            </a:r>
            <a:r>
              <a:rPr lang="en-US" baseline="0" dirty="0" smtClean="0"/>
              <a:t> het </a:t>
            </a:r>
            <a:r>
              <a:rPr lang="en-US" baseline="0" dirty="0" err="1" smtClean="0"/>
              <a:t>profiel</a:t>
            </a:r>
            <a:r>
              <a:rPr lang="en-US" baseline="0" dirty="0" smtClean="0"/>
              <a:t> </a:t>
            </a:r>
            <a:r>
              <a:rPr lang="en-US" baseline="0" dirty="0" err="1" smtClean="0"/>
              <a:t>deze</a:t>
            </a:r>
            <a:r>
              <a:rPr lang="en-US" baseline="0" dirty="0" smtClean="0"/>
              <a:t> </a:t>
            </a:r>
            <a:r>
              <a:rPr lang="en-US" baseline="0" dirty="0" err="1" smtClean="0"/>
              <a:t>kruist</a:t>
            </a:r>
            <a:r>
              <a:rPr lang="en-US" baseline="0" dirty="0" smtClean="0"/>
              <a:t>. </a:t>
            </a:r>
            <a:r>
              <a:rPr lang="en-US" baseline="0" dirty="0" err="1" smtClean="0"/>
              <a:t>Hiermee</a:t>
            </a:r>
            <a:r>
              <a:rPr lang="en-US" baseline="0" dirty="0" smtClean="0"/>
              <a:t> </a:t>
            </a:r>
            <a:r>
              <a:rPr lang="en-US" baseline="0" dirty="0" err="1" smtClean="0"/>
              <a:t>worden</a:t>
            </a:r>
            <a:r>
              <a:rPr lang="en-US" baseline="0" dirty="0" smtClean="0"/>
              <a:t> </a:t>
            </a:r>
            <a:r>
              <a:rPr lang="en-US" baseline="0" dirty="0" err="1" smtClean="0"/>
              <a:t>lokaal</a:t>
            </a:r>
            <a:r>
              <a:rPr lang="en-US" baseline="0" dirty="0" smtClean="0"/>
              <a:t> relief in de bathymetry (</a:t>
            </a:r>
            <a:r>
              <a:rPr lang="en-US" baseline="0" dirty="0" err="1" smtClean="0"/>
              <a:t>en</a:t>
            </a:r>
            <a:r>
              <a:rPr lang="en-US" baseline="0" dirty="0" smtClean="0"/>
              <a:t> </a:t>
            </a:r>
            <a:r>
              <a:rPr lang="en-US" baseline="0" dirty="0" err="1" smtClean="0"/>
              <a:t>dus</a:t>
            </a:r>
            <a:r>
              <a:rPr lang="en-US" baseline="0" dirty="0" smtClean="0"/>
              <a:t> de </a:t>
            </a:r>
            <a:r>
              <a:rPr lang="en-US" baseline="0" dirty="0" err="1" smtClean="0"/>
              <a:t>variabilitieit</a:t>
            </a:r>
            <a:r>
              <a:rPr lang="en-US" baseline="0" dirty="0" smtClean="0"/>
              <a:t> van de </a:t>
            </a:r>
            <a:r>
              <a:rPr lang="en-US" baseline="0" dirty="0" err="1" smtClean="0"/>
              <a:t>vorm</a:t>
            </a:r>
            <a:r>
              <a:rPr lang="en-US" baseline="0" dirty="0" smtClean="0"/>
              <a:t> van de </a:t>
            </a:r>
            <a:r>
              <a:rPr lang="en-US" baseline="0" dirty="0" err="1" smtClean="0"/>
              <a:t>zandbank</a:t>
            </a:r>
            <a:r>
              <a:rPr lang="en-US" baseline="0" dirty="0" smtClean="0"/>
              <a:t>) </a:t>
            </a:r>
            <a:r>
              <a:rPr lang="en-US" baseline="0" dirty="0" err="1" smtClean="0"/>
              <a:t>uitgesmeerd</a:t>
            </a:r>
            <a:r>
              <a:rPr lang="en-US" baseline="0" dirty="0" smtClean="0"/>
              <a:t>, </a:t>
            </a:r>
            <a:r>
              <a:rPr lang="en-US" baseline="0" dirty="0" err="1" smtClean="0"/>
              <a:t>en</a:t>
            </a:r>
            <a:r>
              <a:rPr lang="en-US" baseline="0" dirty="0" smtClean="0"/>
              <a:t> </a:t>
            </a:r>
            <a:r>
              <a:rPr lang="en-US" baseline="0" dirty="0" err="1" smtClean="0"/>
              <a:t>kan</a:t>
            </a:r>
            <a:r>
              <a:rPr lang="en-US" baseline="0" dirty="0" smtClean="0"/>
              <a:t> </a:t>
            </a:r>
            <a:r>
              <a:rPr lang="en-US" baseline="0" dirty="0" err="1" smtClean="0"/>
              <a:t>meer</a:t>
            </a:r>
            <a:r>
              <a:rPr lang="en-US" baseline="0" dirty="0" smtClean="0"/>
              <a:t> </a:t>
            </a:r>
            <a:r>
              <a:rPr lang="en-US" baseline="0" dirty="0" err="1" smtClean="0"/>
              <a:t>inzicht</a:t>
            </a:r>
            <a:r>
              <a:rPr lang="en-US" baseline="0" dirty="0" smtClean="0"/>
              <a:t> </a:t>
            </a:r>
            <a:r>
              <a:rPr lang="en-US" baseline="0" dirty="0" err="1" smtClean="0"/>
              <a:t>worden</a:t>
            </a:r>
            <a:r>
              <a:rPr lang="en-US" baseline="0" dirty="0" smtClean="0"/>
              <a:t> </a:t>
            </a:r>
            <a:r>
              <a:rPr lang="en-US" baseline="0" dirty="0" err="1" smtClean="0"/>
              <a:t>verkregen</a:t>
            </a:r>
            <a:r>
              <a:rPr lang="en-US" baseline="0" dirty="0" smtClean="0"/>
              <a:t> in de </a:t>
            </a:r>
            <a:r>
              <a:rPr lang="en-US" baseline="0" dirty="0" err="1" smtClean="0"/>
              <a:t>netto</a:t>
            </a:r>
            <a:r>
              <a:rPr lang="en-US" baseline="0" dirty="0" smtClean="0"/>
              <a:t> </a:t>
            </a:r>
            <a:r>
              <a:rPr lang="en-US" baseline="0" dirty="0" err="1" smtClean="0"/>
              <a:t>verplaatsing</a:t>
            </a:r>
            <a:r>
              <a:rPr lang="en-US" baseline="0" dirty="0" smtClean="0"/>
              <a:t> van de </a:t>
            </a:r>
            <a:r>
              <a:rPr lang="en-US" baseline="0" dirty="0" err="1" smtClean="0"/>
              <a:t>plaat</a:t>
            </a:r>
            <a:r>
              <a:rPr lang="en-US" baseline="0" dirty="0" smtClean="0"/>
              <a:t> </a:t>
            </a:r>
            <a:r>
              <a:rPr lang="en-US" baseline="0" dirty="0" err="1" smtClean="0"/>
              <a:t>en</a:t>
            </a:r>
            <a:r>
              <a:rPr lang="en-US" baseline="0" dirty="0" smtClean="0"/>
              <a:t> de </a:t>
            </a:r>
            <a:r>
              <a:rPr lang="en-US" baseline="0" dirty="0" err="1" smtClean="0"/>
              <a:t>evolutie</a:t>
            </a:r>
            <a:r>
              <a:rPr lang="en-US" baseline="0" dirty="0" smtClean="0"/>
              <a:t> van het </a:t>
            </a:r>
            <a:r>
              <a:rPr lang="en-US" baseline="0" dirty="0" err="1" smtClean="0"/>
              <a:t>Plaatgat</a:t>
            </a:r>
            <a:r>
              <a:rPr lang="en-US" baseline="0" dirty="0" smtClean="0"/>
              <a:t>. </a:t>
            </a:r>
            <a:r>
              <a:rPr lang="en-US" baseline="0" dirty="0" err="1" smtClean="0"/>
              <a:t>Hiermee</a:t>
            </a:r>
            <a:r>
              <a:rPr lang="en-US" baseline="0" dirty="0" smtClean="0"/>
              <a:t> </a:t>
            </a:r>
            <a:r>
              <a:rPr lang="en-US" baseline="0" dirty="0" err="1" smtClean="0"/>
              <a:t>wordt</a:t>
            </a:r>
            <a:r>
              <a:rPr lang="en-US" baseline="0" dirty="0" smtClean="0"/>
              <a:t> de </a:t>
            </a:r>
            <a:r>
              <a:rPr lang="en-US" baseline="0" dirty="0" err="1" smtClean="0"/>
              <a:t>voorplantingssnelheid</a:t>
            </a:r>
            <a:r>
              <a:rPr lang="en-US" baseline="0" dirty="0" smtClean="0"/>
              <a:t> van de </a:t>
            </a:r>
            <a:r>
              <a:rPr lang="en-US" baseline="0" dirty="0" err="1" smtClean="0"/>
              <a:t>plaat</a:t>
            </a:r>
            <a:r>
              <a:rPr lang="en-US" baseline="0" dirty="0" smtClean="0"/>
              <a:t> </a:t>
            </a:r>
            <a:r>
              <a:rPr lang="en-US" baseline="0" dirty="0" err="1" smtClean="0"/>
              <a:t>en</a:t>
            </a:r>
            <a:r>
              <a:rPr lang="en-US" baseline="0" dirty="0" smtClean="0"/>
              <a:t> de </a:t>
            </a:r>
            <a:r>
              <a:rPr lang="en-US" baseline="0" dirty="0" err="1" smtClean="0"/>
              <a:t>geul</a:t>
            </a:r>
            <a:r>
              <a:rPr lang="en-US" baseline="0" dirty="0" smtClean="0"/>
              <a:t> </a:t>
            </a:r>
            <a:r>
              <a:rPr lang="en-US" baseline="0" dirty="0" err="1" smtClean="0"/>
              <a:t>inzichtelijk</a:t>
            </a:r>
            <a:r>
              <a:rPr lang="en-US" baseline="0" dirty="0" smtClean="0"/>
              <a:t> </a:t>
            </a:r>
            <a:r>
              <a:rPr lang="en-US" baseline="0" dirty="0" err="1" smtClean="0"/>
              <a:t>gemaakt</a:t>
            </a:r>
            <a:r>
              <a:rPr lang="en-US" baseline="0" dirty="0" smtClean="0"/>
              <a:t>. </a:t>
            </a:r>
            <a:r>
              <a:rPr lang="en-US" baseline="0" dirty="0" err="1" smtClean="0"/>
              <a:t>Voor</a:t>
            </a:r>
            <a:r>
              <a:rPr lang="en-US" baseline="0" dirty="0" smtClean="0"/>
              <a:t> </a:t>
            </a:r>
            <a:r>
              <a:rPr lang="en-US" baseline="0" dirty="0" err="1" smtClean="0"/>
              <a:t>alle</a:t>
            </a:r>
            <a:r>
              <a:rPr lang="en-US" baseline="0" dirty="0" smtClean="0"/>
              <a:t> </a:t>
            </a:r>
            <a:r>
              <a:rPr lang="en-US" baseline="0" dirty="0" err="1" smtClean="0"/>
              <a:t>vier</a:t>
            </a:r>
            <a:r>
              <a:rPr lang="en-US" baseline="0" dirty="0" smtClean="0"/>
              <a:t> de </a:t>
            </a:r>
            <a:r>
              <a:rPr lang="en-US" baseline="0" dirty="0" err="1" smtClean="0"/>
              <a:t>raaien</a:t>
            </a:r>
            <a:r>
              <a:rPr lang="en-US" baseline="0" dirty="0" smtClean="0"/>
              <a:t> </a:t>
            </a:r>
            <a:r>
              <a:rPr lang="en-US" baseline="0" dirty="0" err="1" smtClean="0"/>
              <a:t>wordt</a:t>
            </a:r>
            <a:r>
              <a:rPr lang="en-US" baseline="0" dirty="0" smtClean="0"/>
              <a:t> het </a:t>
            </a:r>
            <a:r>
              <a:rPr lang="en-US" baseline="0" dirty="0" err="1" smtClean="0"/>
              <a:t>uit</a:t>
            </a:r>
            <a:r>
              <a:rPr lang="en-US" baseline="0" dirty="0" smtClean="0"/>
              <a:t> </a:t>
            </a:r>
            <a:r>
              <a:rPr lang="en-US" baseline="0" dirty="0" err="1" smtClean="0"/>
              <a:t>deze</a:t>
            </a:r>
            <a:r>
              <a:rPr lang="en-US" baseline="0" dirty="0" smtClean="0"/>
              <a:t> </a:t>
            </a:r>
            <a:r>
              <a:rPr lang="en-US" baseline="0" dirty="0" err="1" smtClean="0"/>
              <a:t>figuren</a:t>
            </a:r>
            <a:r>
              <a:rPr lang="en-US" baseline="0" dirty="0" smtClean="0"/>
              <a:t> </a:t>
            </a:r>
            <a:r>
              <a:rPr lang="en-US" baseline="0" dirty="0" err="1" smtClean="0"/>
              <a:t>duidelijk</a:t>
            </a:r>
            <a:r>
              <a:rPr lang="en-US" baseline="0" dirty="0" smtClean="0"/>
              <a:t> </a:t>
            </a:r>
            <a:r>
              <a:rPr lang="en-US" baseline="0" dirty="0" err="1" smtClean="0"/>
              <a:t>dat</a:t>
            </a:r>
            <a:r>
              <a:rPr lang="en-US" baseline="0" dirty="0" smtClean="0"/>
              <a:t> de </a:t>
            </a:r>
            <a:r>
              <a:rPr lang="en-US" baseline="0" dirty="0" err="1" smtClean="0"/>
              <a:t>aanlandingssnelheid</a:t>
            </a:r>
            <a:r>
              <a:rPr lang="en-US" baseline="0" dirty="0" smtClean="0"/>
              <a:t> van de </a:t>
            </a:r>
            <a:r>
              <a:rPr lang="en-US" baseline="0" dirty="0" err="1" smtClean="0"/>
              <a:t>zandplaat</a:t>
            </a:r>
            <a:r>
              <a:rPr lang="en-US" baseline="0" dirty="0" smtClean="0"/>
              <a:t> de </a:t>
            </a:r>
            <a:r>
              <a:rPr lang="en-US" baseline="0" dirty="0" err="1" smtClean="0"/>
              <a:t>laatste</a:t>
            </a:r>
            <a:r>
              <a:rPr lang="en-US" baseline="0" dirty="0" smtClean="0"/>
              <a:t> 4 </a:t>
            </a:r>
            <a:r>
              <a:rPr lang="en-US" baseline="0" dirty="0" err="1" smtClean="0"/>
              <a:t>jaar</a:t>
            </a:r>
            <a:r>
              <a:rPr lang="en-US" baseline="0" dirty="0" smtClean="0"/>
              <a:t> </a:t>
            </a:r>
            <a:r>
              <a:rPr lang="en-US" baseline="0" dirty="0" err="1" smtClean="0"/>
              <a:t>sterk</a:t>
            </a:r>
            <a:r>
              <a:rPr lang="en-US" baseline="0" dirty="0" smtClean="0"/>
              <a:t> is </a:t>
            </a:r>
            <a:r>
              <a:rPr lang="en-US" baseline="0" dirty="0" err="1" smtClean="0"/>
              <a:t>afgenomen</a:t>
            </a:r>
            <a:r>
              <a:rPr lang="en-US" baseline="0" dirty="0" smtClean="0"/>
              <a:t>, wat </a:t>
            </a:r>
            <a:r>
              <a:rPr lang="en-US" baseline="0" dirty="0" err="1" smtClean="0"/>
              <a:t>vermoedelijk</a:t>
            </a:r>
            <a:r>
              <a:rPr lang="en-US" baseline="0" dirty="0" smtClean="0"/>
              <a:t> </a:t>
            </a:r>
            <a:r>
              <a:rPr lang="en-US" baseline="0" dirty="0" err="1" smtClean="0"/>
              <a:t>samenhangt</a:t>
            </a:r>
            <a:r>
              <a:rPr lang="en-US" baseline="0" dirty="0" smtClean="0"/>
              <a:t> met het </a:t>
            </a:r>
            <a:r>
              <a:rPr lang="en-US" baseline="0" dirty="0" err="1" smtClean="0"/>
              <a:t>ontstaan</a:t>
            </a:r>
            <a:r>
              <a:rPr lang="en-US" baseline="0" dirty="0" smtClean="0"/>
              <a:t> van </a:t>
            </a:r>
            <a:r>
              <a:rPr lang="en-US" baseline="0" dirty="0" err="1" smtClean="0"/>
              <a:t>een</a:t>
            </a:r>
            <a:r>
              <a:rPr lang="en-US" baseline="0" dirty="0" smtClean="0"/>
              <a:t> steeds </a:t>
            </a:r>
            <a:r>
              <a:rPr lang="en-US" baseline="0" dirty="0" err="1" smtClean="0"/>
              <a:t>kleinere</a:t>
            </a:r>
            <a:r>
              <a:rPr lang="en-US" baseline="0" dirty="0" smtClean="0"/>
              <a:t> </a:t>
            </a:r>
            <a:r>
              <a:rPr lang="en-US" baseline="0" dirty="0" err="1" smtClean="0"/>
              <a:t>doorgang</a:t>
            </a:r>
            <a:r>
              <a:rPr lang="en-US" baseline="0" dirty="0" smtClean="0"/>
              <a:t> </a:t>
            </a:r>
            <a:r>
              <a:rPr lang="en-US" baseline="0" dirty="0" err="1" smtClean="0"/>
              <a:t>waardoor</a:t>
            </a:r>
            <a:r>
              <a:rPr lang="en-US" baseline="0" dirty="0" smtClean="0"/>
              <a:t> de </a:t>
            </a:r>
            <a:r>
              <a:rPr lang="en-US" baseline="0" dirty="0" err="1" smtClean="0"/>
              <a:t>stroomsnelheden</a:t>
            </a:r>
            <a:r>
              <a:rPr lang="en-US" baseline="0" dirty="0" smtClean="0"/>
              <a:t> </a:t>
            </a:r>
            <a:r>
              <a:rPr lang="en-US" baseline="0" dirty="0" err="1" smtClean="0"/>
              <a:t>hoger</a:t>
            </a:r>
            <a:r>
              <a:rPr lang="en-US" baseline="0" dirty="0" smtClean="0"/>
              <a:t> </a:t>
            </a:r>
            <a:r>
              <a:rPr lang="en-US" baseline="0" dirty="0" err="1" smtClean="0"/>
              <a:t>worden</a:t>
            </a:r>
            <a:r>
              <a:rPr lang="en-US" baseline="0" dirty="0" smtClean="0"/>
              <a:t>. De </a:t>
            </a:r>
            <a:r>
              <a:rPr lang="en-US" baseline="0" dirty="0" err="1" smtClean="0"/>
              <a:t>erosie</a:t>
            </a:r>
            <a:r>
              <a:rPr lang="en-US" baseline="0" dirty="0" smtClean="0"/>
              <a:t> van de </a:t>
            </a:r>
            <a:r>
              <a:rPr lang="en-US" baseline="0" dirty="0" err="1" smtClean="0"/>
              <a:t>vooroever</a:t>
            </a:r>
            <a:r>
              <a:rPr lang="en-US" baseline="0" dirty="0" smtClean="0"/>
              <a:t> </a:t>
            </a:r>
            <a:r>
              <a:rPr lang="en-US" baseline="0" dirty="0" err="1" smtClean="0"/>
              <a:t>en</a:t>
            </a:r>
            <a:r>
              <a:rPr lang="en-US" baseline="0" dirty="0" smtClean="0"/>
              <a:t> </a:t>
            </a:r>
            <a:r>
              <a:rPr lang="en-US" baseline="0" dirty="0" err="1" smtClean="0"/>
              <a:t>versteiling</a:t>
            </a:r>
            <a:r>
              <a:rPr lang="en-US" baseline="0" dirty="0" smtClean="0"/>
              <a:t> </a:t>
            </a:r>
            <a:r>
              <a:rPr lang="en-US" baseline="0" dirty="0" err="1" smtClean="0"/>
              <a:t>daarvan</a:t>
            </a:r>
            <a:r>
              <a:rPr lang="en-US" baseline="0" dirty="0" smtClean="0"/>
              <a:t> </a:t>
            </a:r>
            <a:r>
              <a:rPr lang="en-US" baseline="0" dirty="0" err="1" smtClean="0"/>
              <a:t>heeft</a:t>
            </a:r>
            <a:r>
              <a:rPr lang="en-US" baseline="0" dirty="0" smtClean="0"/>
              <a:t> de </a:t>
            </a:r>
            <a:r>
              <a:rPr lang="en-US" baseline="0" dirty="0" err="1" smtClean="0"/>
              <a:t>afgelopen</a:t>
            </a:r>
            <a:r>
              <a:rPr lang="en-US" baseline="0" dirty="0" smtClean="0"/>
              <a:t> </a:t>
            </a:r>
            <a:r>
              <a:rPr lang="en-US" baseline="0" dirty="0" err="1" smtClean="0"/>
              <a:t>jaren</a:t>
            </a:r>
            <a:r>
              <a:rPr lang="en-US" baseline="0" dirty="0" smtClean="0"/>
              <a:t> </a:t>
            </a:r>
            <a:r>
              <a:rPr lang="en-US" baseline="0" dirty="0" err="1" smtClean="0"/>
              <a:t>wel</a:t>
            </a:r>
            <a:r>
              <a:rPr lang="en-US" baseline="0" dirty="0" smtClean="0"/>
              <a:t> </a:t>
            </a:r>
            <a:r>
              <a:rPr lang="en-US" baseline="0" dirty="0" err="1" smtClean="0"/>
              <a:t>doorgezet</a:t>
            </a:r>
            <a:r>
              <a:rPr lang="en-US" baseline="0" dirty="0" smtClean="0"/>
              <a:t>. </a:t>
            </a:r>
            <a:r>
              <a:rPr lang="en-US" baseline="0" dirty="0" err="1" smtClean="0"/>
              <a:t>Dit</a:t>
            </a:r>
            <a:r>
              <a:rPr lang="en-US" baseline="0" dirty="0" smtClean="0"/>
              <a:t> </a:t>
            </a:r>
            <a:r>
              <a:rPr lang="en-US" baseline="0" dirty="0" err="1" smtClean="0"/>
              <a:t>heeft</a:t>
            </a:r>
            <a:r>
              <a:rPr lang="en-US" baseline="0" dirty="0" smtClean="0"/>
              <a:t> </a:t>
            </a:r>
            <a:r>
              <a:rPr lang="en-US" baseline="0" dirty="0" err="1" smtClean="0"/>
              <a:t>dan</a:t>
            </a:r>
            <a:r>
              <a:rPr lang="en-US" baseline="0" dirty="0" smtClean="0"/>
              <a:t> </a:t>
            </a:r>
            <a:r>
              <a:rPr lang="en-US" baseline="0" dirty="0" err="1" smtClean="0"/>
              <a:t>ook</a:t>
            </a:r>
            <a:r>
              <a:rPr lang="en-US" baseline="0" dirty="0" smtClean="0"/>
              <a:t> </a:t>
            </a:r>
            <a:r>
              <a:rPr lang="en-US" baseline="0" dirty="0" err="1" smtClean="0"/>
              <a:t>geresulteerd</a:t>
            </a:r>
            <a:r>
              <a:rPr lang="en-US" baseline="0" dirty="0" smtClean="0"/>
              <a:t> in </a:t>
            </a:r>
            <a:r>
              <a:rPr lang="en-US" baseline="0" dirty="0" err="1" smtClean="0"/>
              <a:t>een</a:t>
            </a:r>
            <a:r>
              <a:rPr lang="en-US" baseline="0" dirty="0" smtClean="0"/>
              <a:t> </a:t>
            </a:r>
            <a:r>
              <a:rPr lang="en-US" baseline="0" dirty="0" err="1" smtClean="0"/>
              <a:t>landwaartse</a:t>
            </a:r>
            <a:r>
              <a:rPr lang="en-US" baseline="0" dirty="0" smtClean="0"/>
              <a:t> </a:t>
            </a:r>
            <a:r>
              <a:rPr lang="en-US" baseline="0" dirty="0" err="1" smtClean="0"/>
              <a:t>verplaatsing</a:t>
            </a:r>
            <a:r>
              <a:rPr lang="en-US" baseline="0" dirty="0" smtClean="0"/>
              <a:t> van de MKL. </a:t>
            </a:r>
            <a:r>
              <a:rPr lang="en-US" baseline="0" dirty="0" err="1" smtClean="0"/>
              <a:t>Geleidelijk</a:t>
            </a:r>
            <a:r>
              <a:rPr lang="en-US" baseline="0" dirty="0" smtClean="0"/>
              <a:t> </a:t>
            </a:r>
            <a:r>
              <a:rPr lang="en-US" baseline="0" dirty="0" err="1" smtClean="0"/>
              <a:t>aan</a:t>
            </a:r>
            <a:r>
              <a:rPr lang="en-US" baseline="0" dirty="0" smtClean="0"/>
              <a:t> </a:t>
            </a:r>
            <a:r>
              <a:rPr lang="en-US" baseline="0" dirty="0" err="1" smtClean="0"/>
              <a:t>verzand</a:t>
            </a:r>
            <a:r>
              <a:rPr lang="en-US" baseline="0" dirty="0" smtClean="0"/>
              <a:t> het </a:t>
            </a:r>
            <a:r>
              <a:rPr lang="en-US" baseline="0" dirty="0" err="1" smtClean="0"/>
              <a:t>plaatgat</a:t>
            </a:r>
            <a:r>
              <a:rPr lang="en-US" baseline="0" dirty="0" smtClean="0"/>
              <a:t>, zo is in </a:t>
            </a:r>
            <a:r>
              <a:rPr lang="en-US" baseline="0" dirty="0" err="1" smtClean="0"/>
              <a:t>profiel</a:t>
            </a:r>
            <a:r>
              <a:rPr lang="en-US" baseline="0" dirty="0" smtClean="0"/>
              <a:t> 502 </a:t>
            </a:r>
            <a:r>
              <a:rPr lang="en-US" baseline="0" dirty="0" err="1" smtClean="0"/>
              <a:t>te</a:t>
            </a:r>
            <a:r>
              <a:rPr lang="en-US" baseline="0" dirty="0" smtClean="0"/>
              <a:t> </a:t>
            </a:r>
            <a:r>
              <a:rPr lang="en-US" baseline="0" dirty="0" err="1" smtClean="0"/>
              <a:t>zien</a:t>
            </a:r>
            <a:r>
              <a:rPr lang="en-US" baseline="0" dirty="0" smtClean="0"/>
              <a:t> </a:t>
            </a:r>
            <a:r>
              <a:rPr lang="en-US" baseline="0" dirty="0" err="1" smtClean="0"/>
              <a:t>dat</a:t>
            </a:r>
            <a:r>
              <a:rPr lang="en-US" baseline="0" dirty="0" smtClean="0"/>
              <a:t> het </a:t>
            </a:r>
            <a:r>
              <a:rPr lang="en-US" baseline="0" dirty="0" err="1" smtClean="0"/>
              <a:t>Plaatgat</a:t>
            </a:r>
            <a:r>
              <a:rPr lang="en-US" baseline="0" dirty="0" smtClean="0"/>
              <a:t> de </a:t>
            </a:r>
            <a:r>
              <a:rPr lang="en-US" baseline="0" dirty="0" err="1" smtClean="0"/>
              <a:t>afgelopen</a:t>
            </a:r>
            <a:r>
              <a:rPr lang="en-US" baseline="0" dirty="0" smtClean="0"/>
              <a:t> 6 </a:t>
            </a:r>
            <a:r>
              <a:rPr lang="en-US" baseline="0" dirty="0" err="1" smtClean="0"/>
              <a:t>jaar</a:t>
            </a:r>
            <a:r>
              <a:rPr lang="en-US" baseline="0" dirty="0" smtClean="0"/>
              <a:t> </a:t>
            </a:r>
            <a:r>
              <a:rPr lang="en-US" baseline="0" dirty="0" err="1" smtClean="0"/>
              <a:t>een</a:t>
            </a:r>
            <a:r>
              <a:rPr lang="en-US" baseline="0" dirty="0" smtClean="0"/>
              <a:t> meter is </a:t>
            </a:r>
            <a:r>
              <a:rPr lang="en-US" baseline="0" dirty="0" err="1" smtClean="0"/>
              <a:t>verondiept</a:t>
            </a:r>
            <a:r>
              <a:rPr lang="en-US" baseline="0" dirty="0" smtClean="0"/>
              <a:t>. </a:t>
            </a:r>
            <a:endParaRPr lang="en-GB" dirty="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13</a:t>
            </a:fld>
            <a:endParaRPr lang="nl-NL"/>
          </a:p>
        </p:txBody>
      </p:sp>
    </p:spTree>
    <p:extLst>
      <p:ext uri="{BB962C8B-B14F-4D97-AF65-F5344CB8AC3E}">
        <p14:creationId xmlns:p14="http://schemas.microsoft.com/office/powerpoint/2010/main" val="3776427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Uit</a:t>
            </a:r>
            <a:r>
              <a:rPr lang="en-US" dirty="0" smtClean="0"/>
              <a:t> de </a:t>
            </a:r>
            <a:r>
              <a:rPr lang="en-US" dirty="0" err="1" smtClean="0"/>
              <a:t>jarkusgrids</a:t>
            </a:r>
            <a:r>
              <a:rPr lang="en-US" dirty="0" smtClean="0"/>
              <a:t> </a:t>
            </a:r>
            <a:r>
              <a:rPr lang="en-US" dirty="0" err="1" smtClean="0"/>
              <a:t>zijn</a:t>
            </a:r>
            <a:r>
              <a:rPr lang="en-US" dirty="0" smtClean="0"/>
              <a:t> </a:t>
            </a:r>
            <a:r>
              <a:rPr lang="en-US" dirty="0" err="1" smtClean="0"/>
              <a:t>hier</a:t>
            </a:r>
            <a:r>
              <a:rPr lang="en-US" dirty="0" smtClean="0"/>
              <a:t> </a:t>
            </a:r>
            <a:r>
              <a:rPr lang="en-US" dirty="0" err="1" smtClean="0"/>
              <a:t>vier</a:t>
            </a:r>
            <a:r>
              <a:rPr lang="en-US" baseline="0" dirty="0" smtClean="0"/>
              <a:t> </a:t>
            </a:r>
            <a:r>
              <a:rPr lang="en-US" baseline="0" dirty="0" err="1" smtClean="0"/>
              <a:t>momenten</a:t>
            </a:r>
            <a:r>
              <a:rPr lang="en-US" baseline="0" dirty="0" smtClean="0"/>
              <a:t> </a:t>
            </a:r>
            <a:r>
              <a:rPr lang="en-US" baseline="0" dirty="0" err="1" smtClean="0"/>
              <a:t>geplot</a:t>
            </a:r>
            <a:r>
              <a:rPr lang="en-US" baseline="0" dirty="0" smtClean="0"/>
              <a:t> (2004,2008,2011,2017) </a:t>
            </a:r>
            <a:r>
              <a:rPr lang="en-US" baseline="0" dirty="0" err="1" smtClean="0"/>
              <a:t>waarop</a:t>
            </a:r>
            <a:r>
              <a:rPr lang="en-US" baseline="0" dirty="0" smtClean="0"/>
              <a:t> </a:t>
            </a:r>
            <a:r>
              <a:rPr lang="en-US" baseline="0" dirty="0" err="1" smtClean="0"/>
              <a:t>een</a:t>
            </a:r>
            <a:r>
              <a:rPr lang="en-US" baseline="0" dirty="0" smtClean="0"/>
              <a:t> </a:t>
            </a:r>
            <a:r>
              <a:rPr lang="en-US" baseline="0" dirty="0" err="1" smtClean="0"/>
              <a:t>volgend</a:t>
            </a:r>
            <a:r>
              <a:rPr lang="en-US" baseline="0" dirty="0" smtClean="0"/>
              <a:t> stadium in de </a:t>
            </a:r>
            <a:r>
              <a:rPr lang="en-US" baseline="0" dirty="0" err="1" smtClean="0"/>
              <a:t>aankomende</a:t>
            </a:r>
            <a:r>
              <a:rPr lang="en-US" baseline="0" dirty="0" smtClean="0"/>
              <a:t> </a:t>
            </a:r>
            <a:r>
              <a:rPr lang="en-US" baseline="0" dirty="0" err="1" smtClean="0"/>
              <a:t>aanlanding</a:t>
            </a:r>
            <a:r>
              <a:rPr lang="en-US" baseline="0" dirty="0" smtClean="0"/>
              <a:t> </a:t>
            </a:r>
            <a:r>
              <a:rPr lang="en-US" baseline="0" dirty="0" err="1" smtClean="0"/>
              <a:t>te</a:t>
            </a:r>
            <a:r>
              <a:rPr lang="en-US" baseline="0" dirty="0" smtClean="0"/>
              <a:t> </a:t>
            </a:r>
            <a:r>
              <a:rPr lang="en-US" baseline="0" dirty="0" err="1" smtClean="0"/>
              <a:t>zien</a:t>
            </a:r>
            <a:r>
              <a:rPr lang="en-US" baseline="0" dirty="0" smtClean="0"/>
              <a:t> </a:t>
            </a:r>
            <a:r>
              <a:rPr lang="en-US" baseline="0" dirty="0" err="1" smtClean="0"/>
              <a:t>zijn</a:t>
            </a:r>
            <a:r>
              <a:rPr lang="en-US" baseline="0" dirty="0" smtClean="0"/>
              <a:t>. </a:t>
            </a:r>
            <a:r>
              <a:rPr lang="en-US" dirty="0" smtClean="0"/>
              <a:t>Het</a:t>
            </a:r>
            <a:r>
              <a:rPr lang="en-US" baseline="0" dirty="0" smtClean="0"/>
              <a:t> </a:t>
            </a:r>
            <a:r>
              <a:rPr lang="en-US" baseline="0" dirty="0" err="1" smtClean="0"/>
              <a:t>plaatgat</a:t>
            </a:r>
            <a:r>
              <a:rPr lang="en-US" baseline="0" dirty="0" smtClean="0"/>
              <a:t> </a:t>
            </a:r>
            <a:r>
              <a:rPr lang="en-US" baseline="0" dirty="0" err="1" smtClean="0"/>
              <a:t>verstikt</a:t>
            </a:r>
            <a:r>
              <a:rPr lang="en-US" baseline="0" dirty="0" smtClean="0"/>
              <a:t> </a:t>
            </a:r>
            <a:r>
              <a:rPr lang="en-US" baseline="0" dirty="0" err="1" smtClean="0"/>
              <a:t>langzaam</a:t>
            </a:r>
            <a:r>
              <a:rPr lang="en-US" baseline="0" dirty="0" smtClean="0"/>
              <a:t> in het </a:t>
            </a:r>
            <a:r>
              <a:rPr lang="en-US" baseline="0" dirty="0" err="1" smtClean="0"/>
              <a:t>zand</a:t>
            </a:r>
            <a:r>
              <a:rPr lang="en-US" baseline="0" dirty="0" smtClean="0"/>
              <a:t>; de </a:t>
            </a:r>
            <a:r>
              <a:rPr lang="en-US" baseline="0" dirty="0" err="1" smtClean="0"/>
              <a:t>dieptecontouren</a:t>
            </a:r>
            <a:r>
              <a:rPr lang="en-US" baseline="0" dirty="0" smtClean="0"/>
              <a:t> </a:t>
            </a:r>
            <a:r>
              <a:rPr lang="en-US" baseline="0" dirty="0" err="1" smtClean="0"/>
              <a:t>blijven</a:t>
            </a:r>
            <a:r>
              <a:rPr lang="en-US" baseline="0" dirty="0" smtClean="0"/>
              <a:t> </a:t>
            </a:r>
            <a:r>
              <a:rPr lang="en-US" baseline="0" dirty="0" err="1" smtClean="0"/>
              <a:t>namelijk</a:t>
            </a:r>
            <a:r>
              <a:rPr lang="en-US" baseline="0" dirty="0" smtClean="0"/>
              <a:t> de </a:t>
            </a:r>
            <a:r>
              <a:rPr lang="en-US" baseline="0" dirty="0" err="1" smtClean="0"/>
              <a:t>kust</a:t>
            </a:r>
            <a:r>
              <a:rPr lang="en-US" baseline="0" dirty="0" smtClean="0"/>
              <a:t> </a:t>
            </a:r>
            <a:r>
              <a:rPr lang="en-US" baseline="0" dirty="0" err="1" smtClean="0"/>
              <a:t>naderen</a:t>
            </a:r>
            <a:r>
              <a:rPr lang="en-US" baseline="0" dirty="0" smtClean="0"/>
              <a:t>. De </a:t>
            </a:r>
            <a:r>
              <a:rPr lang="en-US" baseline="0" dirty="0" err="1" smtClean="0"/>
              <a:t>doorsnede</a:t>
            </a:r>
            <a:r>
              <a:rPr lang="en-US" baseline="0" dirty="0" smtClean="0"/>
              <a:t> van de -3 meter contour </a:t>
            </a:r>
            <a:r>
              <a:rPr lang="en-US" baseline="0" dirty="0" err="1" smtClean="0"/>
              <a:t>blijft</a:t>
            </a:r>
            <a:r>
              <a:rPr lang="en-US" baseline="0" dirty="0" smtClean="0"/>
              <a:t> nu al </a:t>
            </a:r>
            <a:r>
              <a:rPr lang="en-US" baseline="0" dirty="0" err="1" smtClean="0"/>
              <a:t>wel</a:t>
            </a:r>
            <a:r>
              <a:rPr lang="en-US" baseline="0" dirty="0" smtClean="0"/>
              <a:t> </a:t>
            </a:r>
            <a:r>
              <a:rPr lang="en-US" baseline="0" dirty="0" err="1" smtClean="0"/>
              <a:t>meerdere</a:t>
            </a:r>
            <a:r>
              <a:rPr lang="en-US" baseline="0" dirty="0" smtClean="0"/>
              <a:t> </a:t>
            </a:r>
            <a:r>
              <a:rPr lang="en-US" baseline="0" dirty="0" err="1" smtClean="0"/>
              <a:t>jaren</a:t>
            </a:r>
            <a:r>
              <a:rPr lang="en-US" baseline="0" dirty="0" smtClean="0"/>
              <a:t> (2011-2017) even breed </a:t>
            </a:r>
            <a:r>
              <a:rPr lang="en-US" baseline="0" dirty="0" err="1" smtClean="0"/>
              <a:t>ter</a:t>
            </a:r>
            <a:r>
              <a:rPr lang="en-US" baseline="0" dirty="0" smtClean="0"/>
              <a:t> </a:t>
            </a:r>
            <a:r>
              <a:rPr lang="en-US" baseline="0" dirty="0" err="1" smtClean="0"/>
              <a:t>hoogte</a:t>
            </a:r>
            <a:r>
              <a:rPr lang="en-US" baseline="0" dirty="0" smtClean="0"/>
              <a:t> van </a:t>
            </a:r>
            <a:r>
              <a:rPr lang="en-US" baseline="0" dirty="0" err="1" smtClean="0"/>
              <a:t>raai</a:t>
            </a:r>
            <a:r>
              <a:rPr lang="en-US" baseline="0" dirty="0" smtClean="0"/>
              <a:t> 400. De </a:t>
            </a:r>
            <a:r>
              <a:rPr lang="en-US" baseline="0" dirty="0" err="1" smtClean="0"/>
              <a:t>getijgedreven</a:t>
            </a:r>
            <a:r>
              <a:rPr lang="en-US" baseline="0" dirty="0" smtClean="0"/>
              <a:t> </a:t>
            </a:r>
            <a:r>
              <a:rPr lang="en-US" baseline="0" dirty="0" err="1" smtClean="0"/>
              <a:t>stroming</a:t>
            </a:r>
            <a:r>
              <a:rPr lang="en-US" baseline="0" dirty="0" smtClean="0"/>
              <a:t> is </a:t>
            </a:r>
            <a:r>
              <a:rPr lang="en-US" baseline="0" dirty="0" err="1" smtClean="0"/>
              <a:t>hier</a:t>
            </a:r>
            <a:r>
              <a:rPr lang="en-US" baseline="0" dirty="0" smtClean="0"/>
              <a:t> </a:t>
            </a:r>
            <a:r>
              <a:rPr lang="en-US" baseline="0" dirty="0" err="1" smtClean="0"/>
              <a:t>een</a:t>
            </a:r>
            <a:r>
              <a:rPr lang="en-US" baseline="0" dirty="0" smtClean="0"/>
              <a:t> </a:t>
            </a:r>
            <a:r>
              <a:rPr lang="en-US" baseline="0" dirty="0" err="1" smtClean="0"/>
              <a:t>periode</a:t>
            </a:r>
            <a:r>
              <a:rPr lang="en-US" baseline="0" dirty="0" smtClean="0"/>
              <a:t> </a:t>
            </a:r>
            <a:r>
              <a:rPr lang="en-US" baseline="0" dirty="0" err="1" smtClean="0"/>
              <a:t>sterk</a:t>
            </a:r>
            <a:r>
              <a:rPr lang="en-US" baseline="0" dirty="0" smtClean="0"/>
              <a:t> </a:t>
            </a:r>
            <a:r>
              <a:rPr lang="en-US" baseline="0" dirty="0" err="1" smtClean="0"/>
              <a:t>genoeg</a:t>
            </a:r>
            <a:r>
              <a:rPr lang="en-US" baseline="0" dirty="0" smtClean="0"/>
              <a:t> om het </a:t>
            </a:r>
            <a:r>
              <a:rPr lang="en-US" baseline="0" dirty="0" err="1" smtClean="0"/>
              <a:t>Plaatgat</a:t>
            </a:r>
            <a:r>
              <a:rPr lang="en-US" baseline="0" dirty="0" smtClean="0"/>
              <a:t> </a:t>
            </a:r>
            <a:r>
              <a:rPr lang="en-US" baseline="0" dirty="0" err="1" smtClean="0"/>
              <a:t>dergelijk</a:t>
            </a:r>
            <a:r>
              <a:rPr lang="en-US" baseline="0" dirty="0" smtClean="0"/>
              <a:t> breed </a:t>
            </a:r>
            <a:r>
              <a:rPr lang="en-US" baseline="0" dirty="0" err="1" smtClean="0"/>
              <a:t>te</a:t>
            </a:r>
            <a:r>
              <a:rPr lang="en-US" baseline="0" dirty="0" smtClean="0"/>
              <a:t> </a:t>
            </a:r>
            <a:r>
              <a:rPr lang="en-US" baseline="0" dirty="0" err="1" smtClean="0"/>
              <a:t>houden</a:t>
            </a:r>
            <a:r>
              <a:rPr lang="en-US" baseline="0" dirty="0" smtClean="0"/>
              <a:t>.   De </a:t>
            </a:r>
            <a:r>
              <a:rPr lang="en-US" baseline="0" dirty="0" err="1" smtClean="0"/>
              <a:t>aanlanding</a:t>
            </a:r>
            <a:r>
              <a:rPr lang="en-US" baseline="0" dirty="0" smtClean="0"/>
              <a:t> van de -3 meter contour </a:t>
            </a:r>
            <a:r>
              <a:rPr lang="en-US" baseline="0" dirty="0" err="1" smtClean="0"/>
              <a:t>vindt</a:t>
            </a:r>
            <a:r>
              <a:rPr lang="en-US" baseline="0" dirty="0" smtClean="0"/>
              <a:t> </a:t>
            </a:r>
            <a:r>
              <a:rPr lang="en-US" baseline="0" dirty="0" err="1" smtClean="0"/>
              <a:t>plaats</a:t>
            </a:r>
            <a:r>
              <a:rPr lang="en-US" baseline="0" dirty="0" smtClean="0"/>
              <a:t> op circa 1 km </a:t>
            </a:r>
            <a:r>
              <a:rPr lang="en-US" baseline="0" dirty="0" err="1" smtClean="0"/>
              <a:t>oostelijk</a:t>
            </a:r>
            <a:r>
              <a:rPr lang="en-US" baseline="0" dirty="0" smtClean="0"/>
              <a:t> van het </a:t>
            </a:r>
            <a:r>
              <a:rPr lang="en-US" baseline="0" dirty="0" err="1" smtClean="0"/>
              <a:t>aandachtsgebied</a:t>
            </a:r>
            <a:r>
              <a:rPr lang="en-US" baseline="0" dirty="0" smtClean="0"/>
              <a:t> (</a:t>
            </a:r>
            <a:r>
              <a:rPr lang="en-US" baseline="0" dirty="0" err="1" smtClean="0"/>
              <a:t>raai</a:t>
            </a:r>
            <a:r>
              <a:rPr lang="en-US" baseline="0" dirty="0" smtClean="0"/>
              <a:t> 480) </a:t>
            </a:r>
            <a:r>
              <a:rPr lang="en-US" baseline="0" dirty="0" err="1" smtClean="0"/>
              <a:t>en</a:t>
            </a:r>
            <a:r>
              <a:rPr lang="en-US" baseline="0" dirty="0" smtClean="0"/>
              <a:t> </a:t>
            </a:r>
            <a:r>
              <a:rPr lang="en-US" baseline="0" dirty="0" err="1" smtClean="0"/>
              <a:t>begint</a:t>
            </a:r>
            <a:r>
              <a:rPr lang="en-US" baseline="0" dirty="0" smtClean="0"/>
              <a:t> </a:t>
            </a:r>
            <a:r>
              <a:rPr lang="en-US" baseline="0" dirty="0" err="1" smtClean="0"/>
              <a:t>daarmee</a:t>
            </a:r>
            <a:r>
              <a:rPr lang="en-US" baseline="0" dirty="0" smtClean="0"/>
              <a:t> </a:t>
            </a:r>
            <a:r>
              <a:rPr lang="en-US" baseline="0" dirty="0" err="1" smtClean="0"/>
              <a:t>een</a:t>
            </a:r>
            <a:r>
              <a:rPr lang="en-US" baseline="0" dirty="0" smtClean="0"/>
              <a:t> </a:t>
            </a:r>
            <a:r>
              <a:rPr lang="en-US" baseline="0" dirty="0" err="1" smtClean="0"/>
              <a:t>drempel</a:t>
            </a:r>
            <a:r>
              <a:rPr lang="en-US" baseline="0" dirty="0" smtClean="0"/>
              <a:t> op </a:t>
            </a:r>
            <a:r>
              <a:rPr lang="en-US" baseline="0" dirty="0" err="1" smtClean="0"/>
              <a:t>te</a:t>
            </a:r>
            <a:r>
              <a:rPr lang="en-US" baseline="0" dirty="0" smtClean="0"/>
              <a:t> </a:t>
            </a:r>
            <a:r>
              <a:rPr lang="en-US" baseline="0" dirty="0" err="1" smtClean="0"/>
              <a:t>werpen</a:t>
            </a:r>
            <a:r>
              <a:rPr lang="en-US" baseline="0" dirty="0" smtClean="0"/>
              <a:t> </a:t>
            </a:r>
            <a:r>
              <a:rPr lang="en-US" baseline="0" dirty="0" err="1" smtClean="0"/>
              <a:t>voor</a:t>
            </a:r>
            <a:r>
              <a:rPr lang="en-US" baseline="0" dirty="0" smtClean="0"/>
              <a:t> de </a:t>
            </a:r>
            <a:r>
              <a:rPr lang="en-US" baseline="0" dirty="0" err="1" smtClean="0"/>
              <a:t>getijdestroom</a:t>
            </a:r>
            <a:r>
              <a:rPr lang="en-US" baseline="0" dirty="0" smtClean="0"/>
              <a:t>. </a:t>
            </a:r>
            <a:r>
              <a:rPr lang="en-US" baseline="0" dirty="0" err="1" smtClean="0"/>
              <a:t>Uiteindelijk</a:t>
            </a:r>
            <a:r>
              <a:rPr lang="en-US" baseline="0" dirty="0" smtClean="0"/>
              <a:t> </a:t>
            </a:r>
            <a:r>
              <a:rPr lang="en-US" baseline="0" dirty="0" err="1" smtClean="0"/>
              <a:t>zal</a:t>
            </a:r>
            <a:r>
              <a:rPr lang="en-US" baseline="0" dirty="0" smtClean="0"/>
              <a:t> de </a:t>
            </a:r>
            <a:r>
              <a:rPr lang="en-US" baseline="0" dirty="0" err="1" smtClean="0"/>
              <a:t>aanlanding</a:t>
            </a:r>
            <a:r>
              <a:rPr lang="en-US" baseline="0" dirty="0" smtClean="0"/>
              <a:t> </a:t>
            </a:r>
            <a:r>
              <a:rPr lang="en-US" baseline="0" dirty="0" err="1" smtClean="0"/>
              <a:t>ter</a:t>
            </a:r>
            <a:r>
              <a:rPr lang="en-US" baseline="0" dirty="0" smtClean="0"/>
              <a:t> </a:t>
            </a:r>
            <a:r>
              <a:rPr lang="en-US" baseline="0" dirty="0" err="1" smtClean="0"/>
              <a:t>hoogte</a:t>
            </a:r>
            <a:r>
              <a:rPr lang="en-US" baseline="0" dirty="0" smtClean="0"/>
              <a:t> van het </a:t>
            </a:r>
            <a:r>
              <a:rPr lang="en-US" baseline="0" dirty="0" err="1" smtClean="0"/>
              <a:t>aanlandingsgebied</a:t>
            </a:r>
            <a:r>
              <a:rPr lang="en-US" baseline="0" dirty="0" smtClean="0"/>
              <a:t> </a:t>
            </a:r>
            <a:r>
              <a:rPr lang="en-US" baseline="0" dirty="0" err="1" smtClean="0"/>
              <a:t>plaatsvinden</a:t>
            </a:r>
            <a:r>
              <a:rPr lang="en-US" baseline="0" dirty="0" smtClean="0"/>
              <a:t>. </a:t>
            </a:r>
            <a:endParaRPr lang="en-GB" dirty="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17</a:t>
            </a:fld>
            <a:endParaRPr lang="nl-NL"/>
          </a:p>
        </p:txBody>
      </p:sp>
    </p:spTree>
    <p:extLst>
      <p:ext uri="{BB962C8B-B14F-4D97-AF65-F5344CB8AC3E}">
        <p14:creationId xmlns:p14="http://schemas.microsoft.com/office/powerpoint/2010/main" val="26284134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None/>
            </a:pPr>
            <a:r>
              <a:rPr lang="en-US" dirty="0" smtClean="0"/>
              <a:t>De </a:t>
            </a:r>
            <a:r>
              <a:rPr lang="en-US" dirty="0" err="1" smtClean="0"/>
              <a:t>vorige</a:t>
            </a:r>
            <a:r>
              <a:rPr lang="en-US" dirty="0" smtClean="0"/>
              <a:t> </a:t>
            </a:r>
            <a:r>
              <a:rPr lang="en-US" dirty="0" err="1" smtClean="0"/>
              <a:t>aanlanding</a:t>
            </a:r>
            <a:r>
              <a:rPr lang="en-US" baseline="0" dirty="0" smtClean="0"/>
              <a:t> is </a:t>
            </a:r>
            <a:r>
              <a:rPr lang="en-US" baseline="0" dirty="0" err="1" smtClean="0"/>
              <a:t>inzichtelijk</a:t>
            </a:r>
            <a:r>
              <a:rPr lang="en-US" baseline="0" dirty="0" smtClean="0"/>
              <a:t> </a:t>
            </a:r>
            <a:r>
              <a:rPr lang="en-US" baseline="0" dirty="0" err="1" smtClean="0"/>
              <a:t>gemaakt</a:t>
            </a:r>
            <a:r>
              <a:rPr lang="en-US" baseline="0" dirty="0" smtClean="0"/>
              <a:t> </a:t>
            </a:r>
            <a:r>
              <a:rPr lang="en-US" baseline="0" dirty="0" err="1" smtClean="0"/>
              <a:t>middels</a:t>
            </a:r>
            <a:r>
              <a:rPr lang="en-US" baseline="0" dirty="0" smtClean="0"/>
              <a:t> </a:t>
            </a:r>
            <a:r>
              <a:rPr lang="en-US" baseline="0" dirty="0" err="1" smtClean="0"/>
              <a:t>vaklodingen</a:t>
            </a:r>
            <a:r>
              <a:rPr lang="en-US" baseline="0" dirty="0" smtClean="0"/>
              <a:t> (1970,1975,1979, 1982). Het </a:t>
            </a:r>
            <a:r>
              <a:rPr lang="en-US" baseline="0" dirty="0" err="1" smtClean="0"/>
              <a:t>sedimentoverschot</a:t>
            </a:r>
            <a:r>
              <a:rPr lang="en-US" baseline="0" dirty="0" smtClean="0"/>
              <a:t> </a:t>
            </a:r>
            <a:r>
              <a:rPr lang="en-US" baseline="0" dirty="0" err="1" smtClean="0"/>
              <a:t>uit</a:t>
            </a:r>
            <a:r>
              <a:rPr lang="en-US" baseline="0" dirty="0" smtClean="0"/>
              <a:t> de </a:t>
            </a:r>
            <a:r>
              <a:rPr lang="en-US" baseline="0" dirty="0" err="1" smtClean="0"/>
              <a:t>buitendelta</a:t>
            </a:r>
            <a:r>
              <a:rPr lang="en-US" baseline="0" dirty="0" smtClean="0"/>
              <a:t> </a:t>
            </a:r>
            <a:r>
              <a:rPr lang="en-US" baseline="0" dirty="0" err="1" smtClean="0"/>
              <a:t>schoof</a:t>
            </a:r>
            <a:r>
              <a:rPr lang="en-US" baseline="0" dirty="0" smtClean="0"/>
              <a:t> </a:t>
            </a:r>
            <a:r>
              <a:rPr lang="en-US" baseline="0" dirty="0" err="1" smtClean="0"/>
              <a:t>richting</a:t>
            </a:r>
            <a:r>
              <a:rPr lang="en-US" baseline="0" dirty="0" smtClean="0"/>
              <a:t> de kop van </a:t>
            </a:r>
            <a:r>
              <a:rPr lang="en-US" baseline="0" dirty="0" err="1" smtClean="0"/>
              <a:t>Schiermonnikoog</a:t>
            </a:r>
            <a:r>
              <a:rPr lang="en-US" baseline="0" dirty="0" smtClean="0"/>
              <a:t>  </a:t>
            </a:r>
            <a:r>
              <a:rPr lang="en-US" baseline="0" dirty="0" err="1" smtClean="0"/>
              <a:t>en</a:t>
            </a:r>
            <a:r>
              <a:rPr lang="en-US" baseline="0" dirty="0" smtClean="0"/>
              <a:t> </a:t>
            </a:r>
            <a:r>
              <a:rPr lang="en-US" baseline="0" dirty="0" err="1" smtClean="0"/>
              <a:t>ontwikkelde</a:t>
            </a:r>
            <a:r>
              <a:rPr lang="en-US" baseline="0" dirty="0" smtClean="0"/>
              <a:t> </a:t>
            </a:r>
            <a:r>
              <a:rPr lang="en-US" baseline="0" dirty="0" err="1" smtClean="0"/>
              <a:t>een</a:t>
            </a:r>
            <a:r>
              <a:rPr lang="en-US" baseline="0" dirty="0" smtClean="0"/>
              <a:t> </a:t>
            </a:r>
            <a:r>
              <a:rPr lang="en-US" baseline="0" dirty="0" err="1" smtClean="0"/>
              <a:t>langgerekte</a:t>
            </a:r>
            <a:r>
              <a:rPr lang="en-US" baseline="0" dirty="0" smtClean="0"/>
              <a:t> </a:t>
            </a:r>
            <a:r>
              <a:rPr lang="en-US" baseline="0" dirty="0" err="1" smtClean="0"/>
              <a:t>zandplaat</a:t>
            </a:r>
            <a:r>
              <a:rPr lang="en-US" baseline="0" dirty="0" smtClean="0"/>
              <a:t> in het </a:t>
            </a:r>
            <a:r>
              <a:rPr lang="en-US" baseline="0" dirty="0" err="1" smtClean="0"/>
              <a:t>verlengde</a:t>
            </a:r>
            <a:r>
              <a:rPr lang="en-US" baseline="0" dirty="0" smtClean="0"/>
              <a:t> van de </a:t>
            </a:r>
            <a:r>
              <a:rPr lang="en-US" baseline="0" dirty="0" err="1" smtClean="0"/>
              <a:t>Noordzeekust</a:t>
            </a:r>
            <a:r>
              <a:rPr lang="en-US" baseline="0" dirty="0" smtClean="0"/>
              <a:t>. </a:t>
            </a:r>
            <a:r>
              <a:rPr lang="en-US" baseline="0" dirty="0" err="1" smtClean="0"/>
              <a:t>Deze</a:t>
            </a:r>
            <a:r>
              <a:rPr lang="en-US" baseline="0" dirty="0" smtClean="0"/>
              <a:t> is in de </a:t>
            </a:r>
            <a:r>
              <a:rPr lang="en-US" baseline="0" dirty="0" err="1" smtClean="0"/>
              <a:t>opvolgende</a:t>
            </a:r>
            <a:r>
              <a:rPr lang="en-US" baseline="0" dirty="0" smtClean="0"/>
              <a:t> </a:t>
            </a:r>
            <a:r>
              <a:rPr lang="en-US" baseline="0" dirty="0" err="1" smtClean="0"/>
              <a:t>jaren</a:t>
            </a:r>
            <a:r>
              <a:rPr lang="en-US" baseline="0" dirty="0" smtClean="0"/>
              <a:t> </a:t>
            </a:r>
            <a:r>
              <a:rPr lang="en-US" baseline="0" dirty="0" err="1" smtClean="0"/>
              <a:t>omgeklapt</a:t>
            </a:r>
            <a:r>
              <a:rPr lang="en-US" baseline="0" dirty="0" smtClean="0"/>
              <a:t> door </a:t>
            </a:r>
            <a:r>
              <a:rPr lang="en-US" baseline="0" dirty="0" err="1" smtClean="0"/>
              <a:t>golfwerking</a:t>
            </a:r>
            <a:r>
              <a:rPr lang="en-US" baseline="0" dirty="0" smtClean="0"/>
              <a:t> </a:t>
            </a:r>
            <a:r>
              <a:rPr lang="en-US" baseline="0" dirty="0" err="1" smtClean="0"/>
              <a:t>en</a:t>
            </a:r>
            <a:r>
              <a:rPr lang="en-US" baseline="0" dirty="0" smtClean="0"/>
              <a:t> </a:t>
            </a:r>
            <a:r>
              <a:rPr lang="en-US" baseline="0" dirty="0" err="1" smtClean="0"/>
              <a:t>kreeg</a:t>
            </a:r>
            <a:r>
              <a:rPr lang="en-US" baseline="0" dirty="0" smtClean="0"/>
              <a:t> </a:t>
            </a:r>
            <a:r>
              <a:rPr lang="en-US" baseline="0" dirty="0" err="1" smtClean="0"/>
              <a:t>zijn</a:t>
            </a:r>
            <a:r>
              <a:rPr lang="en-US" baseline="0" dirty="0" smtClean="0"/>
              <a:t> </a:t>
            </a:r>
            <a:r>
              <a:rPr lang="en-US" baseline="0" dirty="0" err="1" smtClean="0"/>
              <a:t>karakteristieke</a:t>
            </a:r>
            <a:r>
              <a:rPr lang="en-US" baseline="0" dirty="0" smtClean="0"/>
              <a:t> </a:t>
            </a:r>
            <a:r>
              <a:rPr lang="en-US" baseline="0" dirty="0" err="1" smtClean="0"/>
              <a:t>haakvorm</a:t>
            </a:r>
            <a:r>
              <a:rPr lang="en-US" baseline="0" dirty="0" smtClean="0"/>
              <a:t>. </a:t>
            </a:r>
            <a:r>
              <a:rPr lang="en-US" baseline="0" dirty="0" err="1" smtClean="0"/>
              <a:t>Een</a:t>
            </a:r>
            <a:r>
              <a:rPr lang="en-US" baseline="0" dirty="0" smtClean="0"/>
              <a:t> </a:t>
            </a:r>
            <a:r>
              <a:rPr lang="en-US" baseline="0" dirty="0" err="1" smtClean="0"/>
              <a:t>kortsluitgeultje</a:t>
            </a:r>
            <a:r>
              <a:rPr lang="en-US" baseline="0" dirty="0" smtClean="0"/>
              <a:t> </a:t>
            </a:r>
            <a:r>
              <a:rPr lang="en-US" baseline="0" dirty="0" err="1" smtClean="0"/>
              <a:t>zoals</a:t>
            </a:r>
            <a:r>
              <a:rPr lang="en-US" baseline="0" dirty="0" smtClean="0"/>
              <a:t> </a:t>
            </a:r>
            <a:r>
              <a:rPr lang="en-US" baseline="0" dirty="0" err="1" smtClean="0"/>
              <a:t>te</a:t>
            </a:r>
            <a:r>
              <a:rPr lang="en-US" baseline="0" dirty="0" smtClean="0"/>
              <a:t> </a:t>
            </a:r>
            <a:r>
              <a:rPr lang="en-US" baseline="0" dirty="0" err="1" smtClean="0"/>
              <a:t>zien</a:t>
            </a:r>
            <a:r>
              <a:rPr lang="en-US" baseline="0" dirty="0" smtClean="0"/>
              <a:t> is in de </a:t>
            </a:r>
            <a:r>
              <a:rPr lang="en-US" baseline="0" dirty="0" err="1" smtClean="0"/>
              <a:t>huidige</a:t>
            </a:r>
            <a:r>
              <a:rPr lang="en-US" baseline="0" dirty="0" smtClean="0"/>
              <a:t> </a:t>
            </a:r>
            <a:r>
              <a:rPr lang="en-US" baseline="0" dirty="0" err="1" smtClean="0"/>
              <a:t>aanlanding</a:t>
            </a:r>
            <a:r>
              <a:rPr lang="en-US" baseline="0" dirty="0" smtClean="0"/>
              <a:t> is in </a:t>
            </a:r>
            <a:r>
              <a:rPr lang="en-US" baseline="0" dirty="0" err="1" smtClean="0"/>
              <a:t>dit</a:t>
            </a:r>
            <a:r>
              <a:rPr lang="en-US" baseline="0" dirty="0" smtClean="0"/>
              <a:t> patroon </a:t>
            </a:r>
            <a:r>
              <a:rPr lang="en-US" baseline="0" dirty="0" err="1" smtClean="0"/>
              <a:t>niet</a:t>
            </a:r>
            <a:r>
              <a:rPr lang="en-US" baseline="0" dirty="0" smtClean="0"/>
              <a:t> </a:t>
            </a:r>
            <a:r>
              <a:rPr lang="en-US" baseline="0" dirty="0" err="1" smtClean="0"/>
              <a:t>aanwezig</a:t>
            </a:r>
            <a:r>
              <a:rPr lang="en-US" baseline="0" dirty="0" smtClean="0"/>
              <a:t>. </a:t>
            </a:r>
            <a:r>
              <a:rPr lang="en-US" baseline="0" dirty="0" err="1" smtClean="0"/>
              <a:t>Wel</a:t>
            </a:r>
            <a:r>
              <a:rPr lang="en-US" baseline="0" dirty="0" smtClean="0"/>
              <a:t> </a:t>
            </a:r>
            <a:r>
              <a:rPr lang="en-US" baseline="0" dirty="0" err="1" smtClean="0"/>
              <a:t>leidde</a:t>
            </a:r>
            <a:r>
              <a:rPr lang="en-US" baseline="0" dirty="0" smtClean="0"/>
              <a:t> de </a:t>
            </a:r>
            <a:r>
              <a:rPr lang="en-US" dirty="0" err="1" smtClean="0"/>
              <a:t>aanlanding</a:t>
            </a:r>
            <a:r>
              <a:rPr lang="en-US" dirty="0" smtClean="0"/>
              <a:t> tot </a:t>
            </a:r>
            <a:r>
              <a:rPr lang="en-US" dirty="0" err="1" smtClean="0"/>
              <a:t>knijpen</a:t>
            </a:r>
            <a:r>
              <a:rPr lang="en-US" dirty="0" smtClean="0"/>
              <a:t> van </a:t>
            </a:r>
            <a:r>
              <a:rPr lang="en-US" dirty="0" err="1" smtClean="0"/>
              <a:t>kustlijn</a:t>
            </a:r>
            <a:r>
              <a:rPr lang="en-US" dirty="0" smtClean="0"/>
              <a:t> </a:t>
            </a:r>
            <a:r>
              <a:rPr lang="en-US" dirty="0" err="1" smtClean="0"/>
              <a:t>rond</a:t>
            </a:r>
            <a:r>
              <a:rPr lang="en-US" dirty="0" smtClean="0"/>
              <a:t> </a:t>
            </a:r>
            <a:r>
              <a:rPr lang="en-US" dirty="0" err="1" smtClean="0"/>
              <a:t>profiel</a:t>
            </a:r>
            <a:r>
              <a:rPr lang="en-US" dirty="0" smtClean="0"/>
              <a:t> 440 </a:t>
            </a:r>
            <a:r>
              <a:rPr lang="en-US" dirty="0" err="1" smtClean="0"/>
              <a:t>na</a:t>
            </a:r>
            <a:r>
              <a:rPr lang="en-US" dirty="0" smtClean="0"/>
              <a:t> het </a:t>
            </a:r>
            <a:r>
              <a:rPr lang="en-US" dirty="0" err="1" smtClean="0"/>
              <a:t>onstaan</a:t>
            </a:r>
            <a:r>
              <a:rPr lang="en-US" baseline="0" dirty="0" smtClean="0"/>
              <a:t> van de </a:t>
            </a:r>
            <a:r>
              <a:rPr lang="en-US" baseline="0" dirty="0" err="1" smtClean="0"/>
              <a:t>haakvorm</a:t>
            </a:r>
            <a:r>
              <a:rPr lang="en-US" baseline="0" dirty="0" smtClean="0"/>
              <a:t>, </a:t>
            </a:r>
            <a:r>
              <a:rPr lang="en-US" baseline="0" dirty="0" err="1" smtClean="0"/>
              <a:t>mogelijkerwijs</a:t>
            </a:r>
            <a:r>
              <a:rPr lang="en-US" baseline="0" dirty="0" smtClean="0"/>
              <a:t>  door </a:t>
            </a:r>
            <a:r>
              <a:rPr lang="en-US" baseline="0" dirty="0" err="1" smtClean="0"/>
              <a:t>refractie</a:t>
            </a:r>
            <a:r>
              <a:rPr lang="en-US" baseline="0" dirty="0" smtClean="0"/>
              <a:t> van </a:t>
            </a:r>
            <a:r>
              <a:rPr lang="en-US" baseline="0" dirty="0" err="1" smtClean="0"/>
              <a:t>golfwerking</a:t>
            </a:r>
            <a:r>
              <a:rPr lang="en-US" baseline="0" dirty="0" smtClean="0"/>
              <a:t> om de kop van de </a:t>
            </a:r>
            <a:r>
              <a:rPr lang="en-US" baseline="0" dirty="0" err="1" smtClean="0"/>
              <a:t>ontstane</a:t>
            </a:r>
            <a:r>
              <a:rPr lang="en-US" baseline="0" dirty="0" smtClean="0"/>
              <a:t> </a:t>
            </a:r>
            <a:r>
              <a:rPr lang="en-US" baseline="0" dirty="0" err="1" smtClean="0"/>
              <a:t>plaat</a:t>
            </a:r>
            <a:r>
              <a:rPr lang="en-US" baseline="0" dirty="0" smtClean="0"/>
              <a:t> </a:t>
            </a:r>
            <a:r>
              <a:rPr lang="en-US" baseline="0" dirty="0" err="1" smtClean="0"/>
              <a:t>heen</a:t>
            </a:r>
            <a:r>
              <a:rPr lang="en-US" dirty="0" smtClean="0"/>
              <a:t>.</a:t>
            </a:r>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18</a:t>
            </a:fld>
            <a:endParaRPr lang="nl-NL"/>
          </a:p>
        </p:txBody>
      </p:sp>
    </p:spTree>
    <p:extLst>
      <p:ext uri="{BB962C8B-B14F-4D97-AF65-F5344CB8AC3E}">
        <p14:creationId xmlns:p14="http://schemas.microsoft.com/office/powerpoint/2010/main" val="24452890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De</a:t>
            </a:r>
            <a:r>
              <a:rPr lang="en-US" baseline="0" dirty="0" smtClean="0"/>
              <a:t> </a:t>
            </a:r>
            <a:r>
              <a:rPr lang="en-US" baseline="0" dirty="0" err="1" smtClean="0"/>
              <a:t>vorige</a:t>
            </a:r>
            <a:r>
              <a:rPr lang="en-US" baseline="0" dirty="0" smtClean="0"/>
              <a:t> </a:t>
            </a:r>
            <a:r>
              <a:rPr lang="en-US" baseline="0" dirty="0" err="1" smtClean="0"/>
              <a:t>aanlanding</a:t>
            </a:r>
            <a:r>
              <a:rPr lang="en-US" baseline="0" dirty="0" smtClean="0"/>
              <a:t> </a:t>
            </a:r>
            <a:r>
              <a:rPr lang="en-US" baseline="0" dirty="0" err="1" smtClean="0"/>
              <a:t>besloeg</a:t>
            </a:r>
            <a:r>
              <a:rPr lang="en-US" baseline="0" dirty="0" smtClean="0"/>
              <a:t> </a:t>
            </a:r>
            <a:r>
              <a:rPr lang="en-US" baseline="0" dirty="0" err="1" smtClean="0"/>
              <a:t>ongeveer</a:t>
            </a:r>
            <a:r>
              <a:rPr lang="en-US" baseline="0" dirty="0" smtClean="0"/>
              <a:t> de </a:t>
            </a:r>
            <a:r>
              <a:rPr lang="en-US" baseline="0" dirty="0" err="1" smtClean="0"/>
              <a:t>periode</a:t>
            </a:r>
            <a:r>
              <a:rPr lang="en-US" baseline="0" dirty="0" smtClean="0"/>
              <a:t> 1970 tot 1993. </a:t>
            </a:r>
            <a:r>
              <a:rPr lang="en-US" dirty="0" smtClean="0"/>
              <a:t>Op basis van 3m contour in </a:t>
            </a:r>
            <a:r>
              <a:rPr lang="en-US" dirty="0" err="1" smtClean="0"/>
              <a:t>jarkusgrids</a:t>
            </a:r>
            <a:r>
              <a:rPr lang="en-US" dirty="0" smtClean="0"/>
              <a:t> </a:t>
            </a:r>
            <a:r>
              <a:rPr lang="en-US" dirty="0" err="1" smtClean="0"/>
              <a:t>vond</a:t>
            </a:r>
            <a:r>
              <a:rPr lang="en-US" dirty="0" smtClean="0"/>
              <a:t> het </a:t>
            </a:r>
            <a:r>
              <a:rPr lang="en-US" dirty="0" err="1" smtClean="0"/>
              <a:t>eerste</a:t>
            </a:r>
            <a:r>
              <a:rPr lang="en-US" dirty="0" smtClean="0"/>
              <a:t> contact van de </a:t>
            </a:r>
            <a:r>
              <a:rPr lang="en-US" dirty="0" err="1" smtClean="0"/>
              <a:t>zandplaat</a:t>
            </a:r>
            <a:r>
              <a:rPr lang="en-US" dirty="0" smtClean="0"/>
              <a:t> met de </a:t>
            </a:r>
            <a:r>
              <a:rPr lang="en-US" dirty="0" err="1" smtClean="0"/>
              <a:t>kust</a:t>
            </a:r>
            <a:r>
              <a:rPr lang="en-US" dirty="0" smtClean="0"/>
              <a:t> </a:t>
            </a:r>
            <a:r>
              <a:rPr lang="en-US" dirty="0" err="1" smtClean="0"/>
              <a:t>plaats</a:t>
            </a:r>
            <a:r>
              <a:rPr lang="en-US" dirty="0" smtClean="0"/>
              <a:t> in 1972 </a:t>
            </a:r>
            <a:r>
              <a:rPr lang="en-US" dirty="0" err="1" smtClean="0"/>
              <a:t>bij</a:t>
            </a:r>
            <a:r>
              <a:rPr lang="en-US" dirty="0" smtClean="0"/>
              <a:t> </a:t>
            </a:r>
            <a:r>
              <a:rPr lang="en-US" dirty="0" err="1" smtClean="0"/>
              <a:t>profiel</a:t>
            </a:r>
            <a:r>
              <a:rPr lang="en-US" dirty="0" smtClean="0"/>
              <a:t> 480. </a:t>
            </a:r>
            <a:r>
              <a:rPr lang="en-US" dirty="0" err="1" smtClean="0"/>
              <a:t>Dit</a:t>
            </a:r>
            <a:r>
              <a:rPr lang="en-US" dirty="0" smtClean="0"/>
              <a:t> is </a:t>
            </a:r>
            <a:r>
              <a:rPr lang="en-US" dirty="0" err="1" smtClean="0"/>
              <a:t>iets</a:t>
            </a:r>
            <a:r>
              <a:rPr lang="en-US" dirty="0" smtClean="0"/>
              <a:t> </a:t>
            </a:r>
            <a:r>
              <a:rPr lang="en-US" dirty="0" err="1" smtClean="0"/>
              <a:t>westelijker</a:t>
            </a:r>
            <a:r>
              <a:rPr lang="en-US" dirty="0" smtClean="0"/>
              <a:t> </a:t>
            </a:r>
            <a:r>
              <a:rPr lang="en-US" dirty="0" err="1" smtClean="0"/>
              <a:t>dan</a:t>
            </a:r>
            <a:r>
              <a:rPr lang="en-US" dirty="0" smtClean="0"/>
              <a:t> in</a:t>
            </a:r>
            <a:r>
              <a:rPr lang="en-US" baseline="0" dirty="0" smtClean="0"/>
              <a:t> in de </a:t>
            </a:r>
            <a:r>
              <a:rPr lang="en-US" baseline="0" dirty="0" err="1" smtClean="0"/>
              <a:t>huidige</a:t>
            </a:r>
            <a:r>
              <a:rPr lang="en-US" baseline="0" dirty="0" smtClean="0"/>
              <a:t> </a:t>
            </a:r>
            <a:r>
              <a:rPr lang="en-US" baseline="0" dirty="0" err="1" smtClean="0"/>
              <a:t>aanlanding</a:t>
            </a:r>
            <a:r>
              <a:rPr lang="en-US" baseline="0" dirty="0" smtClean="0"/>
              <a:t> (</a:t>
            </a:r>
            <a:r>
              <a:rPr lang="en-US" baseline="0" dirty="0" err="1" smtClean="0"/>
              <a:t>dat</a:t>
            </a:r>
            <a:r>
              <a:rPr lang="en-US" baseline="0" dirty="0" smtClean="0"/>
              <a:t> was </a:t>
            </a:r>
            <a:r>
              <a:rPr lang="en-US" baseline="0" dirty="0" err="1" smtClean="0"/>
              <a:t>profiel</a:t>
            </a:r>
            <a:r>
              <a:rPr lang="en-US" baseline="0" dirty="0" smtClean="0"/>
              <a:t> 540). In 1972 was </a:t>
            </a:r>
            <a:r>
              <a:rPr lang="en-US" baseline="0" dirty="0" err="1" smtClean="0"/>
              <a:t>een</a:t>
            </a:r>
            <a:r>
              <a:rPr lang="en-US" baseline="0" dirty="0" smtClean="0"/>
              <a:t> (</a:t>
            </a:r>
            <a:r>
              <a:rPr lang="en-US" baseline="0" dirty="0" err="1" smtClean="0"/>
              <a:t>grotere</a:t>
            </a:r>
            <a:r>
              <a:rPr lang="en-US" baseline="0" dirty="0" smtClean="0"/>
              <a:t>) </a:t>
            </a:r>
            <a:r>
              <a:rPr lang="en-US" baseline="0" dirty="0" err="1" smtClean="0"/>
              <a:t>getijdegeul</a:t>
            </a:r>
            <a:r>
              <a:rPr lang="en-US" baseline="0" dirty="0" smtClean="0"/>
              <a:t> om de </a:t>
            </a:r>
            <a:r>
              <a:rPr lang="en-US" baseline="0" dirty="0" err="1" smtClean="0"/>
              <a:t>aanlanding</a:t>
            </a:r>
            <a:r>
              <a:rPr lang="en-US" baseline="0" dirty="0" smtClean="0"/>
              <a:t> </a:t>
            </a:r>
            <a:r>
              <a:rPr lang="en-US" baseline="0" dirty="0" err="1" smtClean="0"/>
              <a:t>oostwaarts</a:t>
            </a:r>
            <a:r>
              <a:rPr lang="en-US" baseline="0" dirty="0" smtClean="0"/>
              <a:t> </a:t>
            </a:r>
            <a:r>
              <a:rPr lang="en-US" baseline="0" dirty="0" err="1" smtClean="0"/>
              <a:t>te</a:t>
            </a:r>
            <a:r>
              <a:rPr lang="en-US" baseline="0" dirty="0" smtClean="0"/>
              <a:t> </a:t>
            </a:r>
            <a:r>
              <a:rPr lang="en-US" baseline="0" dirty="0" err="1" smtClean="0"/>
              <a:t>duwen</a:t>
            </a:r>
            <a:r>
              <a:rPr lang="en-US" baseline="0" dirty="0" smtClean="0"/>
              <a:t> </a:t>
            </a:r>
            <a:r>
              <a:rPr lang="en-US" baseline="0" dirty="0" err="1" smtClean="0"/>
              <a:t>afwezig</a:t>
            </a:r>
            <a:r>
              <a:rPr lang="en-US" baseline="0" dirty="0" smtClean="0"/>
              <a:t>. </a:t>
            </a:r>
            <a:endParaRPr lang="en-US" dirty="0" smtClean="0"/>
          </a:p>
          <a:p>
            <a:endParaRPr lang="en-US" dirty="0" smtClean="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19</a:t>
            </a:fld>
            <a:endParaRPr lang="nl-NL"/>
          </a:p>
        </p:txBody>
      </p:sp>
    </p:spTree>
    <p:extLst>
      <p:ext uri="{BB962C8B-B14F-4D97-AF65-F5344CB8AC3E}">
        <p14:creationId xmlns:p14="http://schemas.microsoft.com/office/powerpoint/2010/main" val="8034286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Deze</a:t>
            </a:r>
            <a:r>
              <a:rPr lang="en-US" dirty="0" smtClean="0"/>
              <a:t> </a:t>
            </a:r>
            <a:r>
              <a:rPr lang="en-US" dirty="0" err="1" smtClean="0"/>
              <a:t>figuren</a:t>
            </a:r>
            <a:r>
              <a:rPr lang="en-US" dirty="0" smtClean="0"/>
              <a:t> </a:t>
            </a:r>
            <a:r>
              <a:rPr lang="en-US" dirty="0" err="1" smtClean="0"/>
              <a:t>laten</a:t>
            </a:r>
            <a:r>
              <a:rPr lang="en-US" dirty="0" smtClean="0"/>
              <a:t> de “</a:t>
            </a:r>
            <a:r>
              <a:rPr lang="en-US" dirty="0" err="1" smtClean="0"/>
              <a:t>buitendelta</a:t>
            </a:r>
            <a:r>
              <a:rPr lang="en-US" dirty="0" smtClean="0"/>
              <a:t>”</a:t>
            </a:r>
            <a:r>
              <a:rPr lang="en-US" baseline="0" dirty="0" smtClean="0"/>
              <a:t> </a:t>
            </a:r>
            <a:r>
              <a:rPr lang="en-US" dirty="0" err="1" smtClean="0"/>
              <a:t>polygoon</a:t>
            </a:r>
            <a:r>
              <a:rPr lang="en-US" dirty="0" smtClean="0"/>
              <a:t> </a:t>
            </a:r>
            <a:r>
              <a:rPr lang="en-US" i="0" dirty="0" smtClean="0"/>
              <a:t>van</a:t>
            </a:r>
            <a:r>
              <a:rPr lang="en-US" i="0" baseline="0" dirty="0" smtClean="0"/>
              <a:t> 1970 </a:t>
            </a:r>
            <a:r>
              <a:rPr lang="en-US" i="0" baseline="0" dirty="0" err="1" smtClean="0"/>
              <a:t>zien</a:t>
            </a:r>
            <a:r>
              <a:rPr lang="en-US" i="0" baseline="0" dirty="0" smtClean="0"/>
              <a:t>, </a:t>
            </a:r>
            <a:r>
              <a:rPr lang="en-US" i="0" baseline="0" dirty="0" err="1" smtClean="0"/>
              <a:t>welke</a:t>
            </a:r>
            <a:r>
              <a:rPr lang="en-US" i="0" baseline="0" dirty="0" smtClean="0"/>
              <a:t> is </a:t>
            </a:r>
            <a:r>
              <a:rPr lang="en-US" i="0" baseline="0" dirty="0" err="1" smtClean="0"/>
              <a:t>gedefinieerd</a:t>
            </a:r>
            <a:r>
              <a:rPr lang="en-US" i="0" baseline="0" dirty="0" smtClean="0"/>
              <a:t> door het </a:t>
            </a:r>
            <a:r>
              <a:rPr lang="en-US" i="0" baseline="0" dirty="0" err="1" smtClean="0"/>
              <a:t>gebied</a:t>
            </a:r>
            <a:r>
              <a:rPr lang="en-US" i="0" baseline="0" dirty="0" smtClean="0"/>
              <a:t> </a:t>
            </a:r>
            <a:r>
              <a:rPr lang="en-US" i="0" baseline="0" dirty="0" err="1" smtClean="0"/>
              <a:t>tussen</a:t>
            </a:r>
            <a:r>
              <a:rPr lang="en-US" i="0" baseline="0" dirty="0" smtClean="0"/>
              <a:t> de -5+NAP </a:t>
            </a:r>
            <a:r>
              <a:rPr lang="en-US" i="0" baseline="0" dirty="0" err="1" smtClean="0"/>
              <a:t>en</a:t>
            </a:r>
            <a:r>
              <a:rPr lang="en-US" i="0" baseline="0" dirty="0" smtClean="0"/>
              <a:t> -3+NAP  contour </a:t>
            </a:r>
            <a:r>
              <a:rPr lang="en-US" i="0" baseline="0" dirty="0" err="1" smtClean="0"/>
              <a:t>te</a:t>
            </a:r>
            <a:r>
              <a:rPr lang="en-US" i="0" baseline="0" dirty="0" smtClean="0"/>
              <a:t> </a:t>
            </a:r>
            <a:r>
              <a:rPr lang="en-US" i="0" baseline="0" dirty="0" err="1" smtClean="0"/>
              <a:t>bepalen</a:t>
            </a:r>
            <a:r>
              <a:rPr lang="en-US" i="0" baseline="0" dirty="0" smtClean="0"/>
              <a:t> op de kop van </a:t>
            </a:r>
            <a:r>
              <a:rPr lang="en-US" i="0" baseline="0" dirty="0" err="1" smtClean="0"/>
              <a:t>Schiermonnikoog</a:t>
            </a:r>
            <a:r>
              <a:rPr lang="en-US" i="0" baseline="0" dirty="0" smtClean="0"/>
              <a:t>. </a:t>
            </a:r>
            <a:r>
              <a:rPr lang="en-US" i="0" baseline="0" dirty="0" err="1" smtClean="0"/>
              <a:t>Voor</a:t>
            </a:r>
            <a:r>
              <a:rPr lang="en-US" i="0" baseline="0" dirty="0" smtClean="0"/>
              <a:t> de </a:t>
            </a:r>
            <a:r>
              <a:rPr lang="en-US" i="0" baseline="0" dirty="0" err="1" smtClean="0"/>
              <a:t>jaren</a:t>
            </a:r>
            <a:r>
              <a:rPr lang="en-US" i="0" baseline="0" dirty="0" smtClean="0"/>
              <a:t> 1970 </a:t>
            </a:r>
            <a:r>
              <a:rPr lang="en-US" i="0" baseline="0" dirty="0" err="1" smtClean="0"/>
              <a:t>en</a:t>
            </a:r>
            <a:r>
              <a:rPr lang="en-US" i="0" baseline="0" dirty="0" smtClean="0"/>
              <a:t> 2017 is </a:t>
            </a:r>
            <a:r>
              <a:rPr lang="en-US" i="0" baseline="0" dirty="0" err="1" smtClean="0"/>
              <a:t>hierbinnen</a:t>
            </a:r>
            <a:r>
              <a:rPr lang="en-US" i="0" baseline="0" dirty="0" smtClean="0"/>
              <a:t> het </a:t>
            </a:r>
            <a:r>
              <a:rPr lang="en-US" i="0" baseline="0" dirty="0" err="1" smtClean="0"/>
              <a:t>sedimentvolume</a:t>
            </a:r>
            <a:r>
              <a:rPr lang="en-US" i="0" baseline="0" dirty="0" smtClean="0"/>
              <a:t> </a:t>
            </a:r>
            <a:r>
              <a:rPr lang="en-US" i="0" baseline="0" dirty="0" err="1" smtClean="0"/>
              <a:t>boven</a:t>
            </a:r>
            <a:r>
              <a:rPr lang="en-US" i="0" baseline="0" dirty="0" smtClean="0"/>
              <a:t> -5+NAP </a:t>
            </a:r>
            <a:r>
              <a:rPr lang="en-US" i="0" baseline="0" dirty="0" err="1" smtClean="0"/>
              <a:t>bepaald</a:t>
            </a:r>
            <a:r>
              <a:rPr lang="en-US" i="0" baseline="0" dirty="0" smtClean="0"/>
              <a:t>.</a:t>
            </a:r>
            <a:r>
              <a:rPr lang="en-US" dirty="0" smtClean="0"/>
              <a:t> </a:t>
            </a:r>
            <a:r>
              <a:rPr lang="en-US" dirty="0" err="1" smtClean="0"/>
              <a:t>Dit</a:t>
            </a:r>
            <a:r>
              <a:rPr lang="en-US" dirty="0" smtClean="0"/>
              <a:t> volume </a:t>
            </a:r>
            <a:r>
              <a:rPr lang="en-US" baseline="0" dirty="0" smtClean="0"/>
              <a:t>is </a:t>
            </a:r>
            <a:r>
              <a:rPr lang="en-US" baseline="0" dirty="0" err="1" smtClean="0"/>
              <a:t>vergelijkbaar</a:t>
            </a:r>
            <a:r>
              <a:rPr lang="en-US" baseline="0" dirty="0" smtClean="0"/>
              <a:t> </a:t>
            </a:r>
            <a:r>
              <a:rPr lang="en-US" baseline="0" dirty="0" err="1" smtClean="0"/>
              <a:t>tussen</a:t>
            </a:r>
            <a:r>
              <a:rPr lang="en-US" baseline="0" dirty="0" smtClean="0"/>
              <a:t> de </a:t>
            </a:r>
            <a:r>
              <a:rPr lang="en-US" baseline="0" dirty="0" err="1" smtClean="0"/>
              <a:t>aanvang</a:t>
            </a:r>
            <a:r>
              <a:rPr lang="en-US" baseline="0" dirty="0" smtClean="0"/>
              <a:t> van de </a:t>
            </a:r>
            <a:r>
              <a:rPr lang="en-US" baseline="0" dirty="0" err="1" smtClean="0"/>
              <a:t>vorige</a:t>
            </a:r>
            <a:r>
              <a:rPr lang="en-US" baseline="0" dirty="0" smtClean="0"/>
              <a:t> </a:t>
            </a:r>
            <a:r>
              <a:rPr lang="en-US" baseline="0" dirty="0" err="1" smtClean="0"/>
              <a:t>aanlanding</a:t>
            </a:r>
            <a:r>
              <a:rPr lang="en-US" baseline="0" dirty="0" smtClean="0"/>
              <a:t> (1970) </a:t>
            </a:r>
            <a:r>
              <a:rPr lang="en-US" baseline="0" dirty="0" err="1" smtClean="0"/>
              <a:t>en</a:t>
            </a:r>
            <a:r>
              <a:rPr lang="en-US" baseline="0" dirty="0" smtClean="0"/>
              <a:t> de </a:t>
            </a:r>
            <a:r>
              <a:rPr lang="en-US" baseline="0" dirty="0" err="1" smtClean="0"/>
              <a:t>huidige</a:t>
            </a:r>
            <a:r>
              <a:rPr lang="en-US" baseline="0" dirty="0" smtClean="0"/>
              <a:t> </a:t>
            </a:r>
            <a:r>
              <a:rPr lang="en-US" baseline="0" dirty="0" err="1" smtClean="0"/>
              <a:t>situatie</a:t>
            </a:r>
            <a:r>
              <a:rPr lang="en-US" baseline="0" dirty="0" smtClean="0"/>
              <a:t> (2017). </a:t>
            </a:r>
            <a:endParaRPr lang="en-GB" dirty="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20</a:t>
            </a:fld>
            <a:endParaRPr lang="nl-NL"/>
          </a:p>
        </p:txBody>
      </p:sp>
    </p:spTree>
    <p:extLst>
      <p:ext uri="{BB962C8B-B14F-4D97-AF65-F5344CB8AC3E}">
        <p14:creationId xmlns:p14="http://schemas.microsoft.com/office/powerpoint/2010/main" val="3885920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err="1" smtClean="0"/>
              <a:t>Naast</a:t>
            </a:r>
            <a:r>
              <a:rPr lang="en-US" dirty="0" smtClean="0"/>
              <a:t> de </a:t>
            </a:r>
            <a:r>
              <a:rPr lang="en-US" dirty="0" err="1" smtClean="0"/>
              <a:t>buitendelta</a:t>
            </a:r>
            <a:r>
              <a:rPr lang="en-US" dirty="0" smtClean="0"/>
              <a:t> </a:t>
            </a:r>
            <a:r>
              <a:rPr lang="en-US" dirty="0" err="1" smtClean="0"/>
              <a:t>vergelijking</a:t>
            </a:r>
            <a:r>
              <a:rPr lang="en-US" dirty="0" smtClean="0"/>
              <a:t>,</a:t>
            </a:r>
            <a:r>
              <a:rPr lang="en-US" baseline="0" dirty="0" smtClean="0"/>
              <a:t>  </a:t>
            </a:r>
            <a:r>
              <a:rPr lang="en-US" baseline="0" dirty="0" err="1" smtClean="0"/>
              <a:t>kunnen</a:t>
            </a:r>
            <a:r>
              <a:rPr lang="en-US" baseline="0" dirty="0" smtClean="0"/>
              <a:t> de </a:t>
            </a:r>
            <a:r>
              <a:rPr lang="en-US" baseline="0" dirty="0" err="1" smtClean="0"/>
              <a:t>sedimentvolumes</a:t>
            </a:r>
            <a:r>
              <a:rPr lang="en-US" baseline="0" dirty="0" smtClean="0"/>
              <a:t> in </a:t>
            </a:r>
            <a:r>
              <a:rPr lang="en-US" baseline="0" dirty="0" err="1" smtClean="0"/>
              <a:t>een</a:t>
            </a:r>
            <a:r>
              <a:rPr lang="en-US" baseline="0" dirty="0" smtClean="0"/>
              <a:t> compacter volume </a:t>
            </a:r>
            <a:r>
              <a:rPr lang="en-US" baseline="0" dirty="0" err="1" smtClean="0"/>
              <a:t>worden</a:t>
            </a:r>
            <a:r>
              <a:rPr lang="en-US" baseline="0" dirty="0" smtClean="0"/>
              <a:t> </a:t>
            </a:r>
            <a:r>
              <a:rPr lang="en-US" baseline="0" dirty="0" err="1" smtClean="0"/>
              <a:t>bepaald</a:t>
            </a:r>
            <a:r>
              <a:rPr lang="en-US" baseline="0" dirty="0" smtClean="0"/>
              <a:t>. De </a:t>
            </a:r>
            <a:r>
              <a:rPr lang="en-US" baseline="0" dirty="0" err="1" smtClean="0"/>
              <a:t>sedimentbalans</a:t>
            </a:r>
            <a:r>
              <a:rPr lang="en-US" baseline="0" dirty="0" smtClean="0"/>
              <a:t> </a:t>
            </a:r>
            <a:r>
              <a:rPr lang="en-US" baseline="0" dirty="0" err="1" smtClean="0"/>
              <a:t>boven</a:t>
            </a:r>
            <a:r>
              <a:rPr lang="en-US" baseline="0" dirty="0" smtClean="0"/>
              <a:t> NAP-3m in de </a:t>
            </a:r>
            <a:r>
              <a:rPr lang="en-US" baseline="0" dirty="0" err="1" smtClean="0"/>
              <a:t>kernplaat</a:t>
            </a:r>
            <a:r>
              <a:rPr lang="en-US" baseline="0" dirty="0" smtClean="0"/>
              <a:t> </a:t>
            </a:r>
            <a:r>
              <a:rPr lang="en-US" baseline="0" dirty="0" err="1" smtClean="0"/>
              <a:t>tijdens</a:t>
            </a:r>
            <a:r>
              <a:rPr lang="en-US" baseline="0" dirty="0" smtClean="0"/>
              <a:t> de </a:t>
            </a:r>
            <a:r>
              <a:rPr lang="en-US" baseline="0" dirty="0" err="1" smtClean="0"/>
              <a:t>vorige</a:t>
            </a:r>
            <a:r>
              <a:rPr lang="en-US" baseline="0" dirty="0" smtClean="0"/>
              <a:t> </a:t>
            </a:r>
            <a:r>
              <a:rPr lang="en-US" baseline="0" dirty="0" err="1" smtClean="0"/>
              <a:t>aanlanding</a:t>
            </a:r>
            <a:r>
              <a:rPr lang="en-US" baseline="0" dirty="0" smtClean="0"/>
              <a:t> </a:t>
            </a:r>
            <a:r>
              <a:rPr lang="en-US" baseline="0" dirty="0" err="1" smtClean="0"/>
              <a:t>laat</a:t>
            </a:r>
            <a:r>
              <a:rPr lang="en-US" baseline="0" dirty="0" smtClean="0"/>
              <a:t> </a:t>
            </a:r>
            <a:r>
              <a:rPr lang="en-US" baseline="0" dirty="0" err="1" smtClean="0"/>
              <a:t>zien</a:t>
            </a:r>
            <a:r>
              <a:rPr lang="en-US" baseline="0" dirty="0" smtClean="0"/>
              <a:t> </a:t>
            </a:r>
            <a:r>
              <a:rPr lang="en-US" baseline="0" dirty="0" err="1" smtClean="0"/>
              <a:t>dat</a:t>
            </a:r>
            <a:r>
              <a:rPr lang="en-US" baseline="0" dirty="0" smtClean="0"/>
              <a:t> het </a:t>
            </a:r>
            <a:r>
              <a:rPr lang="en-US" baseline="0" dirty="0" err="1" smtClean="0"/>
              <a:t>sedimentvolume</a:t>
            </a:r>
            <a:r>
              <a:rPr lang="en-US" baseline="0" dirty="0" smtClean="0"/>
              <a:t> </a:t>
            </a:r>
            <a:r>
              <a:rPr lang="en-US" baseline="0" dirty="0" err="1" smtClean="0"/>
              <a:t>meer</a:t>
            </a:r>
            <a:r>
              <a:rPr lang="en-US" baseline="0" dirty="0" smtClean="0"/>
              <a:t> </a:t>
            </a:r>
            <a:r>
              <a:rPr lang="en-US" baseline="0" dirty="0" err="1" smtClean="0"/>
              <a:t>dan</a:t>
            </a:r>
            <a:r>
              <a:rPr lang="en-US" baseline="0" dirty="0" smtClean="0"/>
              <a:t> </a:t>
            </a:r>
            <a:r>
              <a:rPr lang="en-US" baseline="0" dirty="0" err="1" smtClean="0"/>
              <a:t>verviervoudigd</a:t>
            </a:r>
            <a:r>
              <a:rPr lang="en-US" baseline="0" dirty="0" smtClean="0"/>
              <a:t> is in 12 </a:t>
            </a:r>
            <a:r>
              <a:rPr lang="en-US" baseline="0" dirty="0" err="1" smtClean="0"/>
              <a:t>jaar</a:t>
            </a:r>
            <a:r>
              <a:rPr lang="en-US" baseline="0" dirty="0" smtClean="0"/>
              <a:t>. De </a:t>
            </a:r>
            <a:r>
              <a:rPr lang="en-US" baseline="0" dirty="0" err="1" smtClean="0"/>
              <a:t>huidige</a:t>
            </a:r>
            <a:r>
              <a:rPr lang="en-US" baseline="0" dirty="0" smtClean="0"/>
              <a:t> </a:t>
            </a:r>
            <a:r>
              <a:rPr lang="en-US" baseline="0" dirty="0" err="1" smtClean="0"/>
              <a:t>orde</a:t>
            </a:r>
            <a:r>
              <a:rPr lang="en-US" baseline="0" dirty="0" smtClean="0"/>
              <a:t> </a:t>
            </a:r>
            <a:r>
              <a:rPr lang="en-US" baseline="0" dirty="0" err="1" smtClean="0"/>
              <a:t>grootte</a:t>
            </a:r>
            <a:r>
              <a:rPr lang="en-US" baseline="0" dirty="0" smtClean="0"/>
              <a:t> van het </a:t>
            </a:r>
            <a:r>
              <a:rPr lang="en-US" baseline="0" dirty="0" err="1" smtClean="0"/>
              <a:t>sedimentvolume</a:t>
            </a:r>
            <a:r>
              <a:rPr lang="en-US" baseline="0" dirty="0" smtClean="0"/>
              <a:t> is </a:t>
            </a:r>
            <a:r>
              <a:rPr lang="en-US" baseline="0" dirty="0" err="1" smtClean="0"/>
              <a:t>wederom</a:t>
            </a:r>
            <a:r>
              <a:rPr lang="en-US" baseline="0" dirty="0" smtClean="0"/>
              <a:t> </a:t>
            </a:r>
            <a:r>
              <a:rPr lang="en-US" baseline="0" dirty="0" err="1" smtClean="0"/>
              <a:t>gelijk</a:t>
            </a:r>
            <a:r>
              <a:rPr lang="en-US" baseline="0" dirty="0" smtClean="0"/>
              <a:t> </a:t>
            </a:r>
            <a:r>
              <a:rPr lang="en-US" baseline="0" dirty="0" err="1" smtClean="0"/>
              <a:t>aan</a:t>
            </a:r>
            <a:r>
              <a:rPr lang="en-US" baseline="0" dirty="0" smtClean="0"/>
              <a:t> de </a:t>
            </a:r>
            <a:r>
              <a:rPr lang="en-US" baseline="0" dirty="0" err="1" smtClean="0"/>
              <a:t>vorige</a:t>
            </a:r>
            <a:r>
              <a:rPr lang="en-US" baseline="0" dirty="0" smtClean="0"/>
              <a:t> </a:t>
            </a:r>
            <a:r>
              <a:rPr lang="en-US" baseline="0" dirty="0" err="1" smtClean="0"/>
              <a:t>cyclus</a:t>
            </a:r>
            <a:r>
              <a:rPr lang="en-US" baseline="0" dirty="0" smtClean="0"/>
              <a:t>: </a:t>
            </a:r>
            <a:r>
              <a:rPr lang="en-US" baseline="0" dirty="0" err="1" smtClean="0"/>
              <a:t>orde</a:t>
            </a:r>
            <a:r>
              <a:rPr lang="en-US" baseline="0" dirty="0" smtClean="0"/>
              <a:t> 1e5m3. In de </a:t>
            </a:r>
            <a:r>
              <a:rPr lang="en-US" baseline="0" dirty="0" err="1" smtClean="0"/>
              <a:t>volgende</a:t>
            </a:r>
            <a:r>
              <a:rPr lang="en-US" baseline="0" dirty="0" smtClean="0"/>
              <a:t> slide </a:t>
            </a:r>
            <a:r>
              <a:rPr lang="en-US" baseline="0" dirty="0" err="1" smtClean="0"/>
              <a:t>wordt</a:t>
            </a:r>
            <a:r>
              <a:rPr lang="en-US" baseline="0" dirty="0" smtClean="0"/>
              <a:t> de </a:t>
            </a:r>
            <a:r>
              <a:rPr lang="en-US" baseline="0" dirty="0" err="1" smtClean="0"/>
              <a:t>evolutie</a:t>
            </a:r>
            <a:r>
              <a:rPr lang="en-US" baseline="0" dirty="0" smtClean="0"/>
              <a:t> van het </a:t>
            </a:r>
            <a:r>
              <a:rPr lang="en-US" baseline="0" dirty="0" err="1" smtClean="0"/>
              <a:t>sedimentvolume</a:t>
            </a:r>
            <a:r>
              <a:rPr lang="en-US" baseline="0" dirty="0" smtClean="0"/>
              <a:t> in de </a:t>
            </a:r>
            <a:r>
              <a:rPr lang="en-US" baseline="0" dirty="0" err="1" smtClean="0"/>
              <a:t>huidige</a:t>
            </a:r>
            <a:r>
              <a:rPr lang="en-US" baseline="0" dirty="0" smtClean="0"/>
              <a:t> </a:t>
            </a:r>
            <a:r>
              <a:rPr lang="en-US" baseline="0" dirty="0" err="1" smtClean="0"/>
              <a:t>aanloop</a:t>
            </a:r>
            <a:r>
              <a:rPr lang="en-US" baseline="0" dirty="0" smtClean="0"/>
              <a:t> </a:t>
            </a:r>
            <a:r>
              <a:rPr lang="en-US" baseline="0" dirty="0" err="1" smtClean="0"/>
              <a:t>nader</a:t>
            </a:r>
            <a:r>
              <a:rPr lang="en-US" baseline="0" dirty="0" smtClean="0"/>
              <a:t> </a:t>
            </a:r>
            <a:r>
              <a:rPr lang="en-US" baseline="0" dirty="0" err="1" smtClean="0"/>
              <a:t>bekeken</a:t>
            </a:r>
            <a:r>
              <a:rPr lang="en-US" baseline="0" dirty="0" smtClean="0"/>
              <a:t>.</a:t>
            </a:r>
            <a:endParaRPr lang="en-GB" dirty="0" smtClean="0"/>
          </a:p>
          <a:p>
            <a:endParaRPr lang="en-GB" dirty="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21</a:t>
            </a:fld>
            <a:endParaRPr lang="nl-NL"/>
          </a:p>
        </p:txBody>
      </p:sp>
    </p:spTree>
    <p:extLst>
      <p:ext uri="{BB962C8B-B14F-4D97-AF65-F5344CB8AC3E}">
        <p14:creationId xmlns:p14="http://schemas.microsoft.com/office/powerpoint/2010/main" val="6365324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In</a:t>
            </a:r>
            <a:r>
              <a:rPr lang="en-US" baseline="0" dirty="0" smtClean="0"/>
              <a:t> de </a:t>
            </a:r>
            <a:r>
              <a:rPr lang="en-US" baseline="0" dirty="0" err="1" smtClean="0"/>
              <a:t>periode</a:t>
            </a:r>
            <a:r>
              <a:rPr lang="en-US" baseline="0" dirty="0" smtClean="0"/>
              <a:t> 2009-2017 is het </a:t>
            </a:r>
            <a:r>
              <a:rPr lang="en-US" baseline="0" dirty="0" err="1" smtClean="0"/>
              <a:t>sedimentvolume</a:t>
            </a:r>
            <a:r>
              <a:rPr lang="en-US" baseline="0" dirty="0" smtClean="0"/>
              <a:t> </a:t>
            </a:r>
            <a:r>
              <a:rPr lang="en-US" baseline="0" dirty="0" err="1" smtClean="0"/>
              <a:t>boven</a:t>
            </a:r>
            <a:r>
              <a:rPr lang="en-US" baseline="0" dirty="0" smtClean="0"/>
              <a:t> NAP-3m in 8 </a:t>
            </a:r>
            <a:r>
              <a:rPr lang="en-US" baseline="0" dirty="0" err="1" smtClean="0"/>
              <a:t>jaar</a:t>
            </a:r>
            <a:r>
              <a:rPr lang="en-US" baseline="0" dirty="0" smtClean="0"/>
              <a:t> met 2.0e6m3 </a:t>
            </a:r>
            <a:r>
              <a:rPr lang="en-US" baseline="0" dirty="0" err="1" smtClean="0"/>
              <a:t>toegenomen</a:t>
            </a:r>
            <a:r>
              <a:rPr lang="en-US" baseline="0" dirty="0" smtClean="0"/>
              <a:t> </a:t>
            </a:r>
            <a:r>
              <a:rPr lang="en-US" baseline="0" dirty="0" err="1" smtClean="0"/>
              <a:t>en</a:t>
            </a:r>
            <a:r>
              <a:rPr lang="en-US" baseline="0" dirty="0" smtClean="0"/>
              <a:t> </a:t>
            </a:r>
            <a:r>
              <a:rPr lang="en-US" baseline="0" dirty="0" err="1" smtClean="0"/>
              <a:t>dus</a:t>
            </a:r>
            <a:r>
              <a:rPr lang="en-US" baseline="0" dirty="0" smtClean="0"/>
              <a:t> </a:t>
            </a:r>
            <a:r>
              <a:rPr lang="en-US" baseline="0" dirty="0" err="1" smtClean="0"/>
              <a:t>meer</a:t>
            </a:r>
            <a:r>
              <a:rPr lang="en-US" baseline="0" dirty="0" smtClean="0"/>
              <a:t> </a:t>
            </a:r>
            <a:r>
              <a:rPr lang="en-US" baseline="0" dirty="0" err="1" smtClean="0"/>
              <a:t>dan</a:t>
            </a:r>
            <a:r>
              <a:rPr lang="en-US" baseline="0" dirty="0" smtClean="0"/>
              <a:t> </a:t>
            </a:r>
            <a:r>
              <a:rPr lang="en-US" baseline="0" dirty="0" err="1" smtClean="0"/>
              <a:t>verdubbeld</a:t>
            </a:r>
            <a:r>
              <a:rPr lang="en-US" baseline="0" dirty="0" smtClean="0"/>
              <a:t>. </a:t>
            </a:r>
            <a:r>
              <a:rPr lang="en-US" baseline="0" dirty="0" err="1" smtClean="0"/>
              <a:t>Dit</a:t>
            </a:r>
            <a:r>
              <a:rPr lang="en-US" baseline="0" dirty="0" smtClean="0"/>
              <a:t> is </a:t>
            </a:r>
            <a:r>
              <a:rPr lang="en-US" baseline="0" dirty="0" err="1" smtClean="0"/>
              <a:t>een</a:t>
            </a:r>
            <a:r>
              <a:rPr lang="en-US" baseline="0" dirty="0" smtClean="0"/>
              <a:t> </a:t>
            </a:r>
            <a:r>
              <a:rPr lang="en-US" baseline="0" dirty="0" err="1" smtClean="0"/>
              <a:t>tragere</a:t>
            </a:r>
            <a:r>
              <a:rPr lang="en-US" baseline="0" dirty="0" smtClean="0"/>
              <a:t> </a:t>
            </a:r>
            <a:r>
              <a:rPr lang="en-US" baseline="0" dirty="0" err="1" smtClean="0"/>
              <a:t>groei</a:t>
            </a:r>
            <a:r>
              <a:rPr lang="en-US" baseline="0" dirty="0" smtClean="0"/>
              <a:t> </a:t>
            </a:r>
            <a:r>
              <a:rPr lang="en-US" baseline="0" dirty="0" err="1" smtClean="0"/>
              <a:t>dan</a:t>
            </a:r>
            <a:r>
              <a:rPr lang="en-US" baseline="0" dirty="0" smtClean="0"/>
              <a:t> in de </a:t>
            </a:r>
            <a:r>
              <a:rPr lang="en-US" baseline="0" dirty="0" err="1" smtClean="0"/>
              <a:t>vorige</a:t>
            </a:r>
            <a:r>
              <a:rPr lang="en-US" baseline="0" dirty="0" smtClean="0"/>
              <a:t> </a:t>
            </a:r>
            <a:r>
              <a:rPr lang="en-US" baseline="0" dirty="0" err="1" smtClean="0"/>
              <a:t>cyclus</a:t>
            </a:r>
            <a:r>
              <a:rPr lang="en-US" baseline="0" dirty="0" smtClean="0"/>
              <a:t> </a:t>
            </a:r>
            <a:r>
              <a:rPr lang="en-US" baseline="0" dirty="0" err="1" smtClean="0"/>
              <a:t>kan</a:t>
            </a:r>
            <a:r>
              <a:rPr lang="en-US" baseline="0" dirty="0" smtClean="0"/>
              <a:t> </a:t>
            </a:r>
            <a:r>
              <a:rPr lang="en-US" baseline="0" dirty="0" err="1" smtClean="0"/>
              <a:t>worden</a:t>
            </a:r>
            <a:r>
              <a:rPr lang="en-US" baseline="0" dirty="0" smtClean="0"/>
              <a:t> </a:t>
            </a:r>
            <a:r>
              <a:rPr lang="en-US" baseline="0" dirty="0" err="1" smtClean="0"/>
              <a:t>aangemerkt</a:t>
            </a:r>
            <a:r>
              <a:rPr lang="en-US" baseline="0" dirty="0" smtClean="0"/>
              <a:t>. </a:t>
            </a:r>
            <a:r>
              <a:rPr lang="en-US" baseline="0" dirty="0" err="1" smtClean="0"/>
              <a:t>Wanneer</a:t>
            </a:r>
            <a:r>
              <a:rPr lang="en-US" baseline="0" dirty="0" smtClean="0"/>
              <a:t> </a:t>
            </a:r>
            <a:r>
              <a:rPr lang="en-US" baseline="0" dirty="0" err="1" smtClean="0"/>
              <a:t>deze</a:t>
            </a:r>
            <a:r>
              <a:rPr lang="en-US" baseline="0" dirty="0" smtClean="0"/>
              <a:t> trend </a:t>
            </a:r>
            <a:r>
              <a:rPr lang="en-US" baseline="0" dirty="0" err="1" smtClean="0"/>
              <a:t>wordt</a:t>
            </a:r>
            <a:r>
              <a:rPr lang="en-US" baseline="0" dirty="0" smtClean="0"/>
              <a:t> </a:t>
            </a:r>
            <a:r>
              <a:rPr lang="en-US" baseline="0" dirty="0" err="1" smtClean="0"/>
              <a:t>doorgetrokken</a:t>
            </a:r>
            <a:r>
              <a:rPr lang="en-US" baseline="0" dirty="0" smtClean="0"/>
              <a:t>, </a:t>
            </a:r>
            <a:r>
              <a:rPr lang="en-US" baseline="0" dirty="0" err="1" smtClean="0"/>
              <a:t>wordt</a:t>
            </a:r>
            <a:r>
              <a:rPr lang="en-US" baseline="0" dirty="0" smtClean="0"/>
              <a:t> </a:t>
            </a:r>
            <a:r>
              <a:rPr lang="en-US" baseline="0" dirty="0" err="1" smtClean="0"/>
              <a:t>er</a:t>
            </a:r>
            <a:r>
              <a:rPr lang="en-US" baseline="0" dirty="0" smtClean="0"/>
              <a:t> </a:t>
            </a:r>
            <a:r>
              <a:rPr lang="en-US" baseline="0" dirty="0" err="1" smtClean="0"/>
              <a:t>dus</a:t>
            </a:r>
            <a:r>
              <a:rPr lang="en-US" baseline="0" dirty="0" smtClean="0"/>
              <a:t> </a:t>
            </a:r>
            <a:r>
              <a:rPr lang="en-US" baseline="0" dirty="0" err="1" smtClean="0"/>
              <a:t>een</a:t>
            </a:r>
            <a:r>
              <a:rPr lang="en-US" baseline="0" dirty="0" smtClean="0"/>
              <a:t> </a:t>
            </a:r>
            <a:r>
              <a:rPr lang="en-US" baseline="0" dirty="0" err="1" smtClean="0"/>
              <a:t>kleinere</a:t>
            </a:r>
            <a:r>
              <a:rPr lang="en-US" baseline="0" dirty="0" smtClean="0"/>
              <a:t> </a:t>
            </a:r>
            <a:r>
              <a:rPr lang="en-US" baseline="0" dirty="0" err="1" smtClean="0"/>
              <a:t>zandbank</a:t>
            </a:r>
            <a:r>
              <a:rPr lang="en-US" baseline="0" dirty="0" smtClean="0"/>
              <a:t> </a:t>
            </a:r>
            <a:r>
              <a:rPr lang="en-US" baseline="0" dirty="0" err="1" smtClean="0"/>
              <a:t>en</a:t>
            </a:r>
            <a:r>
              <a:rPr lang="en-US" baseline="0" dirty="0" smtClean="0"/>
              <a:t> </a:t>
            </a:r>
            <a:r>
              <a:rPr lang="en-US" baseline="0" dirty="0" err="1" smtClean="0"/>
              <a:t>dus</a:t>
            </a:r>
            <a:r>
              <a:rPr lang="en-US" baseline="0" dirty="0" smtClean="0"/>
              <a:t> </a:t>
            </a:r>
            <a:r>
              <a:rPr lang="en-US" baseline="0" dirty="0" err="1" smtClean="0"/>
              <a:t>een</a:t>
            </a:r>
            <a:r>
              <a:rPr lang="en-US" baseline="0" dirty="0" smtClean="0"/>
              <a:t> </a:t>
            </a:r>
            <a:r>
              <a:rPr lang="en-US" baseline="0" dirty="0" err="1" smtClean="0"/>
              <a:t>kleinere</a:t>
            </a:r>
            <a:r>
              <a:rPr lang="en-US" baseline="0" dirty="0" smtClean="0"/>
              <a:t> </a:t>
            </a:r>
            <a:r>
              <a:rPr lang="en-US" baseline="0" dirty="0" err="1" smtClean="0"/>
              <a:t>aanlanding</a:t>
            </a:r>
            <a:r>
              <a:rPr lang="en-US" baseline="0" dirty="0" smtClean="0"/>
              <a:t> </a:t>
            </a:r>
            <a:r>
              <a:rPr lang="en-US" baseline="0" dirty="0" err="1" smtClean="0"/>
              <a:t>verwacht</a:t>
            </a:r>
            <a:r>
              <a:rPr lang="en-US" baseline="0" dirty="0" smtClean="0"/>
              <a:t> </a:t>
            </a:r>
            <a:r>
              <a:rPr lang="en-US" baseline="0" dirty="0" err="1" smtClean="0"/>
              <a:t>dan</a:t>
            </a:r>
            <a:r>
              <a:rPr lang="en-US" baseline="0" dirty="0" smtClean="0"/>
              <a:t> in de </a:t>
            </a:r>
            <a:r>
              <a:rPr lang="en-US" baseline="0" dirty="0" err="1" smtClean="0"/>
              <a:t>vorige</a:t>
            </a:r>
            <a:r>
              <a:rPr lang="en-US" baseline="0" dirty="0" smtClean="0"/>
              <a:t> </a:t>
            </a:r>
            <a:r>
              <a:rPr lang="en-US" baseline="0" dirty="0" err="1" smtClean="0"/>
              <a:t>aanlanding</a:t>
            </a:r>
            <a:r>
              <a:rPr lang="en-US" baseline="0" dirty="0" smtClean="0"/>
              <a:t>. </a:t>
            </a:r>
            <a:r>
              <a:rPr lang="en-US" baseline="0" dirty="0" err="1" smtClean="0"/>
              <a:t>Dit</a:t>
            </a:r>
            <a:r>
              <a:rPr lang="en-US" baseline="0" dirty="0" smtClean="0"/>
              <a:t> is </a:t>
            </a:r>
            <a:r>
              <a:rPr lang="en-US" baseline="0" dirty="0" err="1" smtClean="0"/>
              <a:t>niet</a:t>
            </a:r>
            <a:r>
              <a:rPr lang="en-US" baseline="0" dirty="0" smtClean="0"/>
              <a:t> </a:t>
            </a:r>
            <a:r>
              <a:rPr lang="en-US" baseline="0" dirty="0" err="1" smtClean="0"/>
              <a:t>geheel</a:t>
            </a:r>
            <a:r>
              <a:rPr lang="en-US" baseline="0" dirty="0" smtClean="0"/>
              <a:t> </a:t>
            </a:r>
            <a:r>
              <a:rPr lang="en-US" baseline="0" dirty="0" err="1" smtClean="0"/>
              <a:t>onverwachts</a:t>
            </a:r>
            <a:r>
              <a:rPr lang="en-US" baseline="0" dirty="0" smtClean="0"/>
              <a:t>, </a:t>
            </a:r>
            <a:r>
              <a:rPr lang="en-US" baseline="0" dirty="0" err="1" smtClean="0"/>
              <a:t>aangezien</a:t>
            </a:r>
            <a:r>
              <a:rPr lang="en-US" baseline="0" dirty="0" smtClean="0"/>
              <a:t> de </a:t>
            </a:r>
            <a:r>
              <a:rPr lang="en-US" baseline="0" dirty="0" err="1" smtClean="0"/>
              <a:t>vorige</a:t>
            </a:r>
            <a:r>
              <a:rPr lang="en-US" baseline="0" dirty="0" smtClean="0"/>
              <a:t> </a:t>
            </a:r>
            <a:r>
              <a:rPr lang="en-US" baseline="0" dirty="0" err="1" smtClean="0"/>
              <a:t>aanlanding</a:t>
            </a:r>
            <a:r>
              <a:rPr lang="en-US" baseline="0" dirty="0" smtClean="0"/>
              <a:t> </a:t>
            </a:r>
            <a:r>
              <a:rPr lang="en-US" baseline="0" dirty="0" err="1" smtClean="0"/>
              <a:t>samenviel</a:t>
            </a:r>
            <a:r>
              <a:rPr lang="en-US" baseline="0" dirty="0" smtClean="0"/>
              <a:t> met het </a:t>
            </a:r>
            <a:r>
              <a:rPr lang="en-US" baseline="0" dirty="0" err="1" smtClean="0"/>
              <a:t>afsluiten</a:t>
            </a:r>
            <a:r>
              <a:rPr lang="en-US" baseline="0" dirty="0" smtClean="0"/>
              <a:t> van de </a:t>
            </a:r>
            <a:r>
              <a:rPr lang="en-US" baseline="0" dirty="0" err="1" smtClean="0"/>
              <a:t>Lauwerszee</a:t>
            </a:r>
            <a:r>
              <a:rPr lang="en-US" baseline="0" dirty="0" smtClean="0"/>
              <a:t> </a:t>
            </a:r>
            <a:r>
              <a:rPr lang="en-US" baseline="0" dirty="0" err="1" smtClean="0"/>
              <a:t>en</a:t>
            </a:r>
            <a:r>
              <a:rPr lang="en-US" baseline="0" dirty="0" smtClean="0"/>
              <a:t> </a:t>
            </a:r>
            <a:r>
              <a:rPr lang="en-US" baseline="0" dirty="0" err="1" smtClean="0"/>
              <a:t>daarmee</a:t>
            </a:r>
            <a:r>
              <a:rPr lang="en-US" baseline="0" dirty="0" smtClean="0"/>
              <a:t> met </a:t>
            </a:r>
            <a:r>
              <a:rPr lang="en-US" baseline="0" dirty="0" err="1" smtClean="0"/>
              <a:t>een</a:t>
            </a:r>
            <a:r>
              <a:rPr lang="en-US" baseline="0" dirty="0" smtClean="0"/>
              <a:t> </a:t>
            </a:r>
            <a:r>
              <a:rPr lang="en-US" baseline="0" dirty="0" err="1" smtClean="0"/>
              <a:t>verkleining</a:t>
            </a:r>
            <a:r>
              <a:rPr lang="en-US" baseline="0" dirty="0" smtClean="0"/>
              <a:t> van het </a:t>
            </a:r>
            <a:r>
              <a:rPr lang="en-US" baseline="0" dirty="0" err="1" smtClean="0"/>
              <a:t>getijdeprisma</a:t>
            </a:r>
            <a:r>
              <a:rPr lang="en-US" baseline="0" dirty="0" smtClean="0"/>
              <a:t> met </a:t>
            </a:r>
            <a:r>
              <a:rPr lang="en-US" baseline="0" dirty="0" err="1" smtClean="0"/>
              <a:t>als</a:t>
            </a:r>
            <a:r>
              <a:rPr lang="en-US" baseline="0" dirty="0" smtClean="0"/>
              <a:t> </a:t>
            </a:r>
            <a:r>
              <a:rPr lang="en-US" baseline="0" dirty="0" err="1" smtClean="0"/>
              <a:t>gevolg</a:t>
            </a:r>
            <a:r>
              <a:rPr lang="en-US" baseline="0" dirty="0" smtClean="0"/>
              <a:t> het </a:t>
            </a:r>
            <a:r>
              <a:rPr lang="en-US" baseline="0" dirty="0" err="1" smtClean="0"/>
              <a:t>eroderen</a:t>
            </a:r>
            <a:r>
              <a:rPr lang="en-US" baseline="0" dirty="0" smtClean="0"/>
              <a:t> van de </a:t>
            </a:r>
            <a:r>
              <a:rPr lang="en-US" baseline="0" dirty="0" err="1" smtClean="0"/>
              <a:t>buitendelta</a:t>
            </a:r>
            <a:r>
              <a:rPr lang="en-US" baseline="0" dirty="0" smtClean="0"/>
              <a:t> van de </a:t>
            </a:r>
            <a:r>
              <a:rPr lang="en-US" baseline="0" dirty="0" err="1" smtClean="0"/>
              <a:t>zoutkamperlaag</a:t>
            </a:r>
            <a:r>
              <a:rPr lang="en-US" baseline="0" dirty="0" smtClean="0"/>
              <a:t>.</a:t>
            </a:r>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22</a:t>
            </a:fld>
            <a:endParaRPr lang="nl-NL"/>
          </a:p>
        </p:txBody>
      </p:sp>
    </p:spTree>
    <p:extLst>
      <p:ext uri="{BB962C8B-B14F-4D97-AF65-F5344CB8AC3E}">
        <p14:creationId xmlns:p14="http://schemas.microsoft.com/office/powerpoint/2010/main" val="6853129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23</a:t>
            </a:fld>
            <a:endParaRPr lang="nl-NL"/>
          </a:p>
        </p:txBody>
      </p:sp>
    </p:spTree>
    <p:extLst>
      <p:ext uri="{BB962C8B-B14F-4D97-AF65-F5344CB8AC3E}">
        <p14:creationId xmlns:p14="http://schemas.microsoft.com/office/powerpoint/2010/main" val="3536507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2</a:t>
            </a:fld>
            <a:endParaRPr lang="nl-NL"/>
          </a:p>
        </p:txBody>
      </p:sp>
    </p:spTree>
    <p:extLst>
      <p:ext uri="{BB962C8B-B14F-4D97-AF65-F5344CB8AC3E}">
        <p14:creationId xmlns:p14="http://schemas.microsoft.com/office/powerpoint/2010/main" val="32681083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24</a:t>
            </a:fld>
            <a:endParaRPr lang="nl-NL"/>
          </a:p>
        </p:txBody>
      </p:sp>
    </p:spTree>
    <p:extLst>
      <p:ext uri="{BB962C8B-B14F-4D97-AF65-F5344CB8AC3E}">
        <p14:creationId xmlns:p14="http://schemas.microsoft.com/office/powerpoint/2010/main" val="35365078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25</a:t>
            </a:fld>
            <a:endParaRPr lang="nl-NL"/>
          </a:p>
        </p:txBody>
      </p:sp>
    </p:spTree>
    <p:extLst>
      <p:ext uri="{BB962C8B-B14F-4D97-AF65-F5344CB8AC3E}">
        <p14:creationId xmlns:p14="http://schemas.microsoft.com/office/powerpoint/2010/main" val="3669349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26</a:t>
            </a:fld>
            <a:endParaRPr lang="nl-NL"/>
          </a:p>
        </p:txBody>
      </p:sp>
    </p:spTree>
    <p:extLst>
      <p:ext uri="{BB962C8B-B14F-4D97-AF65-F5344CB8AC3E}">
        <p14:creationId xmlns:p14="http://schemas.microsoft.com/office/powerpoint/2010/main" val="36693496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27</a:t>
            </a:fld>
            <a:endParaRPr lang="nl-NL"/>
          </a:p>
        </p:txBody>
      </p:sp>
    </p:spTree>
    <p:extLst>
      <p:ext uri="{BB962C8B-B14F-4D97-AF65-F5344CB8AC3E}">
        <p14:creationId xmlns:p14="http://schemas.microsoft.com/office/powerpoint/2010/main" val="39267934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28</a:t>
            </a:fld>
            <a:endParaRPr lang="nl-NL"/>
          </a:p>
        </p:txBody>
      </p:sp>
    </p:spTree>
    <p:extLst>
      <p:ext uri="{BB962C8B-B14F-4D97-AF65-F5344CB8AC3E}">
        <p14:creationId xmlns:p14="http://schemas.microsoft.com/office/powerpoint/2010/main" val="3855814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3</a:t>
            </a:fld>
            <a:endParaRPr lang="nl-NL"/>
          </a:p>
        </p:txBody>
      </p:sp>
    </p:spTree>
    <p:extLst>
      <p:ext uri="{BB962C8B-B14F-4D97-AF65-F5344CB8AC3E}">
        <p14:creationId xmlns:p14="http://schemas.microsoft.com/office/powerpoint/2010/main" val="3730627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4</a:t>
            </a:fld>
            <a:endParaRPr lang="nl-NL"/>
          </a:p>
        </p:txBody>
      </p:sp>
    </p:spTree>
    <p:extLst>
      <p:ext uri="{BB962C8B-B14F-4D97-AF65-F5344CB8AC3E}">
        <p14:creationId xmlns:p14="http://schemas.microsoft.com/office/powerpoint/2010/main" val="3910750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a:t>
            </a:r>
            <a:r>
              <a:rPr lang="en-US" baseline="0" dirty="0" smtClean="0"/>
              <a:t> </a:t>
            </a:r>
            <a:r>
              <a:rPr lang="en-US" baseline="0" dirty="0" err="1" smtClean="0"/>
              <a:t>verandering</a:t>
            </a:r>
            <a:r>
              <a:rPr lang="en-US" baseline="0" dirty="0" smtClean="0"/>
              <a:t> van de </a:t>
            </a:r>
            <a:r>
              <a:rPr lang="en-US" baseline="0" dirty="0" err="1" smtClean="0"/>
              <a:t>ruimtelijke</a:t>
            </a:r>
            <a:r>
              <a:rPr lang="en-US" baseline="0" dirty="0" smtClean="0"/>
              <a:t> MKL </a:t>
            </a:r>
            <a:r>
              <a:rPr lang="en-US" baseline="0" dirty="0" err="1" smtClean="0"/>
              <a:t>posities</a:t>
            </a:r>
            <a:r>
              <a:rPr lang="en-US" baseline="0" dirty="0" smtClean="0"/>
              <a:t> </a:t>
            </a:r>
            <a:r>
              <a:rPr lang="en-US" baseline="0" dirty="0" err="1" smtClean="0"/>
              <a:t>rond</a:t>
            </a:r>
            <a:r>
              <a:rPr lang="en-US" baseline="0" dirty="0" smtClean="0"/>
              <a:t> de kop van </a:t>
            </a:r>
            <a:r>
              <a:rPr lang="en-US" baseline="0" dirty="0" err="1" smtClean="0"/>
              <a:t>Schiermonnikoog</a:t>
            </a:r>
            <a:r>
              <a:rPr lang="en-US" baseline="0" dirty="0" smtClean="0"/>
              <a:t>, </a:t>
            </a:r>
            <a:r>
              <a:rPr lang="en-US" baseline="0" dirty="0" err="1" smtClean="0"/>
              <a:t>zoals</a:t>
            </a:r>
            <a:r>
              <a:rPr lang="en-US" baseline="0" dirty="0" smtClean="0"/>
              <a:t> </a:t>
            </a:r>
            <a:r>
              <a:rPr lang="en-US" baseline="0" dirty="0" err="1" smtClean="0"/>
              <a:t>gerapporteerd</a:t>
            </a:r>
            <a:r>
              <a:rPr lang="en-US" baseline="0" dirty="0" smtClean="0"/>
              <a:t> in de </a:t>
            </a:r>
            <a:r>
              <a:rPr lang="en-US" baseline="0" dirty="0" err="1" smtClean="0"/>
              <a:t>netcdf’s</a:t>
            </a:r>
            <a:r>
              <a:rPr lang="en-US" baseline="0" dirty="0" smtClean="0"/>
              <a:t> (</a:t>
            </a:r>
            <a:r>
              <a:rPr lang="en-US" baseline="0" dirty="0" err="1" smtClean="0"/>
              <a:t>posities</a:t>
            </a:r>
            <a:r>
              <a:rPr lang="en-US" baseline="0" dirty="0" smtClean="0"/>
              <a:t> </a:t>
            </a:r>
            <a:r>
              <a:rPr lang="en-US" baseline="0" dirty="0" err="1" smtClean="0"/>
              <a:t>zoals</a:t>
            </a:r>
            <a:r>
              <a:rPr lang="en-US" baseline="0" dirty="0" smtClean="0"/>
              <a:t> door RWS </a:t>
            </a:r>
            <a:r>
              <a:rPr lang="en-US" baseline="0" dirty="0" err="1" smtClean="0"/>
              <a:t>toetsing</a:t>
            </a:r>
            <a:r>
              <a:rPr lang="en-US" baseline="0" dirty="0" smtClean="0"/>
              <a:t> </a:t>
            </a:r>
            <a:r>
              <a:rPr lang="en-US" baseline="0" dirty="0" err="1" smtClean="0"/>
              <a:t>bepaald</a:t>
            </a:r>
            <a:r>
              <a:rPr lang="en-US" baseline="0" dirty="0" smtClean="0"/>
              <a:t>), </a:t>
            </a:r>
            <a:r>
              <a:rPr lang="en-US" baseline="0" dirty="0" err="1" smtClean="0"/>
              <a:t>tussen</a:t>
            </a:r>
            <a:r>
              <a:rPr lang="en-US" baseline="0" dirty="0" smtClean="0"/>
              <a:t> 2007 </a:t>
            </a:r>
            <a:r>
              <a:rPr lang="en-US" baseline="0" dirty="0" err="1" smtClean="0"/>
              <a:t>en</a:t>
            </a:r>
            <a:r>
              <a:rPr lang="en-US" baseline="0" dirty="0" smtClean="0"/>
              <a:t> 2016.</a:t>
            </a:r>
            <a:endParaRPr lang="en-GB" dirty="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5</a:t>
            </a:fld>
            <a:endParaRPr lang="nl-NL"/>
          </a:p>
        </p:txBody>
      </p:sp>
    </p:spTree>
    <p:extLst>
      <p:ext uri="{BB962C8B-B14F-4D97-AF65-F5344CB8AC3E}">
        <p14:creationId xmlns:p14="http://schemas.microsoft.com/office/powerpoint/2010/main" val="442470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a:t>
            </a:r>
            <a:r>
              <a:rPr lang="en-US" baseline="0" dirty="0" smtClean="0"/>
              <a:t> </a:t>
            </a:r>
            <a:r>
              <a:rPr lang="en-US" baseline="0" dirty="0" err="1" smtClean="0"/>
              <a:t>figuren</a:t>
            </a:r>
            <a:r>
              <a:rPr lang="en-US" baseline="0" dirty="0" smtClean="0"/>
              <a:t> in </a:t>
            </a:r>
            <a:r>
              <a:rPr lang="en-US" baseline="0" dirty="0" err="1" smtClean="0"/>
              <a:t>deze</a:t>
            </a:r>
            <a:r>
              <a:rPr lang="en-US" baseline="0" dirty="0" smtClean="0"/>
              <a:t> slide </a:t>
            </a:r>
            <a:r>
              <a:rPr lang="en-US" baseline="0" dirty="0" err="1" smtClean="0"/>
              <a:t>laten</a:t>
            </a:r>
            <a:r>
              <a:rPr lang="en-US" baseline="0" dirty="0" smtClean="0"/>
              <a:t> de </a:t>
            </a:r>
            <a:r>
              <a:rPr lang="en-US" baseline="0" dirty="0" err="1" smtClean="0"/>
              <a:t>definitie</a:t>
            </a:r>
            <a:r>
              <a:rPr lang="en-US" baseline="0" dirty="0" smtClean="0"/>
              <a:t> van het </a:t>
            </a:r>
            <a:r>
              <a:rPr lang="en-US" baseline="0" dirty="0" err="1" smtClean="0"/>
              <a:t>rekenvak</a:t>
            </a:r>
            <a:r>
              <a:rPr lang="en-US" baseline="0" dirty="0" smtClean="0"/>
              <a:t>, </a:t>
            </a:r>
            <a:r>
              <a:rPr lang="en-US" baseline="0" dirty="0" err="1" smtClean="0"/>
              <a:t>samen</a:t>
            </a:r>
            <a:r>
              <a:rPr lang="en-US" baseline="0" dirty="0" smtClean="0"/>
              <a:t> met de </a:t>
            </a:r>
            <a:r>
              <a:rPr lang="en-US" baseline="0" dirty="0" err="1" smtClean="0"/>
              <a:t>locatie</a:t>
            </a:r>
            <a:r>
              <a:rPr lang="en-US" baseline="0" dirty="0" smtClean="0"/>
              <a:t> van de MKL </a:t>
            </a:r>
            <a:r>
              <a:rPr lang="en-US" baseline="0" dirty="0" err="1" smtClean="0"/>
              <a:t>zien</a:t>
            </a:r>
            <a:r>
              <a:rPr lang="en-US" baseline="0" dirty="0" smtClean="0"/>
              <a:t> </a:t>
            </a:r>
            <a:r>
              <a:rPr lang="en-US" baseline="0" dirty="0" err="1" smtClean="0"/>
              <a:t>voor</a:t>
            </a:r>
            <a:r>
              <a:rPr lang="en-US" baseline="0" dirty="0" smtClean="0"/>
              <a:t> </a:t>
            </a:r>
            <a:r>
              <a:rPr lang="en-US" baseline="0" dirty="0" err="1" smtClean="0"/>
              <a:t>raai</a:t>
            </a:r>
            <a:r>
              <a:rPr lang="en-US" baseline="0" dirty="0" smtClean="0"/>
              <a:t> 500 </a:t>
            </a:r>
            <a:r>
              <a:rPr lang="en-US" baseline="0" dirty="0" err="1" smtClean="0"/>
              <a:t>tussen</a:t>
            </a:r>
            <a:r>
              <a:rPr lang="en-US" baseline="0" dirty="0" smtClean="0"/>
              <a:t> 2007 </a:t>
            </a:r>
            <a:r>
              <a:rPr lang="en-US" baseline="0" dirty="0" err="1" smtClean="0"/>
              <a:t>en</a:t>
            </a:r>
            <a:r>
              <a:rPr lang="en-US" baseline="0" dirty="0" smtClean="0"/>
              <a:t> 2016.</a:t>
            </a:r>
            <a:endParaRPr lang="en-GB" dirty="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6</a:t>
            </a:fld>
            <a:endParaRPr lang="nl-NL"/>
          </a:p>
        </p:txBody>
      </p:sp>
    </p:spTree>
    <p:extLst>
      <p:ext uri="{BB962C8B-B14F-4D97-AF65-F5344CB8AC3E}">
        <p14:creationId xmlns:p14="http://schemas.microsoft.com/office/powerpoint/2010/main" val="1817386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Voor</a:t>
            </a:r>
            <a:r>
              <a:rPr lang="en-US" baseline="0" dirty="0" smtClean="0"/>
              <a:t> </a:t>
            </a:r>
            <a:r>
              <a:rPr lang="en-US" baseline="0" dirty="0" err="1" smtClean="0"/>
              <a:t>raai</a:t>
            </a:r>
            <a:r>
              <a:rPr lang="en-US" baseline="0" dirty="0" smtClean="0"/>
              <a:t> 501 </a:t>
            </a:r>
            <a:r>
              <a:rPr lang="en-US" baseline="0" dirty="0" err="1" smtClean="0"/>
              <a:t>en</a:t>
            </a:r>
            <a:r>
              <a:rPr lang="en-US" baseline="0" dirty="0" smtClean="0"/>
              <a:t> </a:t>
            </a:r>
            <a:r>
              <a:rPr lang="en-US" baseline="0" dirty="0" err="1" smtClean="0"/>
              <a:t>verder</a:t>
            </a:r>
            <a:r>
              <a:rPr lang="en-US" baseline="0" dirty="0" smtClean="0"/>
              <a:t>, </a:t>
            </a:r>
            <a:r>
              <a:rPr lang="en-US" baseline="0" dirty="0" err="1" smtClean="0"/>
              <a:t>ligt</a:t>
            </a:r>
            <a:r>
              <a:rPr lang="en-US" baseline="0" dirty="0" smtClean="0"/>
              <a:t> de </a:t>
            </a:r>
            <a:r>
              <a:rPr lang="en-US" baseline="0" dirty="0" err="1" smtClean="0"/>
              <a:t>zeewaartse</a:t>
            </a:r>
            <a:r>
              <a:rPr lang="en-US" baseline="0" dirty="0" smtClean="0"/>
              <a:t> </a:t>
            </a:r>
            <a:r>
              <a:rPr lang="en-US" baseline="0" dirty="0" err="1" smtClean="0"/>
              <a:t>grens</a:t>
            </a:r>
            <a:r>
              <a:rPr lang="en-US" baseline="0" dirty="0" smtClean="0"/>
              <a:t> van het </a:t>
            </a:r>
            <a:r>
              <a:rPr lang="en-US" baseline="0" dirty="0" err="1" smtClean="0"/>
              <a:t>rekenvak</a:t>
            </a:r>
            <a:r>
              <a:rPr lang="en-US" baseline="0" dirty="0" smtClean="0"/>
              <a:t> op 2750 meter tot RSP </a:t>
            </a:r>
            <a:r>
              <a:rPr lang="en-US" baseline="0" dirty="0" err="1" smtClean="0"/>
              <a:t>tussen</a:t>
            </a:r>
            <a:r>
              <a:rPr lang="en-US" baseline="0" dirty="0" smtClean="0"/>
              <a:t> 2013 </a:t>
            </a:r>
            <a:r>
              <a:rPr lang="en-US" baseline="0" dirty="0" err="1" smtClean="0"/>
              <a:t>en</a:t>
            </a:r>
            <a:r>
              <a:rPr lang="en-US" baseline="0" dirty="0" smtClean="0"/>
              <a:t> 2016. </a:t>
            </a:r>
            <a:r>
              <a:rPr lang="en-US" baseline="0" dirty="0" err="1" smtClean="0"/>
              <a:t>Binnen</a:t>
            </a:r>
            <a:r>
              <a:rPr lang="en-US" baseline="0" dirty="0" smtClean="0"/>
              <a:t> </a:t>
            </a:r>
            <a:r>
              <a:rPr lang="en-US" baseline="0" dirty="0" err="1" smtClean="0"/>
              <a:t>dit</a:t>
            </a:r>
            <a:r>
              <a:rPr lang="en-US" baseline="0" dirty="0" smtClean="0"/>
              <a:t> </a:t>
            </a:r>
            <a:r>
              <a:rPr lang="en-US" baseline="0" dirty="0" err="1" smtClean="0"/>
              <a:t>rekenvak</a:t>
            </a:r>
            <a:r>
              <a:rPr lang="en-US" baseline="0" dirty="0" smtClean="0"/>
              <a:t> </a:t>
            </a:r>
            <a:r>
              <a:rPr lang="en-US" baseline="0" dirty="0" err="1" smtClean="0"/>
              <a:t>wordt</a:t>
            </a:r>
            <a:r>
              <a:rPr lang="en-US" baseline="0" dirty="0" smtClean="0"/>
              <a:t> </a:t>
            </a:r>
            <a:r>
              <a:rPr lang="en-US" baseline="0" dirty="0" err="1" smtClean="0"/>
              <a:t>dan</a:t>
            </a:r>
            <a:r>
              <a:rPr lang="en-US" baseline="0" dirty="0" smtClean="0"/>
              <a:t> </a:t>
            </a:r>
            <a:r>
              <a:rPr lang="en-US" baseline="0" dirty="0" err="1" smtClean="0"/>
              <a:t>ook</a:t>
            </a:r>
            <a:r>
              <a:rPr lang="en-US" baseline="0" dirty="0" smtClean="0"/>
              <a:t> de </a:t>
            </a:r>
            <a:r>
              <a:rPr lang="en-US" baseline="0" dirty="0" err="1" smtClean="0"/>
              <a:t>aankomende</a:t>
            </a:r>
            <a:r>
              <a:rPr lang="en-US" baseline="0" dirty="0" smtClean="0"/>
              <a:t> </a:t>
            </a:r>
            <a:r>
              <a:rPr lang="en-US" baseline="0" dirty="0" err="1" smtClean="0"/>
              <a:t>plaat</a:t>
            </a:r>
            <a:r>
              <a:rPr lang="en-US" baseline="0" dirty="0" smtClean="0"/>
              <a:t>/</a:t>
            </a:r>
            <a:r>
              <a:rPr lang="en-US" baseline="0" dirty="0" err="1" smtClean="0"/>
              <a:t>zandbank</a:t>
            </a:r>
            <a:r>
              <a:rPr lang="en-US" baseline="0" dirty="0" smtClean="0"/>
              <a:t> </a:t>
            </a:r>
            <a:r>
              <a:rPr lang="en-US" baseline="0" dirty="0" err="1" smtClean="0"/>
              <a:t>meegenomen</a:t>
            </a:r>
            <a:r>
              <a:rPr lang="en-US" baseline="0" dirty="0" smtClean="0"/>
              <a:t> in de </a:t>
            </a:r>
            <a:r>
              <a:rPr lang="en-US" baseline="0" dirty="0" err="1" smtClean="0"/>
              <a:t>volumebepaling</a:t>
            </a:r>
            <a:r>
              <a:rPr lang="en-US" baseline="0" dirty="0" smtClean="0"/>
              <a:t>. </a:t>
            </a:r>
            <a:r>
              <a:rPr lang="en-US" baseline="0" dirty="0" err="1" smtClean="0"/>
              <a:t>Dit</a:t>
            </a:r>
            <a:r>
              <a:rPr lang="en-US" baseline="0" dirty="0" smtClean="0"/>
              <a:t> </a:t>
            </a:r>
            <a:r>
              <a:rPr lang="en-US" baseline="0" dirty="0" err="1" smtClean="0"/>
              <a:t>heeft</a:t>
            </a:r>
            <a:r>
              <a:rPr lang="en-US" baseline="0" dirty="0" smtClean="0"/>
              <a:t> </a:t>
            </a:r>
            <a:r>
              <a:rPr lang="en-US" baseline="0" dirty="0" err="1" smtClean="0"/>
              <a:t>een</a:t>
            </a:r>
            <a:r>
              <a:rPr lang="en-US" baseline="0" dirty="0" smtClean="0"/>
              <a:t> </a:t>
            </a:r>
            <a:r>
              <a:rPr lang="en-US" baseline="0" dirty="0" err="1" smtClean="0"/>
              <a:t>positief</a:t>
            </a:r>
            <a:r>
              <a:rPr lang="en-US" baseline="0" dirty="0" smtClean="0"/>
              <a:t> effect op de </a:t>
            </a:r>
            <a:r>
              <a:rPr lang="en-US" baseline="0" dirty="0" err="1" smtClean="0"/>
              <a:t>berekende</a:t>
            </a:r>
            <a:r>
              <a:rPr lang="en-US" baseline="0" dirty="0" smtClean="0"/>
              <a:t> MKL </a:t>
            </a:r>
            <a:r>
              <a:rPr lang="en-US" baseline="0" dirty="0" err="1" smtClean="0"/>
              <a:t>lokatie</a:t>
            </a:r>
            <a:r>
              <a:rPr lang="en-US" baseline="0" dirty="0" smtClean="0"/>
              <a:t>, </a:t>
            </a:r>
            <a:r>
              <a:rPr lang="en-US" baseline="0" dirty="0" err="1" smtClean="0"/>
              <a:t>terwijl</a:t>
            </a:r>
            <a:r>
              <a:rPr lang="en-US" baseline="0" dirty="0" smtClean="0"/>
              <a:t> </a:t>
            </a:r>
            <a:r>
              <a:rPr lang="en-US" baseline="0" dirty="0" err="1" smtClean="0"/>
              <a:t>dit</a:t>
            </a:r>
            <a:r>
              <a:rPr lang="en-US" baseline="0" dirty="0" smtClean="0"/>
              <a:t> </a:t>
            </a:r>
            <a:r>
              <a:rPr lang="en-US" baseline="0" dirty="0" err="1" smtClean="0"/>
              <a:t>niet</a:t>
            </a:r>
            <a:r>
              <a:rPr lang="en-US" baseline="0" dirty="0" smtClean="0"/>
              <a:t> in de </a:t>
            </a:r>
            <a:r>
              <a:rPr lang="en-US" baseline="0" dirty="0" err="1" smtClean="0"/>
              <a:t>raaien</a:t>
            </a:r>
            <a:r>
              <a:rPr lang="en-US" baseline="0" dirty="0" smtClean="0"/>
              <a:t> t/m 500 </a:t>
            </a:r>
            <a:r>
              <a:rPr lang="en-US" baseline="0" dirty="0" err="1" smtClean="0"/>
              <a:t>gebeurd</a:t>
            </a:r>
            <a:r>
              <a:rPr lang="en-US" baseline="0" dirty="0" smtClean="0"/>
              <a:t>. </a:t>
            </a:r>
            <a:r>
              <a:rPr lang="en-US" b="1" baseline="0" dirty="0" smtClean="0"/>
              <a:t>De MKL </a:t>
            </a:r>
            <a:r>
              <a:rPr lang="en-US" b="1" baseline="0" dirty="0" err="1" smtClean="0"/>
              <a:t>kan</a:t>
            </a:r>
            <a:r>
              <a:rPr lang="en-US" b="1" baseline="0" dirty="0" smtClean="0"/>
              <a:t> met de </a:t>
            </a:r>
            <a:r>
              <a:rPr lang="en-US" b="1" baseline="0" dirty="0" err="1" smtClean="0"/>
              <a:t>huidige</a:t>
            </a:r>
            <a:r>
              <a:rPr lang="en-US" b="1" baseline="0" dirty="0" smtClean="0"/>
              <a:t> </a:t>
            </a:r>
            <a:r>
              <a:rPr lang="en-US" b="1" baseline="0" dirty="0" err="1" smtClean="0"/>
              <a:t>zeewaartse</a:t>
            </a:r>
            <a:r>
              <a:rPr lang="en-US" b="1" baseline="0" dirty="0" smtClean="0"/>
              <a:t> </a:t>
            </a:r>
            <a:r>
              <a:rPr lang="en-US" b="1" baseline="0" dirty="0" err="1" smtClean="0"/>
              <a:t>grens</a:t>
            </a:r>
            <a:r>
              <a:rPr lang="en-US" b="1" baseline="0" dirty="0" smtClean="0"/>
              <a:t> </a:t>
            </a:r>
            <a:r>
              <a:rPr lang="en-US" b="1" baseline="0" dirty="0" err="1" smtClean="0"/>
              <a:t>definities</a:t>
            </a:r>
            <a:r>
              <a:rPr lang="en-US" b="1" baseline="0" dirty="0" smtClean="0"/>
              <a:t> </a:t>
            </a:r>
            <a:r>
              <a:rPr lang="en-US" b="1" baseline="0" dirty="0" err="1" smtClean="0"/>
              <a:t>dus</a:t>
            </a:r>
            <a:r>
              <a:rPr lang="en-US" b="1" baseline="0" dirty="0" smtClean="0"/>
              <a:t> </a:t>
            </a:r>
            <a:r>
              <a:rPr lang="en-US" b="1" baseline="0" dirty="0" err="1" smtClean="0"/>
              <a:t>niet</a:t>
            </a:r>
            <a:r>
              <a:rPr lang="en-US" b="1" baseline="0" dirty="0" smtClean="0"/>
              <a:t> </a:t>
            </a:r>
            <a:r>
              <a:rPr lang="en-US" b="1" baseline="0" dirty="0" err="1" smtClean="0"/>
              <a:t>eerlijk</a:t>
            </a:r>
            <a:r>
              <a:rPr lang="en-US" b="1" baseline="0" dirty="0" smtClean="0"/>
              <a:t> </a:t>
            </a:r>
            <a:r>
              <a:rPr lang="en-US" b="1" baseline="0" dirty="0" err="1" smtClean="0"/>
              <a:t>tussen</a:t>
            </a:r>
            <a:r>
              <a:rPr lang="en-US" b="1" baseline="0" dirty="0" smtClean="0"/>
              <a:t> </a:t>
            </a:r>
            <a:r>
              <a:rPr lang="en-US" b="1" baseline="0" dirty="0" err="1" smtClean="0"/>
              <a:t>raaien</a:t>
            </a:r>
            <a:r>
              <a:rPr lang="en-US" b="1" baseline="0" dirty="0" smtClean="0"/>
              <a:t> </a:t>
            </a:r>
            <a:r>
              <a:rPr lang="en-US" b="1" baseline="0" dirty="0" err="1" smtClean="0"/>
              <a:t>worden</a:t>
            </a:r>
            <a:r>
              <a:rPr lang="en-US" b="1" baseline="0" dirty="0" smtClean="0"/>
              <a:t> </a:t>
            </a:r>
            <a:r>
              <a:rPr lang="en-US" b="1" baseline="0" dirty="0" err="1" smtClean="0"/>
              <a:t>vergeleken</a:t>
            </a:r>
            <a:r>
              <a:rPr lang="en-US" b="1" baseline="0" dirty="0" smtClean="0"/>
              <a:t>. </a:t>
            </a:r>
            <a:endParaRPr lang="en-GB" b="1" dirty="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7</a:t>
            </a:fld>
            <a:endParaRPr lang="nl-NL"/>
          </a:p>
        </p:txBody>
      </p:sp>
    </p:spTree>
    <p:extLst>
      <p:ext uri="{BB962C8B-B14F-4D97-AF65-F5344CB8AC3E}">
        <p14:creationId xmlns:p14="http://schemas.microsoft.com/office/powerpoint/2010/main" val="5173524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Wanneer</a:t>
            </a:r>
            <a:r>
              <a:rPr lang="en-US" baseline="0" dirty="0" smtClean="0"/>
              <a:t> de MKL </a:t>
            </a:r>
            <a:r>
              <a:rPr lang="en-US" baseline="0" dirty="0" err="1" smtClean="0"/>
              <a:t>voor</a:t>
            </a:r>
            <a:r>
              <a:rPr lang="en-US" baseline="0" dirty="0" smtClean="0"/>
              <a:t> </a:t>
            </a:r>
            <a:r>
              <a:rPr lang="en-US" baseline="0" dirty="0" err="1" smtClean="0"/>
              <a:t>elke</a:t>
            </a:r>
            <a:r>
              <a:rPr lang="en-US" baseline="0" dirty="0" smtClean="0"/>
              <a:t> </a:t>
            </a:r>
            <a:r>
              <a:rPr lang="en-US" baseline="0" dirty="0" err="1" smtClean="0"/>
              <a:t>raai</a:t>
            </a:r>
            <a:r>
              <a:rPr lang="en-US" baseline="0" dirty="0" smtClean="0"/>
              <a:t> door de </a:t>
            </a:r>
            <a:r>
              <a:rPr lang="en-US" baseline="0" dirty="0" err="1" smtClean="0"/>
              <a:t>gehele</a:t>
            </a:r>
            <a:r>
              <a:rPr lang="en-US" baseline="0" dirty="0" smtClean="0"/>
              <a:t> </a:t>
            </a:r>
            <a:r>
              <a:rPr lang="en-US" baseline="0" dirty="0" err="1" smtClean="0"/>
              <a:t>tijd</a:t>
            </a:r>
            <a:r>
              <a:rPr lang="en-US" baseline="0" dirty="0" smtClean="0"/>
              <a:t> </a:t>
            </a:r>
            <a:r>
              <a:rPr lang="en-US" baseline="0" dirty="0" err="1" smtClean="0"/>
              <a:t>wordt</a:t>
            </a:r>
            <a:r>
              <a:rPr lang="en-US" baseline="0" dirty="0" smtClean="0"/>
              <a:t> </a:t>
            </a:r>
            <a:r>
              <a:rPr lang="en-US" baseline="0" dirty="0" err="1" smtClean="0"/>
              <a:t>berekend</a:t>
            </a:r>
            <a:r>
              <a:rPr lang="en-US" baseline="0" dirty="0" smtClean="0"/>
              <a:t> </a:t>
            </a:r>
            <a:r>
              <a:rPr lang="en-US" baseline="0" dirty="0" err="1" smtClean="0"/>
              <a:t>zonder</a:t>
            </a:r>
            <a:r>
              <a:rPr lang="en-US" baseline="0" dirty="0" smtClean="0"/>
              <a:t> </a:t>
            </a:r>
            <a:r>
              <a:rPr lang="en-US" baseline="0" dirty="0" err="1" smtClean="0"/>
              <a:t>specifiek</a:t>
            </a:r>
            <a:r>
              <a:rPr lang="en-US" baseline="0" dirty="0" smtClean="0"/>
              <a:t> </a:t>
            </a:r>
            <a:r>
              <a:rPr lang="en-US" baseline="0" dirty="0" err="1" smtClean="0"/>
              <a:t>bepaalde</a:t>
            </a:r>
            <a:r>
              <a:rPr lang="en-US" baseline="0" dirty="0" smtClean="0"/>
              <a:t> </a:t>
            </a:r>
            <a:r>
              <a:rPr lang="en-US" baseline="0" dirty="0" err="1" smtClean="0"/>
              <a:t>zeewaartse</a:t>
            </a:r>
            <a:r>
              <a:rPr lang="en-US" baseline="0" dirty="0" smtClean="0"/>
              <a:t> </a:t>
            </a:r>
            <a:r>
              <a:rPr lang="en-US" baseline="0" dirty="0" err="1" smtClean="0"/>
              <a:t>grens</a:t>
            </a:r>
            <a:r>
              <a:rPr lang="en-US" baseline="0" dirty="0" smtClean="0"/>
              <a:t>, </a:t>
            </a:r>
            <a:r>
              <a:rPr lang="en-US" baseline="0" dirty="0" err="1" smtClean="0"/>
              <a:t>kan</a:t>
            </a:r>
            <a:r>
              <a:rPr lang="en-US" baseline="0" dirty="0" smtClean="0"/>
              <a:t> </a:t>
            </a:r>
            <a:r>
              <a:rPr lang="en-US" baseline="0" dirty="0" err="1" smtClean="0"/>
              <a:t>wel</a:t>
            </a:r>
            <a:r>
              <a:rPr lang="en-US" baseline="0" dirty="0" smtClean="0"/>
              <a:t> </a:t>
            </a:r>
            <a:r>
              <a:rPr lang="en-US" baseline="0" dirty="0" err="1" smtClean="0"/>
              <a:t>een</a:t>
            </a:r>
            <a:r>
              <a:rPr lang="en-US" baseline="0" dirty="0" smtClean="0"/>
              <a:t> </a:t>
            </a:r>
            <a:r>
              <a:rPr lang="en-US" baseline="0" dirty="0" err="1" smtClean="0"/>
              <a:t>eerlijke</a:t>
            </a:r>
            <a:r>
              <a:rPr lang="en-US" baseline="0" dirty="0" smtClean="0"/>
              <a:t> </a:t>
            </a:r>
            <a:r>
              <a:rPr lang="en-US" baseline="0" dirty="0" err="1" smtClean="0"/>
              <a:t>vergelijking</a:t>
            </a:r>
            <a:r>
              <a:rPr lang="en-US" baseline="0" dirty="0" smtClean="0"/>
              <a:t> van </a:t>
            </a:r>
            <a:r>
              <a:rPr lang="en-US" baseline="0" dirty="0" err="1" smtClean="0"/>
              <a:t>erosie</a:t>
            </a:r>
            <a:r>
              <a:rPr lang="en-US" baseline="0" dirty="0" smtClean="0"/>
              <a:t> </a:t>
            </a:r>
            <a:r>
              <a:rPr lang="en-US" baseline="0" dirty="0" err="1" smtClean="0"/>
              <a:t>tussen</a:t>
            </a:r>
            <a:r>
              <a:rPr lang="en-US" baseline="0" dirty="0" smtClean="0"/>
              <a:t> </a:t>
            </a:r>
            <a:r>
              <a:rPr lang="en-US" baseline="0" dirty="0" err="1" smtClean="0"/>
              <a:t>raaien</a:t>
            </a:r>
            <a:r>
              <a:rPr lang="en-US" baseline="0" dirty="0" smtClean="0"/>
              <a:t> </a:t>
            </a:r>
            <a:r>
              <a:rPr lang="en-US" baseline="0" dirty="0" err="1" smtClean="0"/>
              <a:t>worden</a:t>
            </a:r>
            <a:r>
              <a:rPr lang="en-US" baseline="0" dirty="0" smtClean="0"/>
              <a:t> </a:t>
            </a:r>
            <a:r>
              <a:rPr lang="en-US" baseline="0" dirty="0" err="1" smtClean="0"/>
              <a:t>bepaald</a:t>
            </a:r>
            <a:r>
              <a:rPr lang="en-US" baseline="0" dirty="0" smtClean="0"/>
              <a:t>. </a:t>
            </a:r>
            <a:endParaRPr lang="en-US" dirty="0" smtClean="0"/>
          </a:p>
          <a:p>
            <a:r>
              <a:rPr lang="en-US" dirty="0" smtClean="0"/>
              <a:t>Met </a:t>
            </a:r>
            <a:r>
              <a:rPr lang="en-US" dirty="0" err="1" smtClean="0"/>
              <a:t>een</a:t>
            </a:r>
            <a:r>
              <a:rPr lang="en-US" baseline="0" dirty="0" smtClean="0"/>
              <a:t> </a:t>
            </a:r>
            <a:r>
              <a:rPr lang="en-US" baseline="0" dirty="0" err="1" smtClean="0"/>
              <a:t>consistente</a:t>
            </a:r>
            <a:r>
              <a:rPr lang="en-US" baseline="0" dirty="0" smtClean="0"/>
              <a:t> </a:t>
            </a:r>
            <a:r>
              <a:rPr lang="en-US" baseline="0" dirty="0" err="1" smtClean="0"/>
              <a:t>rekenvakdefinitie</a:t>
            </a:r>
            <a:r>
              <a:rPr lang="en-US" baseline="0" dirty="0" smtClean="0"/>
              <a:t> is de </a:t>
            </a:r>
            <a:r>
              <a:rPr lang="en-US" baseline="0" dirty="0" err="1" smtClean="0"/>
              <a:t>discontinuiteit</a:t>
            </a:r>
            <a:r>
              <a:rPr lang="en-US" baseline="0" dirty="0" smtClean="0"/>
              <a:t> in de MKL </a:t>
            </a:r>
            <a:r>
              <a:rPr lang="en-US" baseline="0" dirty="0" err="1" smtClean="0"/>
              <a:t>locatie</a:t>
            </a:r>
            <a:r>
              <a:rPr lang="en-US" baseline="0" dirty="0" smtClean="0"/>
              <a:t> </a:t>
            </a:r>
            <a:r>
              <a:rPr lang="en-US" baseline="0" dirty="0" err="1" smtClean="0"/>
              <a:t>rond</a:t>
            </a:r>
            <a:r>
              <a:rPr lang="en-US" baseline="0" dirty="0" smtClean="0"/>
              <a:t> </a:t>
            </a:r>
            <a:r>
              <a:rPr lang="en-US" baseline="0" dirty="0" err="1" smtClean="0"/>
              <a:t>raai</a:t>
            </a:r>
            <a:r>
              <a:rPr lang="en-US" baseline="0" dirty="0" smtClean="0"/>
              <a:t> 500 </a:t>
            </a:r>
            <a:r>
              <a:rPr lang="en-US" baseline="0" dirty="0" err="1" smtClean="0"/>
              <a:t>helemaal</a:t>
            </a:r>
            <a:r>
              <a:rPr lang="en-US" baseline="0" dirty="0" smtClean="0"/>
              <a:t> </a:t>
            </a:r>
            <a:r>
              <a:rPr lang="en-US" baseline="0" dirty="0" err="1" smtClean="0"/>
              <a:t>verdwenen</a:t>
            </a:r>
            <a:r>
              <a:rPr lang="en-US" baseline="0" dirty="0" smtClean="0"/>
              <a:t> </a:t>
            </a:r>
            <a:r>
              <a:rPr lang="en-US" baseline="0" dirty="0" err="1" smtClean="0"/>
              <a:t>en</a:t>
            </a:r>
            <a:r>
              <a:rPr lang="en-US" baseline="0" dirty="0" smtClean="0"/>
              <a:t> </a:t>
            </a:r>
            <a:r>
              <a:rPr lang="en-US" baseline="0" dirty="0" err="1" smtClean="0"/>
              <a:t>geeft</a:t>
            </a:r>
            <a:r>
              <a:rPr lang="en-US" baseline="0" dirty="0" smtClean="0"/>
              <a:t> </a:t>
            </a:r>
            <a:r>
              <a:rPr lang="en-US" baseline="0" dirty="0" err="1" smtClean="0"/>
              <a:t>dus</a:t>
            </a:r>
            <a:r>
              <a:rPr lang="en-US" baseline="0" dirty="0" smtClean="0"/>
              <a:t> </a:t>
            </a:r>
            <a:r>
              <a:rPr lang="en-US" baseline="0" dirty="0" err="1" smtClean="0"/>
              <a:t>een</a:t>
            </a:r>
            <a:r>
              <a:rPr lang="en-US" baseline="0" dirty="0" smtClean="0"/>
              <a:t> </a:t>
            </a:r>
            <a:r>
              <a:rPr lang="en-US" baseline="0" dirty="0" err="1" smtClean="0"/>
              <a:t>consistenter</a:t>
            </a:r>
            <a:r>
              <a:rPr lang="en-US" baseline="0" dirty="0" smtClean="0"/>
              <a:t> </a:t>
            </a:r>
            <a:r>
              <a:rPr lang="en-US" baseline="0" dirty="0" err="1" smtClean="0"/>
              <a:t>erosiepatroon</a:t>
            </a:r>
            <a:r>
              <a:rPr lang="en-US" baseline="0" dirty="0" smtClean="0"/>
              <a:t> </a:t>
            </a:r>
            <a:r>
              <a:rPr lang="en-US" baseline="0" dirty="0" err="1" smtClean="0"/>
              <a:t>weer</a:t>
            </a:r>
            <a:r>
              <a:rPr lang="en-US" baseline="0" dirty="0" smtClean="0"/>
              <a:t>. </a:t>
            </a:r>
            <a:r>
              <a:rPr lang="en-US" baseline="0" dirty="0" err="1" smtClean="0"/>
              <a:t>Tussen</a:t>
            </a:r>
            <a:r>
              <a:rPr lang="en-US" baseline="0" dirty="0" smtClean="0"/>
              <a:t> </a:t>
            </a:r>
            <a:r>
              <a:rPr lang="en-US" baseline="0" dirty="0" err="1" smtClean="0"/>
              <a:t>raai</a:t>
            </a:r>
            <a:r>
              <a:rPr lang="en-US" baseline="0" dirty="0" smtClean="0"/>
              <a:t> 480 </a:t>
            </a:r>
            <a:r>
              <a:rPr lang="en-US" baseline="0" dirty="0" err="1" smtClean="0"/>
              <a:t>en</a:t>
            </a:r>
            <a:r>
              <a:rPr lang="en-US" baseline="0" dirty="0" smtClean="0"/>
              <a:t> </a:t>
            </a:r>
            <a:r>
              <a:rPr lang="en-US" baseline="0" dirty="0" err="1" smtClean="0"/>
              <a:t>raai</a:t>
            </a:r>
            <a:r>
              <a:rPr lang="en-US" baseline="0" dirty="0" smtClean="0"/>
              <a:t> 640 </a:t>
            </a:r>
            <a:r>
              <a:rPr lang="en-US" baseline="0" dirty="0" err="1" smtClean="0"/>
              <a:t>lijkt</a:t>
            </a:r>
            <a:r>
              <a:rPr lang="en-US" baseline="0" dirty="0" smtClean="0"/>
              <a:t> de </a:t>
            </a:r>
            <a:r>
              <a:rPr lang="en-US" baseline="0" dirty="0" err="1" smtClean="0"/>
              <a:t>terugschrijdende</a:t>
            </a:r>
            <a:r>
              <a:rPr lang="en-US" baseline="0" dirty="0" smtClean="0"/>
              <a:t> trend van de MKL </a:t>
            </a:r>
            <a:r>
              <a:rPr lang="en-US" baseline="0" dirty="0" err="1" smtClean="0"/>
              <a:t>langzaam</a:t>
            </a:r>
            <a:r>
              <a:rPr lang="en-US" baseline="0" dirty="0" smtClean="0"/>
              <a:t> </a:t>
            </a:r>
            <a:r>
              <a:rPr lang="en-US" baseline="0" dirty="0" err="1" smtClean="0"/>
              <a:t>stil</a:t>
            </a:r>
            <a:r>
              <a:rPr lang="en-US" baseline="0" dirty="0" smtClean="0"/>
              <a:t> </a:t>
            </a:r>
            <a:r>
              <a:rPr lang="en-US" baseline="0" dirty="0" err="1" smtClean="0"/>
              <a:t>te</a:t>
            </a:r>
            <a:r>
              <a:rPr lang="en-US" baseline="0" dirty="0" smtClean="0"/>
              <a:t> </a:t>
            </a:r>
            <a:r>
              <a:rPr lang="en-US" baseline="0" dirty="0" err="1" smtClean="0"/>
              <a:t>vallen</a:t>
            </a:r>
            <a:r>
              <a:rPr lang="en-US" baseline="0" dirty="0" smtClean="0"/>
              <a:t>, in </a:t>
            </a:r>
            <a:r>
              <a:rPr lang="en-US" baseline="0" dirty="0" err="1" smtClean="0"/>
              <a:t>plaats</a:t>
            </a:r>
            <a:r>
              <a:rPr lang="en-US" baseline="0" dirty="0" smtClean="0"/>
              <a:t> van </a:t>
            </a:r>
            <a:r>
              <a:rPr lang="en-US" baseline="0" dirty="0" err="1" smtClean="0"/>
              <a:t>slechts</a:t>
            </a:r>
            <a:r>
              <a:rPr lang="en-US" baseline="0" dirty="0" smtClean="0"/>
              <a:t> </a:t>
            </a:r>
            <a:r>
              <a:rPr lang="en-US" baseline="0" dirty="0" err="1" smtClean="0"/>
              <a:t>vanaf</a:t>
            </a:r>
            <a:r>
              <a:rPr lang="en-US" baseline="0" dirty="0" smtClean="0"/>
              <a:t> </a:t>
            </a:r>
            <a:r>
              <a:rPr lang="en-US" baseline="0" dirty="0" err="1" smtClean="0"/>
              <a:t>raai</a:t>
            </a:r>
            <a:r>
              <a:rPr lang="en-US" baseline="0" dirty="0" smtClean="0"/>
              <a:t> 501. </a:t>
            </a:r>
            <a:r>
              <a:rPr lang="en-US" b="1" baseline="0" dirty="0" err="1" smtClean="0"/>
              <a:t>Daarom</a:t>
            </a:r>
            <a:r>
              <a:rPr lang="en-US" b="1" baseline="0" dirty="0" smtClean="0"/>
              <a:t> </a:t>
            </a:r>
            <a:r>
              <a:rPr lang="en-US" b="1" baseline="0" dirty="0" err="1" smtClean="0"/>
              <a:t>wordt</a:t>
            </a:r>
            <a:r>
              <a:rPr lang="en-US" b="1" baseline="0" dirty="0" smtClean="0"/>
              <a:t> </a:t>
            </a:r>
            <a:r>
              <a:rPr lang="en-US" b="1" baseline="0" dirty="0" err="1" smtClean="0"/>
              <a:t>voor</a:t>
            </a:r>
            <a:r>
              <a:rPr lang="en-US" b="1" baseline="0" dirty="0" smtClean="0"/>
              <a:t> </a:t>
            </a:r>
            <a:r>
              <a:rPr lang="en-US" b="1" baseline="0" dirty="0" err="1" smtClean="0"/>
              <a:t>verdere</a:t>
            </a:r>
            <a:r>
              <a:rPr lang="en-US" b="1" baseline="0" dirty="0" smtClean="0"/>
              <a:t> </a:t>
            </a:r>
            <a:r>
              <a:rPr lang="en-US" b="1" baseline="0" dirty="0" err="1" smtClean="0"/>
              <a:t>analyse</a:t>
            </a:r>
            <a:r>
              <a:rPr lang="en-US" b="1" baseline="0" dirty="0" smtClean="0"/>
              <a:t> (</a:t>
            </a:r>
            <a:r>
              <a:rPr lang="en-US" b="1" baseline="0" dirty="0" err="1" smtClean="0"/>
              <a:t>dus</a:t>
            </a:r>
            <a:r>
              <a:rPr lang="en-US" b="1" baseline="0" dirty="0" smtClean="0"/>
              <a:t> </a:t>
            </a:r>
            <a:r>
              <a:rPr lang="en-US" b="1" baseline="0" dirty="0" err="1" smtClean="0"/>
              <a:t>alle</a:t>
            </a:r>
            <a:r>
              <a:rPr lang="en-US" b="1" baseline="0" dirty="0" smtClean="0"/>
              <a:t> </a:t>
            </a:r>
            <a:r>
              <a:rPr lang="en-US" b="1" baseline="0" dirty="0" err="1" smtClean="0"/>
              <a:t>volgende</a:t>
            </a:r>
            <a:r>
              <a:rPr lang="en-US" b="1" baseline="0" dirty="0" smtClean="0"/>
              <a:t> slides) de MKL </a:t>
            </a:r>
            <a:r>
              <a:rPr lang="en-US" b="1" baseline="0" dirty="0" err="1" smtClean="0"/>
              <a:t>zonder</a:t>
            </a:r>
            <a:r>
              <a:rPr lang="en-US" b="1" baseline="0" dirty="0" smtClean="0"/>
              <a:t> </a:t>
            </a:r>
            <a:r>
              <a:rPr lang="en-US" b="1" baseline="0" dirty="0" err="1" smtClean="0"/>
              <a:t>zeewaartse</a:t>
            </a:r>
            <a:r>
              <a:rPr lang="en-US" b="1" baseline="0" dirty="0" smtClean="0"/>
              <a:t> rand </a:t>
            </a:r>
            <a:r>
              <a:rPr lang="en-US" b="1" baseline="0" dirty="0" err="1" smtClean="0"/>
              <a:t>gebruikt</a:t>
            </a:r>
            <a:r>
              <a:rPr lang="en-US" b="1" baseline="0" dirty="0" smtClean="0"/>
              <a:t>. </a:t>
            </a:r>
            <a:r>
              <a:rPr lang="en-US" b="1" baseline="0" dirty="0" err="1" smtClean="0"/>
              <a:t>Voor</a:t>
            </a:r>
            <a:r>
              <a:rPr lang="en-US" b="1" baseline="0" dirty="0" smtClean="0"/>
              <a:t> de </a:t>
            </a:r>
            <a:r>
              <a:rPr lang="en-US" b="1" baseline="0" dirty="0" err="1" smtClean="0"/>
              <a:t>raaien</a:t>
            </a:r>
            <a:r>
              <a:rPr lang="en-US" b="1" baseline="0" dirty="0" smtClean="0"/>
              <a:t> </a:t>
            </a:r>
            <a:r>
              <a:rPr lang="en-US" b="1" baseline="0" dirty="0" err="1" smtClean="0"/>
              <a:t>waar</a:t>
            </a:r>
            <a:r>
              <a:rPr lang="en-US" b="1" baseline="0" dirty="0" smtClean="0"/>
              <a:t> nu </a:t>
            </a:r>
            <a:r>
              <a:rPr lang="en-US" b="1" baseline="0" dirty="0" err="1" smtClean="0"/>
              <a:t>een</a:t>
            </a:r>
            <a:r>
              <a:rPr lang="en-US" b="1" baseline="0" dirty="0" smtClean="0"/>
              <a:t> </a:t>
            </a:r>
            <a:r>
              <a:rPr lang="en-US" b="1" baseline="0" dirty="0" err="1" smtClean="0"/>
              <a:t>zeewaartse</a:t>
            </a:r>
            <a:r>
              <a:rPr lang="en-US" b="1" baseline="0" dirty="0" smtClean="0"/>
              <a:t> </a:t>
            </a:r>
            <a:r>
              <a:rPr lang="en-US" b="1" baseline="0" dirty="0" err="1" smtClean="0"/>
              <a:t>grens</a:t>
            </a:r>
            <a:r>
              <a:rPr lang="en-US" b="1" baseline="0" dirty="0" smtClean="0"/>
              <a:t> </a:t>
            </a:r>
            <a:r>
              <a:rPr lang="en-US" b="1" baseline="0" dirty="0" err="1" smtClean="0"/>
              <a:t>werd</a:t>
            </a:r>
            <a:r>
              <a:rPr lang="en-US" b="1" baseline="0" dirty="0" smtClean="0"/>
              <a:t> </a:t>
            </a:r>
            <a:r>
              <a:rPr lang="en-US" b="1" baseline="0" dirty="0" err="1" smtClean="0"/>
              <a:t>gehanteerd</a:t>
            </a:r>
            <a:r>
              <a:rPr lang="en-US" b="1" baseline="0" dirty="0" smtClean="0"/>
              <a:t> </a:t>
            </a:r>
            <a:r>
              <a:rPr lang="en-US" b="1" baseline="0" dirty="0" err="1" smtClean="0"/>
              <a:t>zal</a:t>
            </a:r>
            <a:r>
              <a:rPr lang="en-US" b="1" baseline="0" dirty="0" smtClean="0"/>
              <a:t> </a:t>
            </a:r>
            <a:r>
              <a:rPr lang="en-US" b="1" baseline="0" dirty="0" err="1" smtClean="0"/>
              <a:t>dit</a:t>
            </a:r>
            <a:r>
              <a:rPr lang="en-US" b="1" baseline="0" dirty="0" smtClean="0"/>
              <a:t> </a:t>
            </a:r>
            <a:r>
              <a:rPr lang="en-US" b="1" baseline="0" dirty="0" err="1" smtClean="0"/>
              <a:t>resulteren</a:t>
            </a:r>
            <a:r>
              <a:rPr lang="en-US" b="1" baseline="0" dirty="0" smtClean="0"/>
              <a:t> in </a:t>
            </a:r>
            <a:r>
              <a:rPr lang="en-US" b="1" baseline="0" dirty="0" err="1" smtClean="0"/>
              <a:t>een</a:t>
            </a:r>
            <a:r>
              <a:rPr lang="en-US" b="1" baseline="0" dirty="0" smtClean="0"/>
              <a:t> </a:t>
            </a:r>
            <a:r>
              <a:rPr lang="en-US" b="1" baseline="0" dirty="0" err="1" smtClean="0"/>
              <a:t>positiever</a:t>
            </a:r>
            <a:r>
              <a:rPr lang="en-US" b="1" baseline="0" dirty="0" smtClean="0"/>
              <a:t> </a:t>
            </a:r>
            <a:r>
              <a:rPr lang="en-US" b="1" baseline="0" dirty="0" err="1" smtClean="0"/>
              <a:t>beeld</a:t>
            </a:r>
            <a:r>
              <a:rPr lang="en-US" b="1" baseline="0" dirty="0" smtClean="0"/>
              <a:t>. </a:t>
            </a:r>
          </a:p>
          <a:p>
            <a:endParaRPr lang="en-US" b="1" baseline="0" dirty="0" smtClean="0"/>
          </a:p>
          <a:p>
            <a:r>
              <a:rPr lang="en-US" b="1" baseline="0" dirty="0" smtClean="0"/>
              <a:t>Het </a:t>
            </a:r>
            <a:r>
              <a:rPr lang="en-US" b="1" baseline="0" dirty="0" err="1" smtClean="0"/>
              <a:t>berekenen</a:t>
            </a:r>
            <a:r>
              <a:rPr lang="en-US" b="1" baseline="0" dirty="0" smtClean="0"/>
              <a:t> van de MKL </a:t>
            </a:r>
            <a:r>
              <a:rPr lang="en-US" b="1" baseline="0" dirty="0" err="1" smtClean="0"/>
              <a:t>zonder</a:t>
            </a:r>
            <a:r>
              <a:rPr lang="en-US" b="1" baseline="0" dirty="0" smtClean="0"/>
              <a:t> </a:t>
            </a:r>
            <a:r>
              <a:rPr lang="en-US" b="1" baseline="0" dirty="0" err="1" smtClean="0"/>
              <a:t>zeewaartse</a:t>
            </a:r>
            <a:r>
              <a:rPr lang="en-US" b="1" baseline="0" dirty="0" smtClean="0"/>
              <a:t> </a:t>
            </a:r>
            <a:r>
              <a:rPr lang="en-US" b="1" baseline="0" dirty="0" err="1" smtClean="0"/>
              <a:t>grens</a:t>
            </a:r>
            <a:r>
              <a:rPr lang="en-US" b="1" baseline="0" dirty="0" smtClean="0"/>
              <a:t> is </a:t>
            </a:r>
            <a:r>
              <a:rPr lang="en-US" b="1" baseline="0" dirty="0" err="1" smtClean="0"/>
              <a:t>gedaan</a:t>
            </a:r>
            <a:r>
              <a:rPr lang="en-US" b="1" baseline="0" dirty="0" smtClean="0"/>
              <a:t> om </a:t>
            </a:r>
            <a:r>
              <a:rPr lang="en-US" b="1" baseline="0" dirty="0" err="1" smtClean="0"/>
              <a:t>een</a:t>
            </a:r>
            <a:r>
              <a:rPr lang="en-US" b="1" baseline="0" dirty="0" smtClean="0"/>
              <a:t> </a:t>
            </a:r>
            <a:r>
              <a:rPr lang="en-US" b="1" baseline="0" dirty="0" err="1" smtClean="0"/>
              <a:t>duidelijker</a:t>
            </a:r>
            <a:r>
              <a:rPr lang="en-US" b="1" baseline="0" dirty="0" smtClean="0"/>
              <a:t> </a:t>
            </a:r>
            <a:r>
              <a:rPr lang="en-US" b="1" baseline="0" dirty="0" err="1" smtClean="0"/>
              <a:t>beeld</a:t>
            </a:r>
            <a:r>
              <a:rPr lang="en-US" b="1" baseline="0" dirty="0" smtClean="0"/>
              <a:t> </a:t>
            </a:r>
            <a:r>
              <a:rPr lang="en-US" b="1" baseline="0" dirty="0" err="1" smtClean="0"/>
              <a:t>te</a:t>
            </a:r>
            <a:r>
              <a:rPr lang="en-US" b="1" baseline="0" dirty="0" smtClean="0"/>
              <a:t> </a:t>
            </a:r>
            <a:r>
              <a:rPr lang="en-US" b="1" baseline="0" dirty="0" err="1" smtClean="0"/>
              <a:t>krijgen</a:t>
            </a:r>
            <a:r>
              <a:rPr lang="en-US" b="1" baseline="0" dirty="0" smtClean="0"/>
              <a:t> van de </a:t>
            </a:r>
            <a:r>
              <a:rPr lang="en-US" b="1" baseline="0" dirty="0" err="1" smtClean="0"/>
              <a:t>morfologische</a:t>
            </a:r>
            <a:r>
              <a:rPr lang="en-US" b="1" baseline="0" dirty="0" smtClean="0"/>
              <a:t> </a:t>
            </a:r>
            <a:r>
              <a:rPr lang="en-US" b="1" baseline="0" dirty="0" err="1" smtClean="0"/>
              <a:t>veranderingen</a:t>
            </a:r>
            <a:r>
              <a:rPr lang="en-US" b="1" baseline="0" dirty="0" smtClean="0"/>
              <a:t> in </a:t>
            </a:r>
            <a:r>
              <a:rPr lang="en-US" b="1" baseline="0" dirty="0" err="1" smtClean="0"/>
              <a:t>deze</a:t>
            </a:r>
            <a:r>
              <a:rPr lang="en-US" b="1" baseline="0" dirty="0" smtClean="0"/>
              <a:t> zone, in </a:t>
            </a:r>
            <a:r>
              <a:rPr lang="en-US" b="1" baseline="0" dirty="0" err="1" smtClean="0"/>
              <a:t>plaats</a:t>
            </a:r>
            <a:r>
              <a:rPr lang="en-US" b="1" baseline="0" dirty="0" smtClean="0"/>
              <a:t> van </a:t>
            </a:r>
            <a:r>
              <a:rPr lang="en-US" b="1" baseline="0" dirty="0" err="1" smtClean="0"/>
              <a:t>scherpe</a:t>
            </a:r>
            <a:r>
              <a:rPr lang="en-US" b="1" baseline="0" dirty="0" smtClean="0"/>
              <a:t> </a:t>
            </a:r>
            <a:r>
              <a:rPr lang="en-US" b="1" baseline="0" dirty="0" err="1" smtClean="0"/>
              <a:t>grenzen</a:t>
            </a:r>
            <a:r>
              <a:rPr lang="en-US" b="1" baseline="0" dirty="0" smtClean="0"/>
              <a:t> </a:t>
            </a:r>
            <a:r>
              <a:rPr lang="en-US" b="1" baseline="0" dirty="0" err="1" smtClean="0"/>
              <a:t>te</a:t>
            </a:r>
            <a:r>
              <a:rPr lang="en-US" b="1" baseline="0" dirty="0" smtClean="0"/>
              <a:t> </a:t>
            </a:r>
            <a:r>
              <a:rPr lang="en-US" b="1" baseline="0" dirty="0" err="1" smtClean="0"/>
              <a:t>zien</a:t>
            </a:r>
            <a:r>
              <a:rPr lang="en-US" b="1" baseline="0" dirty="0" smtClean="0"/>
              <a:t> (</a:t>
            </a:r>
            <a:r>
              <a:rPr lang="en-US" b="1" baseline="0" dirty="0" err="1" smtClean="0"/>
              <a:t>tussen</a:t>
            </a:r>
            <a:r>
              <a:rPr lang="en-US" b="1" baseline="0" dirty="0" smtClean="0"/>
              <a:t> </a:t>
            </a:r>
            <a:r>
              <a:rPr lang="en-US" b="1" baseline="0" dirty="0" err="1" smtClean="0"/>
              <a:t>naastliggende</a:t>
            </a:r>
            <a:r>
              <a:rPr lang="en-US" b="1" baseline="0" dirty="0" smtClean="0"/>
              <a:t> </a:t>
            </a:r>
            <a:r>
              <a:rPr lang="en-US" b="1" baseline="0" dirty="0" err="1" smtClean="0"/>
              <a:t>raaien</a:t>
            </a:r>
            <a:r>
              <a:rPr lang="en-US" b="1" baseline="0" dirty="0" smtClean="0"/>
              <a:t>) die </a:t>
            </a:r>
            <a:r>
              <a:rPr lang="en-US" b="1" baseline="0" dirty="0" err="1" smtClean="0"/>
              <a:t>komen</a:t>
            </a:r>
            <a:r>
              <a:rPr lang="en-US" b="1" baseline="0" dirty="0" smtClean="0"/>
              <a:t> door </a:t>
            </a:r>
            <a:r>
              <a:rPr lang="en-US" b="1" baseline="0" dirty="0" err="1" smtClean="0"/>
              <a:t>wel</a:t>
            </a:r>
            <a:r>
              <a:rPr lang="en-US" b="1" baseline="0" dirty="0" smtClean="0"/>
              <a:t>/</a:t>
            </a:r>
            <a:r>
              <a:rPr lang="en-US" b="1" baseline="0" dirty="0" err="1" smtClean="0"/>
              <a:t>niet</a:t>
            </a:r>
            <a:r>
              <a:rPr lang="en-US" b="1" baseline="0" dirty="0" smtClean="0"/>
              <a:t> </a:t>
            </a:r>
            <a:r>
              <a:rPr lang="en-US" b="1" baseline="0" dirty="0" err="1" smtClean="0"/>
              <a:t>definieren</a:t>
            </a:r>
            <a:r>
              <a:rPr lang="en-US" b="1" baseline="0" dirty="0" smtClean="0"/>
              <a:t> van </a:t>
            </a:r>
            <a:r>
              <a:rPr lang="en-US" b="1" baseline="0" dirty="0" err="1" smtClean="0"/>
              <a:t>een</a:t>
            </a:r>
            <a:r>
              <a:rPr lang="en-US" b="1" baseline="0" dirty="0" smtClean="0"/>
              <a:t> </a:t>
            </a:r>
            <a:r>
              <a:rPr lang="en-US" b="1" baseline="0" dirty="0" err="1" smtClean="0"/>
              <a:t>grens</a:t>
            </a:r>
            <a:r>
              <a:rPr lang="en-US" b="1" baseline="0" dirty="0" smtClean="0"/>
              <a:t>. </a:t>
            </a:r>
            <a:endParaRPr lang="en-GB" b="1" dirty="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9</a:t>
            </a:fld>
            <a:endParaRPr lang="nl-NL"/>
          </a:p>
        </p:txBody>
      </p:sp>
    </p:spTree>
    <p:extLst>
      <p:ext uri="{BB962C8B-B14F-4D97-AF65-F5344CB8AC3E}">
        <p14:creationId xmlns:p14="http://schemas.microsoft.com/office/powerpoint/2010/main" val="2541543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err="1" smtClean="0"/>
              <a:t>Hier</a:t>
            </a:r>
            <a:r>
              <a:rPr lang="en-US" baseline="0" dirty="0" smtClean="0"/>
              <a:t> </a:t>
            </a:r>
            <a:r>
              <a:rPr lang="en-US" baseline="0" dirty="0" err="1" smtClean="0"/>
              <a:t>wordt</a:t>
            </a:r>
            <a:r>
              <a:rPr lang="en-US" baseline="0" dirty="0" smtClean="0"/>
              <a:t> </a:t>
            </a:r>
            <a:r>
              <a:rPr lang="en-US" baseline="0" dirty="0" err="1" smtClean="0"/>
              <a:t>vergeleken</a:t>
            </a:r>
            <a:r>
              <a:rPr lang="en-US" baseline="0" dirty="0" smtClean="0"/>
              <a:t> wat de </a:t>
            </a:r>
            <a:r>
              <a:rPr lang="en-US" baseline="0" dirty="0" err="1" smtClean="0"/>
              <a:t>consequente</a:t>
            </a:r>
            <a:r>
              <a:rPr lang="en-US" baseline="0" dirty="0" smtClean="0"/>
              <a:t> </a:t>
            </a:r>
            <a:r>
              <a:rPr lang="en-US" baseline="0" dirty="0" err="1" smtClean="0"/>
              <a:t>rekenvakdefinitie</a:t>
            </a:r>
            <a:r>
              <a:rPr lang="en-US" baseline="0" dirty="0" smtClean="0"/>
              <a:t> </a:t>
            </a:r>
            <a:r>
              <a:rPr lang="en-US" baseline="0" dirty="0" err="1" smtClean="0"/>
              <a:t>voor</a:t>
            </a:r>
            <a:r>
              <a:rPr lang="en-US" baseline="0" dirty="0" smtClean="0"/>
              <a:t> </a:t>
            </a:r>
            <a:r>
              <a:rPr lang="en-US" baseline="0" dirty="0" err="1" smtClean="0"/>
              <a:t>invloed</a:t>
            </a:r>
            <a:r>
              <a:rPr lang="en-US" baseline="0" dirty="0" smtClean="0"/>
              <a:t> </a:t>
            </a:r>
            <a:r>
              <a:rPr lang="en-US" baseline="0" dirty="0" err="1" smtClean="0"/>
              <a:t>heeft</a:t>
            </a:r>
            <a:r>
              <a:rPr lang="en-US" baseline="0" dirty="0" smtClean="0"/>
              <a:t> op het </a:t>
            </a:r>
            <a:r>
              <a:rPr lang="en-US" baseline="0" dirty="0" err="1" smtClean="0"/>
              <a:t>bepalen</a:t>
            </a:r>
            <a:r>
              <a:rPr lang="en-US" baseline="0" dirty="0" smtClean="0"/>
              <a:t> van de </a:t>
            </a:r>
            <a:r>
              <a:rPr lang="en-US" baseline="0" dirty="0" err="1" smtClean="0"/>
              <a:t>meest</a:t>
            </a:r>
            <a:r>
              <a:rPr lang="en-US" baseline="0" dirty="0" smtClean="0"/>
              <a:t> </a:t>
            </a:r>
            <a:r>
              <a:rPr lang="en-US" baseline="0" dirty="0" err="1" smtClean="0"/>
              <a:t>kritische</a:t>
            </a:r>
            <a:r>
              <a:rPr lang="en-US" baseline="0" dirty="0" smtClean="0"/>
              <a:t> </a:t>
            </a:r>
            <a:r>
              <a:rPr lang="en-US" baseline="0" dirty="0" err="1" smtClean="0"/>
              <a:t>raai</a:t>
            </a:r>
            <a:r>
              <a:rPr lang="en-US" baseline="0" dirty="0" smtClean="0"/>
              <a:t> door de </a:t>
            </a:r>
            <a:r>
              <a:rPr lang="en-US" baseline="0" dirty="0" err="1" smtClean="0"/>
              <a:t>positie</a:t>
            </a:r>
            <a:r>
              <a:rPr lang="en-US" baseline="0" dirty="0" smtClean="0"/>
              <a:t> van het MKL ten op </a:t>
            </a:r>
            <a:r>
              <a:rPr lang="en-US" baseline="0" dirty="0" err="1" smtClean="0"/>
              <a:t>zichte</a:t>
            </a:r>
            <a:r>
              <a:rPr lang="en-US" baseline="0" dirty="0" smtClean="0"/>
              <a:t> van de BKL </a:t>
            </a:r>
            <a:r>
              <a:rPr lang="en-US" baseline="0" dirty="0" err="1" smtClean="0"/>
              <a:t>positie</a:t>
            </a:r>
            <a:r>
              <a:rPr lang="en-US" baseline="0" dirty="0" smtClean="0"/>
              <a:t> </a:t>
            </a:r>
            <a:r>
              <a:rPr lang="en-US" baseline="0" dirty="0" err="1" smtClean="0"/>
              <a:t>te</a:t>
            </a:r>
            <a:r>
              <a:rPr lang="en-US" baseline="0" dirty="0" smtClean="0"/>
              <a:t> </a:t>
            </a:r>
            <a:r>
              <a:rPr lang="en-US" baseline="0" dirty="0" err="1" smtClean="0"/>
              <a:t>plotten</a:t>
            </a:r>
            <a:r>
              <a:rPr lang="en-US" baseline="0" dirty="0" smtClean="0"/>
              <a:t> in de </a:t>
            </a:r>
            <a:r>
              <a:rPr lang="en-US" baseline="0" dirty="0" err="1" smtClean="0"/>
              <a:t>bovenste</a:t>
            </a:r>
            <a:r>
              <a:rPr lang="en-US" baseline="0" dirty="0" smtClean="0"/>
              <a:t> </a:t>
            </a:r>
            <a:r>
              <a:rPr lang="en-US" baseline="0" dirty="0" err="1" smtClean="0"/>
              <a:t>panelen</a:t>
            </a:r>
            <a:r>
              <a:rPr lang="en-US" baseline="0" dirty="0" smtClean="0"/>
              <a:t> </a:t>
            </a:r>
            <a:r>
              <a:rPr lang="en-US" baseline="0" dirty="0" err="1" smtClean="0"/>
              <a:t>en</a:t>
            </a:r>
            <a:r>
              <a:rPr lang="en-US" baseline="0" dirty="0" smtClean="0"/>
              <a:t> de </a:t>
            </a:r>
            <a:r>
              <a:rPr lang="en-US" baseline="0" dirty="0" err="1" smtClean="0"/>
              <a:t>verplaatsing</a:t>
            </a:r>
            <a:r>
              <a:rPr lang="en-US" baseline="0" dirty="0" smtClean="0"/>
              <a:t> van het MKL </a:t>
            </a:r>
            <a:r>
              <a:rPr lang="en-US" baseline="0" dirty="0" err="1" smtClean="0"/>
              <a:t>sinds</a:t>
            </a:r>
            <a:r>
              <a:rPr lang="en-US" baseline="0" dirty="0" smtClean="0"/>
              <a:t> 2007 in de </a:t>
            </a:r>
            <a:r>
              <a:rPr lang="en-US" baseline="0" dirty="0" err="1" smtClean="0"/>
              <a:t>onderste</a:t>
            </a:r>
            <a:r>
              <a:rPr lang="en-US" baseline="0" dirty="0" smtClean="0"/>
              <a:t> </a:t>
            </a:r>
            <a:r>
              <a:rPr lang="en-US" baseline="0" dirty="0" err="1" smtClean="0"/>
              <a:t>panelen</a:t>
            </a:r>
            <a:r>
              <a:rPr lang="en-US" baseline="0" dirty="0" smtClean="0"/>
              <a:t>. (Let op, MKL 2017 was in </a:t>
            </a:r>
            <a:r>
              <a:rPr lang="en-US" baseline="0" dirty="0" err="1" smtClean="0"/>
              <a:t>netCDF’s</a:t>
            </a:r>
            <a:r>
              <a:rPr lang="en-US" baseline="0" dirty="0" smtClean="0"/>
              <a:t> nog </a:t>
            </a:r>
            <a:r>
              <a:rPr lang="en-US" baseline="0" dirty="0" err="1" smtClean="0"/>
              <a:t>niet</a:t>
            </a:r>
            <a:r>
              <a:rPr lang="en-US" baseline="0" dirty="0" smtClean="0"/>
              <a:t> </a:t>
            </a:r>
            <a:r>
              <a:rPr lang="en-US" baseline="0" dirty="0" err="1" smtClean="0"/>
              <a:t>beschikbaar</a:t>
            </a:r>
            <a:r>
              <a:rPr lang="en-US" baseline="0" dirty="0" smtClean="0"/>
              <a:t>, maar </a:t>
            </a:r>
            <a:r>
              <a:rPr lang="en-US" baseline="0" dirty="0" err="1" smtClean="0"/>
              <a:t>kon</a:t>
            </a:r>
            <a:r>
              <a:rPr lang="en-US" baseline="0" dirty="0" smtClean="0"/>
              <a:t> </a:t>
            </a:r>
            <a:r>
              <a:rPr lang="en-US" baseline="0" dirty="0" err="1" smtClean="0"/>
              <a:t>uit</a:t>
            </a:r>
            <a:r>
              <a:rPr lang="en-US" baseline="0" dirty="0" smtClean="0"/>
              <a:t> de </a:t>
            </a:r>
            <a:r>
              <a:rPr lang="en-US" baseline="0" dirty="0" err="1" smtClean="0"/>
              <a:t>profieldefinities</a:t>
            </a:r>
            <a:r>
              <a:rPr lang="en-US" baseline="0" dirty="0" smtClean="0"/>
              <a:t> </a:t>
            </a:r>
            <a:r>
              <a:rPr lang="en-US" baseline="0" dirty="0" err="1" smtClean="0"/>
              <a:t>wel</a:t>
            </a:r>
            <a:r>
              <a:rPr lang="en-US" baseline="0" dirty="0" smtClean="0"/>
              <a:t> al </a:t>
            </a:r>
            <a:r>
              <a:rPr lang="en-US" baseline="0" dirty="0" err="1" smtClean="0"/>
              <a:t>worden</a:t>
            </a:r>
            <a:r>
              <a:rPr lang="en-US" baseline="0" dirty="0" smtClean="0"/>
              <a:t> </a:t>
            </a:r>
            <a:r>
              <a:rPr lang="en-US" baseline="0" dirty="0" err="1" smtClean="0"/>
              <a:t>berekend</a:t>
            </a:r>
            <a:r>
              <a:rPr lang="en-US" baseline="0" dirty="0" smtClean="0"/>
              <a:t>). De MKL </a:t>
            </a:r>
            <a:r>
              <a:rPr lang="en-US" baseline="0" dirty="0" err="1" smtClean="0"/>
              <a:t>voor</a:t>
            </a:r>
            <a:r>
              <a:rPr lang="en-US" baseline="0" dirty="0" smtClean="0"/>
              <a:t> de </a:t>
            </a:r>
            <a:r>
              <a:rPr lang="en-US" baseline="0" dirty="0" err="1" smtClean="0"/>
              <a:t>raaien</a:t>
            </a:r>
            <a:r>
              <a:rPr lang="en-US" baseline="0" dirty="0" smtClean="0"/>
              <a:t> </a:t>
            </a:r>
            <a:r>
              <a:rPr lang="en-US" baseline="0" dirty="0" err="1" smtClean="0"/>
              <a:t>rond</a:t>
            </a:r>
            <a:r>
              <a:rPr lang="en-US" baseline="0" dirty="0" smtClean="0"/>
              <a:t> 500 is met 100 meter </a:t>
            </a:r>
            <a:r>
              <a:rPr lang="en-US" baseline="0" dirty="0" err="1" smtClean="0"/>
              <a:t>zeewaarts</a:t>
            </a:r>
            <a:r>
              <a:rPr lang="en-US" baseline="0" dirty="0" smtClean="0"/>
              <a:t> </a:t>
            </a:r>
            <a:r>
              <a:rPr lang="en-US" baseline="0" dirty="0" err="1" smtClean="0"/>
              <a:t>verschoven</a:t>
            </a:r>
            <a:r>
              <a:rPr lang="en-US" baseline="0" dirty="0" smtClean="0"/>
              <a:t>. De </a:t>
            </a:r>
            <a:r>
              <a:rPr lang="en-US" baseline="0" dirty="0" err="1" smtClean="0"/>
              <a:t>raai</a:t>
            </a:r>
            <a:r>
              <a:rPr lang="en-US" baseline="0" dirty="0" smtClean="0"/>
              <a:t> die de BKL </a:t>
            </a:r>
            <a:r>
              <a:rPr lang="en-US" baseline="0" dirty="0" err="1" smtClean="0"/>
              <a:t>momenteel</a:t>
            </a:r>
            <a:r>
              <a:rPr lang="en-US" baseline="0" dirty="0" smtClean="0"/>
              <a:t> het </a:t>
            </a:r>
            <a:r>
              <a:rPr lang="en-US" baseline="0" dirty="0" err="1" smtClean="0"/>
              <a:t>meest</a:t>
            </a:r>
            <a:r>
              <a:rPr lang="en-US" baseline="0" dirty="0" smtClean="0"/>
              <a:t> is </a:t>
            </a:r>
            <a:r>
              <a:rPr lang="en-US" baseline="0" dirty="0" err="1" smtClean="0"/>
              <a:t>genaderd</a:t>
            </a:r>
            <a:r>
              <a:rPr lang="en-US" baseline="0" dirty="0" smtClean="0"/>
              <a:t> is </a:t>
            </a:r>
            <a:r>
              <a:rPr lang="en-US" baseline="0" dirty="0" err="1" smtClean="0"/>
              <a:t>daarmee</a:t>
            </a:r>
            <a:r>
              <a:rPr lang="en-US" baseline="0" dirty="0" smtClean="0"/>
              <a:t> (</a:t>
            </a:r>
            <a:r>
              <a:rPr lang="en-US" baseline="0" dirty="0" err="1" smtClean="0"/>
              <a:t>bij</a:t>
            </a:r>
            <a:r>
              <a:rPr lang="en-US" baseline="0" dirty="0" smtClean="0"/>
              <a:t> </a:t>
            </a:r>
            <a:r>
              <a:rPr lang="en-US" baseline="0" dirty="0" err="1" smtClean="0"/>
              <a:t>berekening</a:t>
            </a:r>
            <a:r>
              <a:rPr lang="en-US" baseline="0" dirty="0" smtClean="0"/>
              <a:t> </a:t>
            </a:r>
            <a:r>
              <a:rPr lang="en-US" baseline="0" dirty="0" err="1" smtClean="0"/>
              <a:t>zonder</a:t>
            </a:r>
            <a:r>
              <a:rPr lang="en-US" baseline="0" dirty="0" smtClean="0"/>
              <a:t> </a:t>
            </a:r>
            <a:r>
              <a:rPr lang="en-US" baseline="0" dirty="0" err="1" smtClean="0"/>
              <a:t>zeewaartse</a:t>
            </a:r>
            <a:r>
              <a:rPr lang="en-US" baseline="0" dirty="0" smtClean="0"/>
              <a:t> </a:t>
            </a:r>
            <a:r>
              <a:rPr lang="en-US" baseline="0" dirty="0" err="1" smtClean="0"/>
              <a:t>grens</a:t>
            </a:r>
            <a:r>
              <a:rPr lang="en-US" baseline="0" dirty="0" smtClean="0"/>
              <a:t>) </a:t>
            </a:r>
            <a:r>
              <a:rPr lang="en-US" baseline="0" dirty="0" err="1" smtClean="0"/>
              <a:t>verplaatst</a:t>
            </a:r>
            <a:r>
              <a:rPr lang="en-US" baseline="0" dirty="0" smtClean="0"/>
              <a:t> </a:t>
            </a:r>
            <a:r>
              <a:rPr lang="en-US" baseline="0" dirty="0" err="1" smtClean="0"/>
              <a:t>naar</a:t>
            </a:r>
            <a:r>
              <a:rPr lang="en-US" baseline="0" dirty="0" smtClean="0"/>
              <a:t> </a:t>
            </a:r>
            <a:r>
              <a:rPr lang="en-US" baseline="0" dirty="0" err="1" smtClean="0"/>
              <a:t>raai</a:t>
            </a:r>
            <a:r>
              <a:rPr lang="en-US" baseline="0" dirty="0" smtClean="0"/>
              <a:t> 640. </a:t>
            </a:r>
            <a:r>
              <a:rPr lang="en-US" baseline="0" dirty="0" err="1" smtClean="0"/>
              <a:t>Voor</a:t>
            </a:r>
            <a:r>
              <a:rPr lang="en-US" baseline="0" dirty="0" smtClean="0"/>
              <a:t> </a:t>
            </a:r>
            <a:r>
              <a:rPr lang="en-US" baseline="0" dirty="0" err="1" smtClean="0"/>
              <a:t>deze</a:t>
            </a:r>
            <a:r>
              <a:rPr lang="en-US" baseline="0" dirty="0" smtClean="0"/>
              <a:t> </a:t>
            </a:r>
            <a:r>
              <a:rPr lang="en-US" baseline="0" dirty="0" err="1" smtClean="0"/>
              <a:t>raai</a:t>
            </a:r>
            <a:r>
              <a:rPr lang="en-US" baseline="0" dirty="0" smtClean="0"/>
              <a:t> </a:t>
            </a:r>
            <a:r>
              <a:rPr lang="en-US" baseline="0" dirty="0" err="1" smtClean="0"/>
              <a:t>valt</a:t>
            </a:r>
            <a:r>
              <a:rPr lang="en-US" baseline="0" dirty="0" smtClean="0"/>
              <a:t> het </a:t>
            </a:r>
            <a:r>
              <a:rPr lang="en-US" baseline="0" dirty="0" err="1" smtClean="0"/>
              <a:t>echter</a:t>
            </a:r>
            <a:r>
              <a:rPr lang="en-US" baseline="0" dirty="0" smtClean="0"/>
              <a:t> op </a:t>
            </a:r>
            <a:r>
              <a:rPr lang="en-US" baseline="0" dirty="0" err="1" smtClean="0"/>
              <a:t>dat</a:t>
            </a:r>
            <a:r>
              <a:rPr lang="en-US" baseline="0" dirty="0" smtClean="0"/>
              <a:t> de </a:t>
            </a:r>
            <a:r>
              <a:rPr lang="en-US" baseline="0" dirty="0" err="1" smtClean="0"/>
              <a:t>terugschrijdsnelheid</a:t>
            </a:r>
            <a:r>
              <a:rPr lang="en-US" baseline="0" dirty="0" smtClean="0"/>
              <a:t> de </a:t>
            </a:r>
            <a:r>
              <a:rPr lang="en-US" baseline="0" dirty="0" err="1" smtClean="0"/>
              <a:t>laatste</a:t>
            </a:r>
            <a:r>
              <a:rPr lang="en-US" baseline="0" dirty="0" smtClean="0"/>
              <a:t> </a:t>
            </a:r>
            <a:r>
              <a:rPr lang="en-US" baseline="0" dirty="0" err="1" smtClean="0"/>
              <a:t>jaren</a:t>
            </a:r>
            <a:r>
              <a:rPr lang="en-US" baseline="0" dirty="0" smtClean="0"/>
              <a:t> </a:t>
            </a:r>
            <a:r>
              <a:rPr lang="en-US" baseline="0" dirty="0" err="1" smtClean="0"/>
              <a:t>flink</a:t>
            </a:r>
            <a:r>
              <a:rPr lang="en-US" baseline="0" dirty="0" smtClean="0"/>
              <a:t> is </a:t>
            </a:r>
            <a:r>
              <a:rPr lang="en-US" baseline="0" dirty="0" err="1" smtClean="0"/>
              <a:t>afgenomen</a:t>
            </a:r>
            <a:r>
              <a:rPr lang="en-US" baseline="0" dirty="0" smtClean="0"/>
              <a:t>. </a:t>
            </a:r>
            <a:r>
              <a:rPr lang="en-US" baseline="0" dirty="0" err="1" smtClean="0"/>
              <a:t>Wanneer</a:t>
            </a:r>
            <a:r>
              <a:rPr lang="en-US" baseline="0" dirty="0" smtClean="0"/>
              <a:t> de </a:t>
            </a:r>
            <a:r>
              <a:rPr lang="en-US" baseline="0" dirty="0" err="1" smtClean="0"/>
              <a:t>terugschrijdsnelheid</a:t>
            </a:r>
            <a:r>
              <a:rPr lang="en-US" baseline="0" dirty="0" smtClean="0"/>
              <a:t> in </a:t>
            </a:r>
            <a:r>
              <a:rPr lang="en-US" baseline="0" dirty="0" err="1" smtClean="0"/>
              <a:t>acht</a:t>
            </a:r>
            <a:r>
              <a:rPr lang="en-US" baseline="0" dirty="0" smtClean="0"/>
              <a:t> </a:t>
            </a:r>
            <a:r>
              <a:rPr lang="en-US" baseline="0" dirty="0" err="1" smtClean="0"/>
              <a:t>wordt</a:t>
            </a:r>
            <a:r>
              <a:rPr lang="en-US" baseline="0" dirty="0" smtClean="0"/>
              <a:t> </a:t>
            </a:r>
            <a:r>
              <a:rPr lang="en-US" baseline="0" dirty="0" err="1" smtClean="0"/>
              <a:t>genomen</a:t>
            </a:r>
            <a:r>
              <a:rPr lang="en-US" baseline="0" dirty="0" smtClean="0"/>
              <a:t> </a:t>
            </a:r>
            <a:r>
              <a:rPr lang="en-US" baseline="0" dirty="0" err="1" smtClean="0"/>
              <a:t>blijven</a:t>
            </a:r>
            <a:r>
              <a:rPr lang="en-US" baseline="0" dirty="0" smtClean="0"/>
              <a:t> de </a:t>
            </a:r>
            <a:r>
              <a:rPr lang="en-US" baseline="0" dirty="0" err="1" smtClean="0"/>
              <a:t>raaien</a:t>
            </a:r>
            <a:r>
              <a:rPr lang="en-US" baseline="0" dirty="0" smtClean="0"/>
              <a:t> 480-501 de </a:t>
            </a:r>
            <a:r>
              <a:rPr lang="en-US" baseline="0" dirty="0" err="1" smtClean="0"/>
              <a:t>aandachtsraaien</a:t>
            </a:r>
            <a:r>
              <a:rPr lang="en-US" baseline="0" dirty="0" smtClean="0"/>
              <a:t>, maar </a:t>
            </a:r>
            <a:r>
              <a:rPr lang="en-US" baseline="0" dirty="0" err="1" smtClean="0"/>
              <a:t>daar</a:t>
            </a:r>
            <a:r>
              <a:rPr lang="en-US" baseline="0" dirty="0" smtClean="0"/>
              <a:t> </a:t>
            </a:r>
            <a:r>
              <a:rPr lang="en-US" baseline="0" dirty="0" err="1" smtClean="0"/>
              <a:t>bij</a:t>
            </a:r>
            <a:r>
              <a:rPr lang="en-US" baseline="0" dirty="0" smtClean="0"/>
              <a:t> is de marge tot </a:t>
            </a:r>
            <a:r>
              <a:rPr lang="en-US" baseline="0" dirty="0" err="1" smtClean="0"/>
              <a:t>BKLoverschrijding</a:t>
            </a:r>
            <a:r>
              <a:rPr lang="en-US" baseline="0" dirty="0" smtClean="0"/>
              <a:t> nog </a:t>
            </a:r>
            <a:r>
              <a:rPr lang="en-US" baseline="0" dirty="0" err="1" smtClean="0"/>
              <a:t>aanzienlijk</a:t>
            </a:r>
            <a:r>
              <a:rPr lang="en-US" baseline="0" dirty="0" smtClean="0"/>
              <a:t> </a:t>
            </a:r>
            <a:r>
              <a:rPr lang="en-US" b="1" baseline="0" dirty="0" err="1" smtClean="0"/>
              <a:t>als</a:t>
            </a:r>
            <a:r>
              <a:rPr lang="en-US" b="1" baseline="0" dirty="0" smtClean="0"/>
              <a:t> </a:t>
            </a:r>
            <a:r>
              <a:rPr lang="en-US" b="1" baseline="0" dirty="0" err="1" smtClean="0"/>
              <a:t>er</a:t>
            </a:r>
            <a:r>
              <a:rPr lang="en-US" b="1" baseline="0" dirty="0" smtClean="0"/>
              <a:t> </a:t>
            </a:r>
            <a:r>
              <a:rPr lang="en-US" b="1" baseline="0" dirty="0" err="1" smtClean="0"/>
              <a:t>geen</a:t>
            </a:r>
            <a:r>
              <a:rPr lang="en-US" b="1" baseline="0" dirty="0" smtClean="0"/>
              <a:t> </a:t>
            </a:r>
            <a:r>
              <a:rPr lang="en-US" b="1" baseline="0" dirty="0" err="1" smtClean="0"/>
              <a:t>zeewaartse</a:t>
            </a:r>
            <a:r>
              <a:rPr lang="en-US" b="1" baseline="0" dirty="0" smtClean="0"/>
              <a:t> </a:t>
            </a:r>
            <a:r>
              <a:rPr lang="en-US" b="1" baseline="0" dirty="0" err="1" smtClean="0"/>
              <a:t>grens</a:t>
            </a:r>
            <a:r>
              <a:rPr lang="en-US" b="1" baseline="0" dirty="0" smtClean="0"/>
              <a:t> </a:t>
            </a:r>
            <a:r>
              <a:rPr lang="en-US" b="1" baseline="0" dirty="0" err="1" smtClean="0"/>
              <a:t>wordt</a:t>
            </a:r>
            <a:r>
              <a:rPr lang="en-US" b="1" baseline="0" dirty="0" smtClean="0"/>
              <a:t> </a:t>
            </a:r>
            <a:r>
              <a:rPr lang="en-US" b="1" baseline="0" dirty="0" err="1" smtClean="0"/>
              <a:t>gedefinieerd</a:t>
            </a:r>
            <a:r>
              <a:rPr lang="en-US" b="1" baseline="0" dirty="0" smtClean="0"/>
              <a:t> </a:t>
            </a:r>
            <a:r>
              <a:rPr lang="en-US" baseline="0" dirty="0" smtClean="0"/>
              <a:t>(~160m).</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en-US" b="1" baseline="0" dirty="0" smtClean="0"/>
          </a:p>
        </p:txBody>
      </p:sp>
      <p:sp>
        <p:nvSpPr>
          <p:cNvPr id="4" name="Date Placeholder 3"/>
          <p:cNvSpPr>
            <a:spLocks noGrp="1"/>
          </p:cNvSpPr>
          <p:nvPr>
            <p:ph type="dt" idx="10"/>
          </p:nvPr>
        </p:nvSpPr>
        <p:spPr/>
        <p:txBody>
          <a:bodyPr/>
          <a:lstStyle/>
          <a:p>
            <a:fld id="{D87936C7-6A70-449E-955C-4D17B497A807}" type="datetime4">
              <a:rPr lang="nl-NL" smtClean="0"/>
              <a:pPr/>
              <a:t>22 oktober 2018</a:t>
            </a:fld>
            <a:endParaRPr lang="nl-NL"/>
          </a:p>
        </p:txBody>
      </p:sp>
      <p:sp>
        <p:nvSpPr>
          <p:cNvPr id="5" name="Slide Number Placeholder 4"/>
          <p:cNvSpPr>
            <a:spLocks noGrp="1"/>
          </p:cNvSpPr>
          <p:nvPr>
            <p:ph type="sldNum" sz="quarter" idx="11"/>
          </p:nvPr>
        </p:nvSpPr>
        <p:spPr/>
        <p:txBody>
          <a:bodyPr/>
          <a:lstStyle/>
          <a:p>
            <a:fld id="{FA2684D4-5C03-4A46-9CBF-D8F1FEEB2460}" type="slidenum">
              <a:rPr lang="nl-NL" smtClean="0"/>
              <a:pPr/>
              <a:t>10</a:t>
            </a:fld>
            <a:endParaRPr lang="nl-NL"/>
          </a:p>
        </p:txBody>
      </p:sp>
    </p:spTree>
    <p:extLst>
      <p:ext uri="{BB962C8B-B14F-4D97-AF65-F5344CB8AC3E}">
        <p14:creationId xmlns:p14="http://schemas.microsoft.com/office/powerpoint/2010/main" val="26450192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057400" y="3076575"/>
            <a:ext cx="6618288" cy="885825"/>
          </a:xfrm>
        </p:spPr>
        <p:txBody>
          <a:bodyPr tIns="0" bIns="0"/>
          <a:lstStyle>
            <a:lvl1pPr>
              <a:defRPr>
                <a:solidFill>
                  <a:srgbClr val="008BBF"/>
                </a:solidFill>
              </a:defRPr>
            </a:lvl1pPr>
          </a:lstStyle>
          <a:p>
            <a:pPr lvl="0"/>
            <a:r>
              <a:rPr lang="en-US" noProof="0" smtClean="0"/>
              <a:t>Click to edit Master title style</a:t>
            </a:r>
            <a:endParaRPr lang="nl-NL" noProof="0" smtClean="0"/>
          </a:p>
        </p:txBody>
      </p:sp>
      <p:sp>
        <p:nvSpPr>
          <p:cNvPr id="3075" name="Rectangle 3"/>
          <p:cNvSpPr>
            <a:spLocks noGrp="1" noChangeArrowheads="1"/>
          </p:cNvSpPr>
          <p:nvPr>
            <p:ph type="subTitle" idx="1"/>
          </p:nvPr>
        </p:nvSpPr>
        <p:spPr>
          <a:xfrm>
            <a:off x="2057400" y="4113213"/>
            <a:ext cx="6618288" cy="1144587"/>
          </a:xfrm>
        </p:spPr>
        <p:txBody>
          <a:bodyPr/>
          <a:lstStyle>
            <a:lvl1pPr marL="0" indent="0">
              <a:defRPr>
                <a:solidFill>
                  <a:srgbClr val="008BBF"/>
                </a:solidFill>
              </a:defRPr>
            </a:lvl1pPr>
          </a:lstStyle>
          <a:p>
            <a:pPr lvl="0"/>
            <a:r>
              <a:rPr lang="en-US" noProof="0" smtClean="0"/>
              <a:t>Click to edit Master subtitle style</a:t>
            </a:r>
            <a:endParaRPr lang="nl-NL" noProof="0" smtClean="0"/>
          </a:p>
        </p:txBody>
      </p:sp>
      <p:pic>
        <p:nvPicPr>
          <p:cNvPr id="308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63"/>
            <a:ext cx="4146550" cy="2547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81" name="Picture 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3663" y="333375"/>
            <a:ext cx="2170112" cy="9953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82" name="Rectangle 10"/>
          <p:cNvSpPr>
            <a:spLocks noChangeArrowheads="1"/>
          </p:cNvSpPr>
          <p:nvPr/>
        </p:nvSpPr>
        <p:spPr bwMode="auto">
          <a:xfrm>
            <a:off x="0" y="1595438"/>
            <a:ext cx="9144000" cy="319087"/>
          </a:xfrm>
          <a:prstGeom prst="rect">
            <a:avLst/>
          </a:prstGeom>
          <a:solidFill>
            <a:srgbClr val="7FA1B6">
              <a:alpha val="2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 name="Rectangle 11"/>
          <p:cNvSpPr>
            <a:spLocks noChangeArrowheads="1"/>
          </p:cNvSpPr>
          <p:nvPr/>
        </p:nvSpPr>
        <p:spPr bwMode="auto">
          <a:xfrm>
            <a:off x="0" y="1914525"/>
            <a:ext cx="9144000" cy="319088"/>
          </a:xfrm>
          <a:prstGeom prst="rect">
            <a:avLst/>
          </a:prstGeom>
          <a:solidFill>
            <a:srgbClr val="7FA1B6">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 name="Rectangle 12"/>
          <p:cNvSpPr>
            <a:spLocks noChangeArrowheads="1"/>
          </p:cNvSpPr>
          <p:nvPr/>
        </p:nvSpPr>
        <p:spPr bwMode="auto">
          <a:xfrm>
            <a:off x="0" y="2233613"/>
            <a:ext cx="9144000" cy="319087"/>
          </a:xfrm>
          <a:prstGeom prst="rect">
            <a:avLst/>
          </a:prstGeom>
          <a:solidFill>
            <a:srgbClr val="7FA1B6">
              <a:alpha val="7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945" tIns="41473" rIns="82945" bIns="41473" anchor="ctr"/>
          <a:lstStyle/>
          <a:p>
            <a:pPr algn="ctr" defTabSz="414338" hangingPunct="0">
              <a:lnSpc>
                <a:spcPct val="80000"/>
              </a:lnSpc>
              <a:buClr>
                <a:srgbClr val="000000"/>
              </a:buClr>
              <a:buSzPct val="45000"/>
              <a:buFont typeface="Wingdings" pitchFamily="2" charset="2"/>
              <a:buNone/>
            </a:pPr>
            <a:endParaRPr lang="en-US" sz="1600">
              <a:solidFill>
                <a:schemeClr val="bg1"/>
              </a:solidFill>
              <a:ea typeface="MS Gothic" charset="-128"/>
            </a:endParaRPr>
          </a:p>
        </p:txBody>
      </p:sp>
      <p:sp>
        <p:nvSpPr>
          <p:cNvPr id="3085" name="Line 13"/>
          <p:cNvSpPr>
            <a:spLocks noChangeShapeType="1"/>
          </p:cNvSpPr>
          <p:nvPr/>
        </p:nvSpPr>
        <p:spPr bwMode="auto">
          <a:xfrm>
            <a:off x="0" y="1914525"/>
            <a:ext cx="9144000" cy="158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6" name="Line 14"/>
          <p:cNvSpPr>
            <a:spLocks noChangeShapeType="1"/>
          </p:cNvSpPr>
          <p:nvPr/>
        </p:nvSpPr>
        <p:spPr bwMode="auto">
          <a:xfrm>
            <a:off x="0" y="2233613"/>
            <a:ext cx="9144000" cy="158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7" name="Line 15"/>
          <p:cNvSpPr>
            <a:spLocks noChangeShapeType="1"/>
          </p:cNvSpPr>
          <p:nvPr/>
        </p:nvSpPr>
        <p:spPr bwMode="auto">
          <a:xfrm>
            <a:off x="0" y="1595438"/>
            <a:ext cx="9144000" cy="1587"/>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9" name="Rectangle 17"/>
          <p:cNvSpPr>
            <a:spLocks noGrp="1" noChangeArrowheads="1"/>
          </p:cNvSpPr>
          <p:nvPr>
            <p:ph type="dt" sz="quarter" idx="2"/>
          </p:nvPr>
        </p:nvSpPr>
        <p:spPr>
          <a:xfrm>
            <a:off x="2057400" y="5803900"/>
            <a:ext cx="6618288" cy="338138"/>
          </a:xfrm>
        </p:spPr>
        <p:txBody>
          <a:bodyPr/>
          <a:lstStyle>
            <a:lvl1pPr>
              <a:defRPr sz="1600"/>
            </a:lvl1pPr>
          </a:lstStyle>
          <a:p>
            <a:fld id="{160C8537-CD5B-4F6A-8990-14BC11FCC3F8}" type="datetime4">
              <a:rPr lang="nl-NL"/>
              <a:pPr/>
              <a:t>22 oktober 2018</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B291F89-4BA7-4C49-BB83-D4DCEE9C4456}" type="datetime4">
              <a:rPr lang="nl-NL"/>
              <a:pPr/>
              <a:t>22 oktober 2018</a:t>
            </a:fld>
            <a:endParaRPr lang="nl-NL"/>
          </a:p>
        </p:txBody>
      </p:sp>
      <p:sp>
        <p:nvSpPr>
          <p:cNvPr id="5" name="Footer Placeholder 4"/>
          <p:cNvSpPr>
            <a:spLocks noGrp="1"/>
          </p:cNvSpPr>
          <p:nvPr>
            <p:ph type="ftr" sz="quarter" idx="11"/>
          </p:nvPr>
        </p:nvSpPr>
        <p:spPr/>
        <p:txBody>
          <a:bodyPr/>
          <a:lstStyle>
            <a:lvl1pPr>
              <a:defRPr/>
            </a:lvl1pPr>
          </a:lstStyle>
          <a:p>
            <a:endParaRPr lang="nl-NL"/>
          </a:p>
        </p:txBody>
      </p:sp>
      <p:sp>
        <p:nvSpPr>
          <p:cNvPr id="6" name="Slide Number Placeholder 5"/>
          <p:cNvSpPr>
            <a:spLocks noGrp="1"/>
          </p:cNvSpPr>
          <p:nvPr>
            <p:ph type="sldNum" sz="quarter" idx="12"/>
          </p:nvPr>
        </p:nvSpPr>
        <p:spPr/>
        <p:txBody>
          <a:bodyPr/>
          <a:lstStyle>
            <a:lvl1pPr>
              <a:defRPr/>
            </a:lvl1pPr>
          </a:lstStyle>
          <a:p>
            <a:fld id="{00818E87-0CAE-4287-929D-B4842452C8B9}" type="slidenum">
              <a:rPr lang="nl-NL"/>
              <a:pPr/>
              <a:t>‹#›</a:t>
            </a:fld>
            <a:endParaRPr lang="nl-NL"/>
          </a:p>
        </p:txBody>
      </p:sp>
    </p:spTree>
    <p:extLst>
      <p:ext uri="{BB962C8B-B14F-4D97-AF65-F5344CB8AC3E}">
        <p14:creationId xmlns:p14="http://schemas.microsoft.com/office/powerpoint/2010/main" val="112268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5300" y="233363"/>
            <a:ext cx="2047875" cy="5549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6913" y="233363"/>
            <a:ext cx="5995987" cy="5549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C72B385-FD84-40AD-B908-87ABF84FD2B9}" type="datetime4">
              <a:rPr lang="nl-NL"/>
              <a:pPr/>
              <a:t>22 oktober 2018</a:t>
            </a:fld>
            <a:endParaRPr lang="nl-NL"/>
          </a:p>
        </p:txBody>
      </p:sp>
      <p:sp>
        <p:nvSpPr>
          <p:cNvPr id="5" name="Footer Placeholder 4"/>
          <p:cNvSpPr>
            <a:spLocks noGrp="1"/>
          </p:cNvSpPr>
          <p:nvPr>
            <p:ph type="ftr" sz="quarter" idx="11"/>
          </p:nvPr>
        </p:nvSpPr>
        <p:spPr/>
        <p:txBody>
          <a:bodyPr/>
          <a:lstStyle>
            <a:lvl1pPr>
              <a:defRPr/>
            </a:lvl1pPr>
          </a:lstStyle>
          <a:p>
            <a:endParaRPr lang="nl-NL"/>
          </a:p>
        </p:txBody>
      </p:sp>
      <p:sp>
        <p:nvSpPr>
          <p:cNvPr id="6" name="Slide Number Placeholder 5"/>
          <p:cNvSpPr>
            <a:spLocks noGrp="1"/>
          </p:cNvSpPr>
          <p:nvPr>
            <p:ph type="sldNum" sz="quarter" idx="12"/>
          </p:nvPr>
        </p:nvSpPr>
        <p:spPr/>
        <p:txBody>
          <a:bodyPr/>
          <a:lstStyle>
            <a:lvl1pPr>
              <a:defRPr/>
            </a:lvl1pPr>
          </a:lstStyle>
          <a:p>
            <a:fld id="{86A78DCF-9440-4728-B0F5-FDF8D942C7C7}" type="slidenum">
              <a:rPr lang="nl-NL"/>
              <a:pPr/>
              <a:t>‹#›</a:t>
            </a:fld>
            <a:endParaRPr lang="nl-NL"/>
          </a:p>
        </p:txBody>
      </p:sp>
    </p:spTree>
    <p:extLst>
      <p:ext uri="{BB962C8B-B14F-4D97-AF65-F5344CB8AC3E}">
        <p14:creationId xmlns:p14="http://schemas.microsoft.com/office/powerpoint/2010/main" val="1072585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861030A-D9DC-426C-A4D0-5E7AEAC0AFF5}" type="datetime4">
              <a:rPr lang="nl-NL"/>
              <a:pPr/>
              <a:t>22 oktober 2018</a:t>
            </a:fld>
            <a:endParaRPr lang="nl-NL"/>
          </a:p>
        </p:txBody>
      </p:sp>
      <p:sp>
        <p:nvSpPr>
          <p:cNvPr id="5" name="Footer Placeholder 4"/>
          <p:cNvSpPr>
            <a:spLocks noGrp="1"/>
          </p:cNvSpPr>
          <p:nvPr>
            <p:ph type="ftr" sz="quarter" idx="11"/>
          </p:nvPr>
        </p:nvSpPr>
        <p:spPr/>
        <p:txBody>
          <a:bodyPr/>
          <a:lstStyle>
            <a:lvl1pPr>
              <a:defRPr/>
            </a:lvl1pPr>
          </a:lstStyle>
          <a:p>
            <a:endParaRPr lang="nl-NL"/>
          </a:p>
        </p:txBody>
      </p:sp>
      <p:sp>
        <p:nvSpPr>
          <p:cNvPr id="6" name="Slide Number Placeholder 5"/>
          <p:cNvSpPr>
            <a:spLocks noGrp="1"/>
          </p:cNvSpPr>
          <p:nvPr>
            <p:ph type="sldNum" sz="quarter" idx="12"/>
          </p:nvPr>
        </p:nvSpPr>
        <p:spPr/>
        <p:txBody>
          <a:bodyPr/>
          <a:lstStyle>
            <a:lvl1pPr>
              <a:defRPr/>
            </a:lvl1pPr>
          </a:lstStyle>
          <a:p>
            <a:fld id="{CD88C096-3EE4-4BEC-940C-289F65359199}" type="slidenum">
              <a:rPr lang="nl-NL"/>
              <a:pPr/>
              <a:t>‹#›</a:t>
            </a:fld>
            <a:endParaRPr lang="nl-NL"/>
          </a:p>
        </p:txBody>
      </p:sp>
    </p:spTree>
    <p:extLst>
      <p:ext uri="{BB962C8B-B14F-4D97-AF65-F5344CB8AC3E}">
        <p14:creationId xmlns:p14="http://schemas.microsoft.com/office/powerpoint/2010/main" val="757104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8BC86C5-C2DA-4EDA-978F-153C5DCCD893}" type="datetime4">
              <a:rPr lang="nl-NL"/>
              <a:pPr/>
              <a:t>22 oktober 2018</a:t>
            </a:fld>
            <a:endParaRPr lang="nl-NL"/>
          </a:p>
        </p:txBody>
      </p:sp>
      <p:sp>
        <p:nvSpPr>
          <p:cNvPr id="5" name="Footer Placeholder 4"/>
          <p:cNvSpPr>
            <a:spLocks noGrp="1"/>
          </p:cNvSpPr>
          <p:nvPr>
            <p:ph type="ftr" sz="quarter" idx="11"/>
          </p:nvPr>
        </p:nvSpPr>
        <p:spPr/>
        <p:txBody>
          <a:bodyPr/>
          <a:lstStyle>
            <a:lvl1pPr>
              <a:defRPr/>
            </a:lvl1pPr>
          </a:lstStyle>
          <a:p>
            <a:endParaRPr lang="nl-NL"/>
          </a:p>
        </p:txBody>
      </p:sp>
      <p:sp>
        <p:nvSpPr>
          <p:cNvPr id="6" name="Slide Number Placeholder 5"/>
          <p:cNvSpPr>
            <a:spLocks noGrp="1"/>
          </p:cNvSpPr>
          <p:nvPr>
            <p:ph type="sldNum" sz="quarter" idx="12"/>
          </p:nvPr>
        </p:nvSpPr>
        <p:spPr/>
        <p:txBody>
          <a:bodyPr/>
          <a:lstStyle>
            <a:lvl1pPr>
              <a:defRPr/>
            </a:lvl1pPr>
          </a:lstStyle>
          <a:p>
            <a:fld id="{999D835F-19BB-40F0-A624-FCF442D93431}" type="slidenum">
              <a:rPr lang="nl-NL"/>
              <a:pPr/>
              <a:t>‹#›</a:t>
            </a:fld>
            <a:endParaRPr lang="nl-NL"/>
          </a:p>
        </p:txBody>
      </p:sp>
    </p:spTree>
    <p:extLst>
      <p:ext uri="{BB962C8B-B14F-4D97-AF65-F5344CB8AC3E}">
        <p14:creationId xmlns:p14="http://schemas.microsoft.com/office/powerpoint/2010/main" val="1863393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6913" y="1482725"/>
            <a:ext cx="3860800" cy="43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0113" y="1482725"/>
            <a:ext cx="3860800" cy="43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6FA4A45C-8E2C-4CC1-BAFB-88DD43DE8E64}" type="datetime4">
              <a:rPr lang="nl-NL"/>
              <a:pPr/>
              <a:t>22 oktober 2018</a:t>
            </a:fld>
            <a:endParaRPr lang="nl-NL"/>
          </a:p>
        </p:txBody>
      </p:sp>
      <p:sp>
        <p:nvSpPr>
          <p:cNvPr id="6" name="Footer Placeholder 5"/>
          <p:cNvSpPr>
            <a:spLocks noGrp="1"/>
          </p:cNvSpPr>
          <p:nvPr>
            <p:ph type="ftr" sz="quarter" idx="11"/>
          </p:nvPr>
        </p:nvSpPr>
        <p:spPr/>
        <p:txBody>
          <a:bodyPr/>
          <a:lstStyle>
            <a:lvl1pPr>
              <a:defRPr/>
            </a:lvl1pPr>
          </a:lstStyle>
          <a:p>
            <a:endParaRPr lang="nl-NL"/>
          </a:p>
        </p:txBody>
      </p:sp>
      <p:sp>
        <p:nvSpPr>
          <p:cNvPr id="7" name="Slide Number Placeholder 6"/>
          <p:cNvSpPr>
            <a:spLocks noGrp="1"/>
          </p:cNvSpPr>
          <p:nvPr>
            <p:ph type="sldNum" sz="quarter" idx="12"/>
          </p:nvPr>
        </p:nvSpPr>
        <p:spPr/>
        <p:txBody>
          <a:bodyPr/>
          <a:lstStyle>
            <a:lvl1pPr>
              <a:defRPr/>
            </a:lvl1pPr>
          </a:lstStyle>
          <a:p>
            <a:fld id="{689EC3BE-B9AC-4CC1-B14D-FDB303D2EBD7}" type="slidenum">
              <a:rPr lang="nl-NL"/>
              <a:pPr/>
              <a:t>‹#›</a:t>
            </a:fld>
            <a:endParaRPr lang="nl-NL"/>
          </a:p>
        </p:txBody>
      </p:sp>
    </p:spTree>
    <p:extLst>
      <p:ext uri="{BB962C8B-B14F-4D97-AF65-F5344CB8AC3E}">
        <p14:creationId xmlns:p14="http://schemas.microsoft.com/office/powerpoint/2010/main" val="1507489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A5801291-FFFF-4F4C-A168-DA7A6385C733}" type="datetime4">
              <a:rPr lang="nl-NL"/>
              <a:pPr/>
              <a:t>22 oktober 2018</a:t>
            </a:fld>
            <a:endParaRPr lang="nl-NL"/>
          </a:p>
        </p:txBody>
      </p:sp>
      <p:sp>
        <p:nvSpPr>
          <p:cNvPr id="8" name="Footer Placeholder 7"/>
          <p:cNvSpPr>
            <a:spLocks noGrp="1"/>
          </p:cNvSpPr>
          <p:nvPr>
            <p:ph type="ftr" sz="quarter" idx="11"/>
          </p:nvPr>
        </p:nvSpPr>
        <p:spPr/>
        <p:txBody>
          <a:bodyPr/>
          <a:lstStyle>
            <a:lvl1pPr>
              <a:defRPr/>
            </a:lvl1pPr>
          </a:lstStyle>
          <a:p>
            <a:endParaRPr lang="nl-NL"/>
          </a:p>
        </p:txBody>
      </p:sp>
      <p:sp>
        <p:nvSpPr>
          <p:cNvPr id="9" name="Slide Number Placeholder 8"/>
          <p:cNvSpPr>
            <a:spLocks noGrp="1"/>
          </p:cNvSpPr>
          <p:nvPr>
            <p:ph type="sldNum" sz="quarter" idx="12"/>
          </p:nvPr>
        </p:nvSpPr>
        <p:spPr/>
        <p:txBody>
          <a:bodyPr/>
          <a:lstStyle>
            <a:lvl1pPr>
              <a:defRPr/>
            </a:lvl1pPr>
          </a:lstStyle>
          <a:p>
            <a:fld id="{1B918990-E9C6-47B7-89CA-82525F27E0F2}" type="slidenum">
              <a:rPr lang="nl-NL"/>
              <a:pPr/>
              <a:t>‹#›</a:t>
            </a:fld>
            <a:endParaRPr lang="nl-NL"/>
          </a:p>
        </p:txBody>
      </p:sp>
    </p:spTree>
    <p:extLst>
      <p:ext uri="{BB962C8B-B14F-4D97-AF65-F5344CB8AC3E}">
        <p14:creationId xmlns:p14="http://schemas.microsoft.com/office/powerpoint/2010/main" val="1570343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7D2829E7-E8E5-4B14-BE56-71B664FDC8B4}" type="datetime4">
              <a:rPr lang="nl-NL"/>
              <a:pPr/>
              <a:t>22 oktober 2018</a:t>
            </a:fld>
            <a:endParaRPr lang="nl-NL"/>
          </a:p>
        </p:txBody>
      </p:sp>
      <p:sp>
        <p:nvSpPr>
          <p:cNvPr id="4" name="Footer Placeholder 3"/>
          <p:cNvSpPr>
            <a:spLocks noGrp="1"/>
          </p:cNvSpPr>
          <p:nvPr>
            <p:ph type="ftr" sz="quarter" idx="11"/>
          </p:nvPr>
        </p:nvSpPr>
        <p:spPr/>
        <p:txBody>
          <a:bodyPr/>
          <a:lstStyle>
            <a:lvl1pPr>
              <a:defRPr/>
            </a:lvl1pPr>
          </a:lstStyle>
          <a:p>
            <a:endParaRPr lang="nl-NL"/>
          </a:p>
        </p:txBody>
      </p:sp>
      <p:sp>
        <p:nvSpPr>
          <p:cNvPr id="5" name="Slide Number Placeholder 4"/>
          <p:cNvSpPr>
            <a:spLocks noGrp="1"/>
          </p:cNvSpPr>
          <p:nvPr>
            <p:ph type="sldNum" sz="quarter" idx="12"/>
          </p:nvPr>
        </p:nvSpPr>
        <p:spPr/>
        <p:txBody>
          <a:bodyPr/>
          <a:lstStyle>
            <a:lvl1pPr>
              <a:defRPr/>
            </a:lvl1pPr>
          </a:lstStyle>
          <a:p>
            <a:fld id="{F1CDB34A-53C9-4D7D-8EBA-7309284EFFDA}" type="slidenum">
              <a:rPr lang="nl-NL"/>
              <a:pPr/>
              <a:t>‹#›</a:t>
            </a:fld>
            <a:endParaRPr lang="nl-NL"/>
          </a:p>
        </p:txBody>
      </p:sp>
    </p:spTree>
    <p:extLst>
      <p:ext uri="{BB962C8B-B14F-4D97-AF65-F5344CB8AC3E}">
        <p14:creationId xmlns:p14="http://schemas.microsoft.com/office/powerpoint/2010/main" val="4058070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722F8CD-E568-4F97-8364-BEB69C552994}" type="datetime4">
              <a:rPr lang="nl-NL"/>
              <a:pPr/>
              <a:t>22 oktober 2018</a:t>
            </a:fld>
            <a:endParaRPr lang="nl-NL"/>
          </a:p>
        </p:txBody>
      </p:sp>
      <p:sp>
        <p:nvSpPr>
          <p:cNvPr id="3" name="Footer Placeholder 2"/>
          <p:cNvSpPr>
            <a:spLocks noGrp="1"/>
          </p:cNvSpPr>
          <p:nvPr>
            <p:ph type="ftr" sz="quarter" idx="11"/>
          </p:nvPr>
        </p:nvSpPr>
        <p:spPr/>
        <p:txBody>
          <a:bodyPr/>
          <a:lstStyle>
            <a:lvl1pPr>
              <a:defRPr/>
            </a:lvl1pPr>
          </a:lstStyle>
          <a:p>
            <a:endParaRPr lang="nl-NL"/>
          </a:p>
        </p:txBody>
      </p:sp>
      <p:sp>
        <p:nvSpPr>
          <p:cNvPr id="4" name="Slide Number Placeholder 3"/>
          <p:cNvSpPr>
            <a:spLocks noGrp="1"/>
          </p:cNvSpPr>
          <p:nvPr>
            <p:ph type="sldNum" sz="quarter" idx="12"/>
          </p:nvPr>
        </p:nvSpPr>
        <p:spPr/>
        <p:txBody>
          <a:bodyPr/>
          <a:lstStyle>
            <a:lvl1pPr>
              <a:defRPr/>
            </a:lvl1pPr>
          </a:lstStyle>
          <a:p>
            <a:fld id="{2E3D0F2F-A621-435F-B4D2-0418B1EB607A}" type="slidenum">
              <a:rPr lang="nl-NL"/>
              <a:pPr/>
              <a:t>‹#›</a:t>
            </a:fld>
            <a:endParaRPr lang="nl-NL"/>
          </a:p>
        </p:txBody>
      </p:sp>
    </p:spTree>
    <p:extLst>
      <p:ext uri="{BB962C8B-B14F-4D97-AF65-F5344CB8AC3E}">
        <p14:creationId xmlns:p14="http://schemas.microsoft.com/office/powerpoint/2010/main" val="1009685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89A1269-1AEE-4084-8D63-4001D443C445}" type="datetime4">
              <a:rPr lang="nl-NL"/>
              <a:pPr/>
              <a:t>22 oktober 2018</a:t>
            </a:fld>
            <a:endParaRPr lang="nl-NL"/>
          </a:p>
        </p:txBody>
      </p:sp>
      <p:sp>
        <p:nvSpPr>
          <p:cNvPr id="6" name="Footer Placeholder 5"/>
          <p:cNvSpPr>
            <a:spLocks noGrp="1"/>
          </p:cNvSpPr>
          <p:nvPr>
            <p:ph type="ftr" sz="quarter" idx="11"/>
          </p:nvPr>
        </p:nvSpPr>
        <p:spPr/>
        <p:txBody>
          <a:bodyPr/>
          <a:lstStyle>
            <a:lvl1pPr>
              <a:defRPr/>
            </a:lvl1pPr>
          </a:lstStyle>
          <a:p>
            <a:endParaRPr lang="nl-NL"/>
          </a:p>
        </p:txBody>
      </p:sp>
      <p:sp>
        <p:nvSpPr>
          <p:cNvPr id="7" name="Slide Number Placeholder 6"/>
          <p:cNvSpPr>
            <a:spLocks noGrp="1"/>
          </p:cNvSpPr>
          <p:nvPr>
            <p:ph type="sldNum" sz="quarter" idx="12"/>
          </p:nvPr>
        </p:nvSpPr>
        <p:spPr/>
        <p:txBody>
          <a:bodyPr/>
          <a:lstStyle>
            <a:lvl1pPr>
              <a:defRPr/>
            </a:lvl1pPr>
          </a:lstStyle>
          <a:p>
            <a:fld id="{F11E9F8B-D355-436C-A5FF-D203EE356B4D}" type="slidenum">
              <a:rPr lang="nl-NL"/>
              <a:pPr/>
              <a:t>‹#›</a:t>
            </a:fld>
            <a:endParaRPr lang="nl-NL"/>
          </a:p>
        </p:txBody>
      </p:sp>
    </p:spTree>
    <p:extLst>
      <p:ext uri="{BB962C8B-B14F-4D97-AF65-F5344CB8AC3E}">
        <p14:creationId xmlns:p14="http://schemas.microsoft.com/office/powerpoint/2010/main" val="3946791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AAFB461-D481-48BC-950A-0FE646C02DF3}" type="datetime4">
              <a:rPr lang="nl-NL"/>
              <a:pPr/>
              <a:t>22 oktober 2018</a:t>
            </a:fld>
            <a:endParaRPr lang="nl-NL"/>
          </a:p>
        </p:txBody>
      </p:sp>
      <p:sp>
        <p:nvSpPr>
          <p:cNvPr id="6" name="Footer Placeholder 5"/>
          <p:cNvSpPr>
            <a:spLocks noGrp="1"/>
          </p:cNvSpPr>
          <p:nvPr>
            <p:ph type="ftr" sz="quarter" idx="11"/>
          </p:nvPr>
        </p:nvSpPr>
        <p:spPr/>
        <p:txBody>
          <a:bodyPr/>
          <a:lstStyle>
            <a:lvl1pPr>
              <a:defRPr/>
            </a:lvl1pPr>
          </a:lstStyle>
          <a:p>
            <a:endParaRPr lang="nl-NL"/>
          </a:p>
        </p:txBody>
      </p:sp>
      <p:sp>
        <p:nvSpPr>
          <p:cNvPr id="7" name="Slide Number Placeholder 6"/>
          <p:cNvSpPr>
            <a:spLocks noGrp="1"/>
          </p:cNvSpPr>
          <p:nvPr>
            <p:ph type="sldNum" sz="quarter" idx="12"/>
          </p:nvPr>
        </p:nvSpPr>
        <p:spPr/>
        <p:txBody>
          <a:bodyPr/>
          <a:lstStyle>
            <a:lvl1pPr>
              <a:defRPr/>
            </a:lvl1pPr>
          </a:lstStyle>
          <a:p>
            <a:fld id="{A8010FE2-BC66-4C11-B2D2-0546B1B667B1}" type="slidenum">
              <a:rPr lang="nl-NL"/>
              <a:pPr/>
              <a:t>‹#›</a:t>
            </a:fld>
            <a:endParaRPr lang="nl-NL"/>
          </a:p>
        </p:txBody>
      </p:sp>
    </p:spTree>
    <p:extLst>
      <p:ext uri="{BB962C8B-B14F-4D97-AF65-F5344CB8AC3E}">
        <p14:creationId xmlns:p14="http://schemas.microsoft.com/office/powerpoint/2010/main" val="825891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96913" y="1482725"/>
            <a:ext cx="7874000" cy="4300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smtClean="0"/>
              <a:t>Klik om de opmaakprofielen van de modeltekst te bewerken</a:t>
            </a:r>
          </a:p>
          <a:p>
            <a:pPr lvl="1"/>
            <a:r>
              <a:rPr lang="en-GB" smtClean="0"/>
              <a:t>Tweede niveau</a:t>
            </a:r>
          </a:p>
          <a:p>
            <a:pPr lvl="2"/>
            <a:r>
              <a:rPr lang="en-GB" smtClean="0"/>
              <a:t>Derde niveau</a:t>
            </a:r>
          </a:p>
          <a:p>
            <a:pPr lvl="3"/>
            <a:r>
              <a:rPr lang="en-GB" smtClean="0"/>
              <a:t>Vierde niveau</a:t>
            </a:r>
          </a:p>
          <a:p>
            <a:pPr lvl="4"/>
            <a:r>
              <a:rPr lang="en-GB" smtClean="0"/>
              <a:t>Vijfde niveau</a:t>
            </a:r>
          </a:p>
          <a:p>
            <a:pPr lvl="0"/>
            <a:endParaRPr lang="nl-NL" smtClean="0"/>
          </a:p>
        </p:txBody>
      </p:sp>
      <p:sp>
        <p:nvSpPr>
          <p:cNvPr id="1028" name="Rectangle 4"/>
          <p:cNvSpPr>
            <a:spLocks noGrp="1" noChangeArrowheads="1"/>
          </p:cNvSpPr>
          <p:nvPr>
            <p:ph type="dt" sz="half" idx="2"/>
          </p:nvPr>
        </p:nvSpPr>
        <p:spPr bwMode="auto">
          <a:xfrm>
            <a:off x="3122613" y="6613525"/>
            <a:ext cx="1436687"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900">
                <a:solidFill>
                  <a:srgbClr val="008BBF"/>
                </a:solidFill>
              </a:defRPr>
            </a:lvl1pPr>
          </a:lstStyle>
          <a:p>
            <a:fld id="{66F9FA89-AA74-4661-B676-D671F0EF0075}" type="datetime4">
              <a:rPr lang="nl-NL"/>
              <a:pPr/>
              <a:t>22 oktober 2018</a:t>
            </a:fld>
            <a:endParaRPr lang="nl-NL"/>
          </a:p>
        </p:txBody>
      </p:sp>
      <p:sp>
        <p:nvSpPr>
          <p:cNvPr id="1029" name="Rectangle 5"/>
          <p:cNvSpPr>
            <a:spLocks noGrp="1" noChangeArrowheads="1"/>
          </p:cNvSpPr>
          <p:nvPr>
            <p:ph type="ftr" sz="quarter" idx="3"/>
          </p:nvPr>
        </p:nvSpPr>
        <p:spPr bwMode="auto">
          <a:xfrm>
            <a:off x="685800" y="6613525"/>
            <a:ext cx="2439988"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defRPr sz="900">
                <a:solidFill>
                  <a:srgbClr val="008BBF"/>
                </a:solidFill>
              </a:defRPr>
            </a:lvl1pPr>
          </a:lstStyle>
          <a:p>
            <a:endParaRPr lang="nl-NL"/>
          </a:p>
        </p:txBody>
      </p:sp>
      <p:sp>
        <p:nvSpPr>
          <p:cNvPr id="1030" name="Rectangle 6"/>
          <p:cNvSpPr>
            <a:spLocks noGrp="1" noChangeArrowheads="1"/>
          </p:cNvSpPr>
          <p:nvPr>
            <p:ph type="sldNum" sz="quarter" idx="4"/>
          </p:nvPr>
        </p:nvSpPr>
        <p:spPr bwMode="auto">
          <a:xfrm>
            <a:off x="4483100" y="6613525"/>
            <a:ext cx="468313"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defRPr sz="900">
                <a:solidFill>
                  <a:srgbClr val="008BBF"/>
                </a:solidFill>
              </a:defRPr>
            </a:lvl1pPr>
          </a:lstStyle>
          <a:p>
            <a:fld id="{DC5A28C5-F21B-4021-BE2C-2B9D4123791C}" type="slidenum">
              <a:rPr lang="nl-NL"/>
              <a:pPr/>
              <a:t>‹#›</a:t>
            </a:fld>
            <a:endParaRPr lang="nl-NL"/>
          </a:p>
        </p:txBody>
      </p:sp>
      <p:sp>
        <p:nvSpPr>
          <p:cNvPr id="1031" name="Rectangle 7"/>
          <p:cNvSpPr>
            <a:spLocks noChangeArrowheads="1"/>
          </p:cNvSpPr>
          <p:nvPr/>
        </p:nvSpPr>
        <p:spPr bwMode="auto">
          <a:xfrm>
            <a:off x="0" y="-1588"/>
            <a:ext cx="9123363" cy="954088"/>
          </a:xfrm>
          <a:prstGeom prst="rect">
            <a:avLst/>
          </a:prstGeom>
          <a:solidFill>
            <a:srgbClr val="A6A69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032" name="Picture 8"/>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654925" y="-1588"/>
            <a:ext cx="1489075" cy="95567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33" name="Picture 9" descr="D111-007"/>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792788" y="-22225"/>
            <a:ext cx="1585912" cy="974725"/>
          </a:xfrm>
          <a:prstGeom prst="rect">
            <a:avLst/>
          </a:prstGeom>
          <a:noFill/>
          <a:extLst>
            <a:ext uri="{909E8E84-426E-40DD-AFC4-6F175D3DCCD1}">
              <a14:hiddenFill xmlns:a14="http://schemas.microsoft.com/office/drawing/2010/main">
                <a:solidFill>
                  <a:srgbClr val="FFFFFF"/>
                </a:solidFill>
              </a14:hiddenFill>
            </a:ext>
          </a:extLst>
        </p:spPr>
      </p:pic>
      <p:sp>
        <p:nvSpPr>
          <p:cNvPr id="1034" name="Rectangle 10"/>
          <p:cNvSpPr>
            <a:spLocks noChangeArrowheads="1"/>
          </p:cNvSpPr>
          <p:nvPr/>
        </p:nvSpPr>
        <p:spPr bwMode="auto">
          <a:xfrm>
            <a:off x="-14288" y="-26988"/>
            <a:ext cx="9123363" cy="319088"/>
          </a:xfrm>
          <a:prstGeom prst="rect">
            <a:avLst/>
          </a:prstGeom>
          <a:solidFill>
            <a:schemeClr val="tx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5" name="Rectangle 11"/>
          <p:cNvSpPr>
            <a:spLocks noChangeArrowheads="1"/>
          </p:cNvSpPr>
          <p:nvPr/>
        </p:nvSpPr>
        <p:spPr bwMode="auto">
          <a:xfrm>
            <a:off x="0" y="317500"/>
            <a:ext cx="9123363" cy="317500"/>
          </a:xfrm>
          <a:prstGeom prst="rect">
            <a:avLst/>
          </a:prstGeom>
          <a:solidFill>
            <a:schemeClr val="tx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 name="Rectangle 12"/>
          <p:cNvSpPr>
            <a:spLocks noChangeArrowheads="1"/>
          </p:cNvSpPr>
          <p:nvPr/>
        </p:nvSpPr>
        <p:spPr bwMode="auto">
          <a:xfrm>
            <a:off x="0" y="635000"/>
            <a:ext cx="9123363" cy="317500"/>
          </a:xfrm>
          <a:prstGeom prst="rect">
            <a:avLst/>
          </a:prstGeom>
          <a:solidFill>
            <a:schemeClr val="tx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945" tIns="41473" rIns="82945" bIns="41473" anchor="ctr"/>
          <a:lstStyle/>
          <a:p>
            <a:pPr algn="ctr" defTabSz="414338" hangingPunct="0">
              <a:lnSpc>
                <a:spcPct val="80000"/>
              </a:lnSpc>
              <a:buClr>
                <a:srgbClr val="000000"/>
              </a:buClr>
              <a:buSzPct val="45000"/>
              <a:buFont typeface="Wingdings" pitchFamily="2" charset="2"/>
              <a:buNone/>
            </a:pPr>
            <a:endParaRPr lang="en-US" sz="1600">
              <a:solidFill>
                <a:schemeClr val="bg1"/>
              </a:solidFill>
              <a:ea typeface="MS Gothic" charset="-128"/>
            </a:endParaRPr>
          </a:p>
        </p:txBody>
      </p:sp>
      <p:sp>
        <p:nvSpPr>
          <p:cNvPr id="1037" name="Line 13"/>
          <p:cNvSpPr>
            <a:spLocks noChangeShapeType="1"/>
          </p:cNvSpPr>
          <p:nvPr/>
        </p:nvSpPr>
        <p:spPr bwMode="auto">
          <a:xfrm>
            <a:off x="0" y="317500"/>
            <a:ext cx="9123363"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 name="Line 14"/>
          <p:cNvSpPr>
            <a:spLocks noChangeShapeType="1"/>
          </p:cNvSpPr>
          <p:nvPr/>
        </p:nvSpPr>
        <p:spPr bwMode="auto">
          <a:xfrm>
            <a:off x="0" y="635000"/>
            <a:ext cx="9123363"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9" name="Line 15"/>
          <p:cNvSpPr>
            <a:spLocks noChangeShapeType="1"/>
          </p:cNvSpPr>
          <p:nvPr/>
        </p:nvSpPr>
        <p:spPr bwMode="auto">
          <a:xfrm>
            <a:off x="0" y="952500"/>
            <a:ext cx="9123363"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 name="Rectangle 2"/>
          <p:cNvSpPr>
            <a:spLocks noGrp="1" noChangeArrowheads="1"/>
          </p:cNvSpPr>
          <p:nvPr>
            <p:ph type="title"/>
          </p:nvPr>
        </p:nvSpPr>
        <p:spPr bwMode="auto">
          <a:xfrm>
            <a:off x="696913" y="233363"/>
            <a:ext cx="8196262" cy="611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p>
            <a:pPr lvl="0"/>
            <a:r>
              <a:rPr lang="nl-NL" smtClean="0"/>
              <a:t>Klik om het opmaakprofiel te bewerken</a:t>
            </a:r>
          </a:p>
        </p:txBody>
      </p:sp>
      <p:pic>
        <p:nvPicPr>
          <p:cNvPr id="1042" name="Picture 18" descr="woordmerk"/>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391400" y="6323013"/>
            <a:ext cx="1573213"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B2B2B2"/>
                </a:solidFill>
                <a:miter lim="800000"/>
                <a:headEnd/>
                <a:tailEnd/>
              </a14:hiddenLine>
            </a:ext>
          </a:extLst>
        </p:spPr>
      </p:pic>
      <p:sp>
        <p:nvSpPr>
          <p:cNvPr id="1043" name="Line 19"/>
          <p:cNvSpPr>
            <a:spLocks noChangeShapeType="1"/>
          </p:cNvSpPr>
          <p:nvPr/>
        </p:nvSpPr>
        <p:spPr bwMode="auto">
          <a:xfrm flipH="1">
            <a:off x="0" y="6467475"/>
            <a:ext cx="7032625" cy="0"/>
          </a:xfrm>
          <a:prstGeom prst="line">
            <a:avLst/>
          </a:prstGeom>
          <a:noFill/>
          <a:ln w="9525">
            <a:solidFill>
              <a:srgbClr val="B2B2B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p:txStyles>
    <p:titleStyle>
      <a:lvl1pPr algn="l" rtl="0" eaLnBrk="1" fontAlgn="base" hangingPunct="1">
        <a:spcBef>
          <a:spcPct val="0"/>
        </a:spcBef>
        <a:spcAft>
          <a:spcPct val="0"/>
        </a:spcAft>
        <a:defRPr sz="2800" b="1">
          <a:solidFill>
            <a:srgbClr val="FFFFFE"/>
          </a:solidFill>
          <a:latin typeface="+mj-lt"/>
          <a:ea typeface="+mj-ea"/>
          <a:cs typeface="+mj-cs"/>
        </a:defRPr>
      </a:lvl1pPr>
      <a:lvl2pPr algn="l" rtl="0" eaLnBrk="1" fontAlgn="base" hangingPunct="1">
        <a:spcBef>
          <a:spcPct val="0"/>
        </a:spcBef>
        <a:spcAft>
          <a:spcPct val="0"/>
        </a:spcAft>
        <a:defRPr sz="2800" b="1">
          <a:solidFill>
            <a:srgbClr val="FFFFFE"/>
          </a:solidFill>
          <a:latin typeface="Arial" charset="0"/>
        </a:defRPr>
      </a:lvl2pPr>
      <a:lvl3pPr algn="l" rtl="0" eaLnBrk="1" fontAlgn="base" hangingPunct="1">
        <a:spcBef>
          <a:spcPct val="0"/>
        </a:spcBef>
        <a:spcAft>
          <a:spcPct val="0"/>
        </a:spcAft>
        <a:defRPr sz="2800" b="1">
          <a:solidFill>
            <a:srgbClr val="FFFFFE"/>
          </a:solidFill>
          <a:latin typeface="Arial" charset="0"/>
        </a:defRPr>
      </a:lvl3pPr>
      <a:lvl4pPr algn="l" rtl="0" eaLnBrk="1" fontAlgn="base" hangingPunct="1">
        <a:spcBef>
          <a:spcPct val="0"/>
        </a:spcBef>
        <a:spcAft>
          <a:spcPct val="0"/>
        </a:spcAft>
        <a:defRPr sz="2800" b="1">
          <a:solidFill>
            <a:srgbClr val="FFFFFE"/>
          </a:solidFill>
          <a:latin typeface="Arial" charset="0"/>
        </a:defRPr>
      </a:lvl4pPr>
      <a:lvl5pPr algn="l" rtl="0" eaLnBrk="1" fontAlgn="base" hangingPunct="1">
        <a:spcBef>
          <a:spcPct val="0"/>
        </a:spcBef>
        <a:spcAft>
          <a:spcPct val="0"/>
        </a:spcAft>
        <a:defRPr sz="2800" b="1">
          <a:solidFill>
            <a:srgbClr val="FFFFFE"/>
          </a:solidFill>
          <a:latin typeface="Arial" charset="0"/>
        </a:defRPr>
      </a:lvl5pPr>
      <a:lvl6pPr marL="457200" algn="l" rtl="0" eaLnBrk="1" fontAlgn="base" hangingPunct="1">
        <a:spcBef>
          <a:spcPct val="0"/>
        </a:spcBef>
        <a:spcAft>
          <a:spcPct val="0"/>
        </a:spcAft>
        <a:defRPr sz="2800" b="1">
          <a:solidFill>
            <a:srgbClr val="FFFFFE"/>
          </a:solidFill>
          <a:latin typeface="Arial" charset="0"/>
        </a:defRPr>
      </a:lvl6pPr>
      <a:lvl7pPr marL="914400" algn="l" rtl="0" eaLnBrk="1" fontAlgn="base" hangingPunct="1">
        <a:spcBef>
          <a:spcPct val="0"/>
        </a:spcBef>
        <a:spcAft>
          <a:spcPct val="0"/>
        </a:spcAft>
        <a:defRPr sz="2800" b="1">
          <a:solidFill>
            <a:srgbClr val="FFFFFE"/>
          </a:solidFill>
          <a:latin typeface="Arial" charset="0"/>
        </a:defRPr>
      </a:lvl7pPr>
      <a:lvl8pPr marL="1371600" algn="l" rtl="0" eaLnBrk="1" fontAlgn="base" hangingPunct="1">
        <a:spcBef>
          <a:spcPct val="0"/>
        </a:spcBef>
        <a:spcAft>
          <a:spcPct val="0"/>
        </a:spcAft>
        <a:defRPr sz="2800" b="1">
          <a:solidFill>
            <a:srgbClr val="FFFFFE"/>
          </a:solidFill>
          <a:latin typeface="Arial" charset="0"/>
        </a:defRPr>
      </a:lvl8pPr>
      <a:lvl9pPr marL="1828800" algn="l" rtl="0" eaLnBrk="1" fontAlgn="base" hangingPunct="1">
        <a:spcBef>
          <a:spcPct val="0"/>
        </a:spcBef>
        <a:spcAft>
          <a:spcPct val="0"/>
        </a:spcAft>
        <a:defRPr sz="2800" b="1">
          <a:solidFill>
            <a:srgbClr val="FFFFFE"/>
          </a:solidFill>
          <a:latin typeface="Arial"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buClr>
          <a:srgbClr val="008BBF"/>
        </a:buClr>
        <a:buFont typeface="Arial" charset="0"/>
        <a:buChar char="•"/>
        <a:defRPr sz="2000">
          <a:solidFill>
            <a:schemeClr val="tx1"/>
          </a:solidFill>
          <a:latin typeface="+mn-lt"/>
        </a:defRPr>
      </a:lvl2pPr>
      <a:lvl3pPr marL="1143000" indent="-228600" algn="l" rtl="0" eaLnBrk="1" fontAlgn="base" hangingPunct="1">
        <a:spcBef>
          <a:spcPct val="20000"/>
        </a:spcBef>
        <a:spcAft>
          <a:spcPct val="0"/>
        </a:spcAft>
        <a:buClr>
          <a:srgbClr val="008BBF"/>
        </a:buClr>
        <a:buFont typeface="Arial" charset="0"/>
        <a:buChar char="&gt;"/>
        <a:defRPr sz="2000">
          <a:solidFill>
            <a:schemeClr val="tx1"/>
          </a:solidFill>
          <a:latin typeface="+mn-lt"/>
        </a:defRPr>
      </a:lvl3pPr>
      <a:lvl4pPr marL="1600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Clr>
          <a:srgbClr val="008BBF"/>
        </a:buClr>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60.png"/><Relationship Id="rId7" Type="http://schemas.openxmlformats.org/officeDocument/2006/relationships/image" Target="../media/image5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62.png"/><Relationship Id="rId4" Type="http://schemas.openxmlformats.org/officeDocument/2006/relationships/image" Target="../media/image61.png"/></Relationships>
</file>

<file path=ppt/slides/_rels/slide2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7"/>
          <p:cNvSpPr>
            <a:spLocks noGrp="1" noChangeArrowheads="1"/>
          </p:cNvSpPr>
          <p:nvPr>
            <p:ph type="dt" sz="quarter" idx="2"/>
          </p:nvPr>
        </p:nvSpPr>
        <p:spPr/>
        <p:txBody>
          <a:bodyPr/>
          <a:lstStyle/>
          <a:p>
            <a:fld id="{0F1C1D6C-4B74-4CA6-AD23-50FFC11087F7}" type="datetime4">
              <a:rPr lang="nl-NL" sz="1400"/>
              <a:pPr/>
              <a:t>22 oktober 2018</a:t>
            </a:fld>
            <a:endParaRPr lang="nl-NL" sz="1400" dirty="0"/>
          </a:p>
        </p:txBody>
      </p:sp>
      <p:sp>
        <p:nvSpPr>
          <p:cNvPr id="15362" name="Rectangle 2"/>
          <p:cNvSpPr>
            <a:spLocks noGrp="1" noChangeArrowheads="1"/>
          </p:cNvSpPr>
          <p:nvPr>
            <p:ph type="ctrTitle"/>
          </p:nvPr>
        </p:nvSpPr>
        <p:spPr/>
        <p:txBody>
          <a:bodyPr/>
          <a:lstStyle/>
          <a:p>
            <a:r>
              <a:rPr lang="en-US" dirty="0" err="1" smtClean="0"/>
              <a:t>Regionaal</a:t>
            </a:r>
            <a:r>
              <a:rPr lang="en-US" dirty="0" smtClean="0"/>
              <a:t> </a:t>
            </a:r>
            <a:r>
              <a:rPr lang="en-US" dirty="0" err="1" smtClean="0"/>
              <a:t>advies</a:t>
            </a:r>
            <a:r>
              <a:rPr lang="en-US" dirty="0" smtClean="0"/>
              <a:t> </a:t>
            </a:r>
            <a:r>
              <a:rPr lang="en-US" dirty="0" err="1" smtClean="0"/>
              <a:t>Schiermonnikoog</a:t>
            </a:r>
            <a:r>
              <a:rPr lang="en-US" dirty="0" smtClean="0"/>
              <a:t> </a:t>
            </a:r>
            <a:r>
              <a:rPr lang="en-US" dirty="0" err="1" smtClean="0"/>
              <a:t>Noordwest</a:t>
            </a:r>
            <a:endParaRPr lang="en-US" dirty="0"/>
          </a:p>
        </p:txBody>
      </p:sp>
      <p:sp>
        <p:nvSpPr>
          <p:cNvPr id="15363" name="Rectangle 3"/>
          <p:cNvSpPr>
            <a:spLocks noGrp="1" noChangeArrowheads="1"/>
          </p:cNvSpPr>
          <p:nvPr>
            <p:ph type="subTitle" idx="1"/>
          </p:nvPr>
        </p:nvSpPr>
        <p:spPr>
          <a:xfrm>
            <a:off x="2051720" y="4653136"/>
            <a:ext cx="6618288" cy="1144587"/>
          </a:xfrm>
        </p:spPr>
        <p:txBody>
          <a:bodyPr/>
          <a:lstStyle/>
          <a:p>
            <a:r>
              <a:rPr lang="en-US" sz="1400" dirty="0" smtClean="0"/>
              <a:t>Marlies van der Lugt</a:t>
            </a:r>
          </a:p>
          <a:p>
            <a:r>
              <a:rPr lang="en-US" sz="1400" dirty="0" smtClean="0"/>
              <a:t>Tommer Vermaas</a:t>
            </a:r>
          </a:p>
          <a:p>
            <a:r>
              <a:rPr lang="en-US" sz="1400" dirty="0" smtClean="0"/>
              <a:t>Ad van der Spek</a:t>
            </a:r>
            <a:endParaRPr lang="en-US"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err="1"/>
              <a:t>Invloed</a:t>
            </a:r>
            <a:r>
              <a:rPr lang="en-US" sz="2000" dirty="0"/>
              <a:t> </a:t>
            </a:r>
            <a:r>
              <a:rPr lang="en-US" sz="2000" dirty="0" err="1"/>
              <a:t>z</a:t>
            </a:r>
            <a:r>
              <a:rPr lang="en-US" sz="2000" dirty="0" err="1" smtClean="0"/>
              <a:t>eewaartse</a:t>
            </a:r>
            <a:r>
              <a:rPr lang="en-US" sz="2000" dirty="0" smtClean="0"/>
              <a:t> </a:t>
            </a:r>
            <a:r>
              <a:rPr lang="en-US" sz="2000" dirty="0" err="1"/>
              <a:t>grens</a:t>
            </a:r>
            <a:r>
              <a:rPr lang="en-US" sz="2000" dirty="0"/>
              <a:t> </a:t>
            </a:r>
            <a:r>
              <a:rPr lang="en-US" sz="2000" dirty="0" smtClean="0"/>
              <a:t/>
            </a:r>
            <a:br>
              <a:rPr lang="en-US" sz="2000" dirty="0" smtClean="0"/>
            </a:br>
            <a:r>
              <a:rPr lang="en-US" sz="2000" dirty="0" smtClean="0"/>
              <a:t>op </a:t>
            </a:r>
            <a:r>
              <a:rPr lang="en-US" sz="2000" dirty="0" err="1"/>
              <a:t>rekenvak</a:t>
            </a:r>
            <a:endParaRPr lang="en-GB" sz="2000"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85371" t="57948"/>
          <a:stretch/>
        </p:blipFill>
        <p:spPr bwMode="auto">
          <a:xfrm>
            <a:off x="3951537" y="4584536"/>
            <a:ext cx="548455" cy="163356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1362" t="35841" r="18708" b="7125"/>
          <a:stretch/>
        </p:blipFill>
        <p:spPr bwMode="auto">
          <a:xfrm>
            <a:off x="7164289" y="44624"/>
            <a:ext cx="1872208" cy="1579676"/>
          </a:xfrm>
          <a:prstGeom prst="rect">
            <a:avLst/>
          </a:prstGeom>
          <a:noFill/>
          <a:extLst>
            <a:ext uri="{909E8E84-426E-40DD-AFC4-6F175D3DCCD1}">
              <a14:hiddenFill xmlns:a14="http://schemas.microsoft.com/office/drawing/2010/main">
                <a:solidFill>
                  <a:srgbClr val="FFFFFF"/>
                </a:solidFill>
              </a14:hiddenFill>
            </a:ext>
          </a:extLst>
        </p:spPr>
      </p:pic>
      <p:sp>
        <p:nvSpPr>
          <p:cNvPr id="15" name="Arc 14"/>
          <p:cNvSpPr/>
          <p:nvPr/>
        </p:nvSpPr>
        <p:spPr>
          <a:xfrm flipH="1">
            <a:off x="611560" y="2196081"/>
            <a:ext cx="468052" cy="1080120"/>
          </a:xfrm>
          <a:prstGeom prst="arc">
            <a:avLst/>
          </a:prstGeom>
          <a:ln>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TextBox 15"/>
          <p:cNvSpPr txBox="1"/>
          <p:nvPr/>
        </p:nvSpPr>
        <p:spPr>
          <a:xfrm rot="17869901">
            <a:off x="423111" y="2149119"/>
            <a:ext cx="792088" cy="184666"/>
          </a:xfrm>
          <a:prstGeom prst="rect">
            <a:avLst/>
          </a:prstGeom>
          <a:noFill/>
        </p:spPr>
        <p:txBody>
          <a:bodyPr wrap="square" rtlCol="0">
            <a:spAutoFit/>
          </a:bodyPr>
          <a:lstStyle/>
          <a:p>
            <a:r>
              <a:rPr lang="en-US" sz="600" b="1" dirty="0" smtClean="0">
                <a:solidFill>
                  <a:schemeClr val="bg1"/>
                </a:solidFill>
              </a:rPr>
              <a:t>X [km]</a:t>
            </a:r>
            <a:endParaRPr lang="en-GB" sz="600" b="1" dirty="0">
              <a:solidFill>
                <a:schemeClr val="bg1"/>
              </a:solidFill>
            </a:endParaRPr>
          </a:p>
        </p:txBody>
      </p:sp>
      <p:pic>
        <p:nvPicPr>
          <p:cNvPr id="14" name="Picture 3"/>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569619" y="2357567"/>
            <a:ext cx="3749177" cy="387974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611560" y="1524947"/>
            <a:ext cx="2592288" cy="646331"/>
          </a:xfrm>
          <a:prstGeom prst="rect">
            <a:avLst/>
          </a:prstGeom>
          <a:noFill/>
        </p:spPr>
        <p:txBody>
          <a:bodyPr wrap="square" rtlCol="0">
            <a:spAutoFit/>
          </a:bodyPr>
          <a:lstStyle/>
          <a:p>
            <a:r>
              <a:rPr lang="en-US" dirty="0" smtClean="0"/>
              <a:t>Met </a:t>
            </a:r>
            <a:r>
              <a:rPr lang="en-US" dirty="0" err="1" smtClean="0"/>
              <a:t>zeewaartse</a:t>
            </a:r>
            <a:r>
              <a:rPr lang="en-US" dirty="0" smtClean="0"/>
              <a:t> </a:t>
            </a:r>
            <a:r>
              <a:rPr lang="en-US" dirty="0" err="1" smtClean="0"/>
              <a:t>grens</a:t>
            </a:r>
            <a:endParaRPr lang="en-US" dirty="0" smtClean="0"/>
          </a:p>
          <a:p>
            <a:r>
              <a:rPr lang="en-US" dirty="0" smtClean="0"/>
              <a:t>(</a:t>
            </a:r>
            <a:r>
              <a:rPr lang="en-US" dirty="0" err="1" smtClean="0"/>
              <a:t>uit</a:t>
            </a:r>
            <a:r>
              <a:rPr lang="en-US" dirty="0" smtClean="0"/>
              <a:t> </a:t>
            </a:r>
            <a:r>
              <a:rPr lang="en-US" dirty="0" err="1" smtClean="0"/>
              <a:t>netcdf</a:t>
            </a:r>
            <a:r>
              <a:rPr lang="en-US" dirty="0" smtClean="0"/>
              <a:t>)</a:t>
            </a:r>
            <a:endParaRPr lang="en-GB" dirty="0"/>
          </a:p>
        </p:txBody>
      </p:sp>
      <p:sp>
        <p:nvSpPr>
          <p:cNvPr id="18" name="TextBox 17"/>
          <p:cNvSpPr txBox="1"/>
          <p:nvPr/>
        </p:nvSpPr>
        <p:spPr>
          <a:xfrm>
            <a:off x="4824028" y="1591925"/>
            <a:ext cx="2952328" cy="646331"/>
          </a:xfrm>
          <a:prstGeom prst="rect">
            <a:avLst/>
          </a:prstGeom>
          <a:noFill/>
        </p:spPr>
        <p:txBody>
          <a:bodyPr wrap="square" rtlCol="0">
            <a:spAutoFit/>
          </a:bodyPr>
          <a:lstStyle/>
          <a:p>
            <a:r>
              <a:rPr lang="en-US" dirty="0" err="1" smtClean="0"/>
              <a:t>zonder</a:t>
            </a:r>
            <a:r>
              <a:rPr lang="en-US" dirty="0" smtClean="0"/>
              <a:t> </a:t>
            </a:r>
            <a:r>
              <a:rPr lang="en-US" dirty="0" err="1" smtClean="0"/>
              <a:t>zeewaartse</a:t>
            </a:r>
            <a:r>
              <a:rPr lang="en-US" dirty="0" smtClean="0"/>
              <a:t> </a:t>
            </a:r>
            <a:r>
              <a:rPr lang="en-US" dirty="0" err="1" smtClean="0"/>
              <a:t>grens</a:t>
            </a:r>
            <a:endParaRPr lang="en-US" dirty="0" smtClean="0"/>
          </a:p>
          <a:p>
            <a:r>
              <a:rPr lang="en-US" dirty="0" smtClean="0"/>
              <a:t>(</a:t>
            </a:r>
            <a:r>
              <a:rPr lang="en-US" dirty="0" err="1" smtClean="0"/>
              <a:t>berekend</a:t>
            </a:r>
            <a:r>
              <a:rPr lang="en-US" dirty="0" smtClean="0"/>
              <a:t>)</a:t>
            </a:r>
            <a:endParaRPr lang="en-GB" dirty="0"/>
          </a:p>
        </p:txBody>
      </p:sp>
      <p:cxnSp>
        <p:nvCxnSpPr>
          <p:cNvPr id="19" name="Straight Arrow Connector 18"/>
          <p:cNvCxnSpPr/>
          <p:nvPr/>
        </p:nvCxnSpPr>
        <p:spPr>
          <a:xfrm flipV="1">
            <a:off x="6300192" y="5877272"/>
            <a:ext cx="288032" cy="683488"/>
          </a:xfrm>
          <a:prstGeom prst="straightConnector1">
            <a:avLst/>
          </a:prstGeom>
          <a:ln w="571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932040" y="6567155"/>
            <a:ext cx="1872208" cy="246221"/>
          </a:xfrm>
          <a:prstGeom prst="rect">
            <a:avLst/>
          </a:prstGeom>
          <a:noFill/>
        </p:spPr>
        <p:txBody>
          <a:bodyPr wrap="square" rtlCol="0">
            <a:spAutoFit/>
          </a:bodyPr>
          <a:lstStyle/>
          <a:p>
            <a:r>
              <a:rPr lang="en-US" sz="1000" b="1" dirty="0" err="1" smtClean="0"/>
              <a:t>Missende</a:t>
            </a:r>
            <a:r>
              <a:rPr lang="en-US" sz="1000" b="1" dirty="0" smtClean="0"/>
              <a:t> MKL in 2007</a:t>
            </a:r>
            <a:endParaRPr lang="en-GB" sz="1000" b="1" dirty="0"/>
          </a:p>
        </p:txBody>
      </p:sp>
      <p:cxnSp>
        <p:nvCxnSpPr>
          <p:cNvPr id="21" name="Straight Arrow Connector 20"/>
          <p:cNvCxnSpPr/>
          <p:nvPr/>
        </p:nvCxnSpPr>
        <p:spPr>
          <a:xfrm flipH="1" flipV="1">
            <a:off x="7443425" y="3853866"/>
            <a:ext cx="360040" cy="355710"/>
          </a:xfrm>
          <a:prstGeom prst="straightConnector1">
            <a:avLst/>
          </a:prstGeom>
          <a:ln w="571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948264" y="4190891"/>
            <a:ext cx="2232248" cy="246221"/>
          </a:xfrm>
          <a:prstGeom prst="rect">
            <a:avLst/>
          </a:prstGeom>
          <a:noFill/>
        </p:spPr>
        <p:txBody>
          <a:bodyPr wrap="square" rtlCol="0">
            <a:spAutoFit/>
          </a:bodyPr>
          <a:lstStyle/>
          <a:p>
            <a:r>
              <a:rPr lang="en-US" sz="1000" b="1" dirty="0" err="1"/>
              <a:t>R</a:t>
            </a:r>
            <a:r>
              <a:rPr lang="en-US" sz="1000" b="1" dirty="0" err="1" smtClean="0"/>
              <a:t>aai</a:t>
            </a:r>
            <a:r>
              <a:rPr lang="en-US" sz="1000" b="1" dirty="0" smtClean="0"/>
              <a:t> 640 is BKL </a:t>
            </a:r>
            <a:r>
              <a:rPr lang="en-US" sz="1000" b="1" dirty="0" err="1" smtClean="0"/>
              <a:t>meest</a:t>
            </a:r>
            <a:r>
              <a:rPr lang="en-US" sz="1000" b="1" dirty="0" smtClean="0"/>
              <a:t> </a:t>
            </a:r>
            <a:r>
              <a:rPr lang="en-US" sz="1000" b="1" dirty="0" err="1" smtClean="0"/>
              <a:t>genaderd</a:t>
            </a:r>
            <a:endParaRPr lang="en-GB" sz="1000" b="1" dirty="0"/>
          </a:p>
        </p:txBody>
      </p:sp>
      <p:cxnSp>
        <p:nvCxnSpPr>
          <p:cNvPr id="23" name="Straight Arrow Connector 22"/>
          <p:cNvCxnSpPr/>
          <p:nvPr/>
        </p:nvCxnSpPr>
        <p:spPr>
          <a:xfrm flipV="1">
            <a:off x="6268541" y="3573016"/>
            <a:ext cx="263275" cy="499726"/>
          </a:xfrm>
          <a:prstGeom prst="straightConnector1">
            <a:avLst/>
          </a:prstGeom>
          <a:ln w="571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922884" y="4171872"/>
            <a:ext cx="1872208" cy="246221"/>
          </a:xfrm>
          <a:prstGeom prst="rect">
            <a:avLst/>
          </a:prstGeom>
          <a:noFill/>
        </p:spPr>
        <p:txBody>
          <a:bodyPr wrap="square" rtlCol="0">
            <a:spAutoFit/>
          </a:bodyPr>
          <a:lstStyle/>
          <a:p>
            <a:r>
              <a:rPr lang="en-US" sz="1000" b="1" dirty="0" smtClean="0"/>
              <a:t>Trend </a:t>
            </a:r>
            <a:r>
              <a:rPr lang="en-US" sz="1000" b="1" dirty="0" err="1" smtClean="0"/>
              <a:t>rond</a:t>
            </a:r>
            <a:r>
              <a:rPr lang="en-US" sz="1000" b="1" dirty="0" smtClean="0"/>
              <a:t> 480 </a:t>
            </a:r>
            <a:r>
              <a:rPr lang="en-US" sz="1000" b="1" dirty="0" err="1" smtClean="0"/>
              <a:t>sterkst</a:t>
            </a:r>
            <a:endParaRPr lang="en-GB" sz="1000" b="1" dirty="0"/>
          </a:p>
        </p:txBody>
      </p:sp>
      <p:sp>
        <p:nvSpPr>
          <p:cNvPr id="3" name="Arc 2"/>
          <p:cNvSpPr/>
          <p:nvPr/>
        </p:nvSpPr>
        <p:spPr>
          <a:xfrm flipH="1">
            <a:off x="7272300" y="692696"/>
            <a:ext cx="468052" cy="792088"/>
          </a:xfrm>
          <a:prstGeom prst="arc">
            <a:avLst/>
          </a:prstGeom>
          <a:ln>
            <a:solidFill>
              <a:schemeClr val="bg1"/>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TextBox 5"/>
          <p:cNvSpPr txBox="1"/>
          <p:nvPr/>
        </p:nvSpPr>
        <p:spPr>
          <a:xfrm rot="19171775">
            <a:off x="7096032" y="359164"/>
            <a:ext cx="720079" cy="276999"/>
          </a:xfrm>
          <a:prstGeom prst="rect">
            <a:avLst/>
          </a:prstGeom>
          <a:noFill/>
        </p:spPr>
        <p:txBody>
          <a:bodyPr wrap="square" rtlCol="0">
            <a:spAutoFit/>
          </a:bodyPr>
          <a:lstStyle/>
          <a:p>
            <a:r>
              <a:rPr lang="en-US" sz="1200" dirty="0" smtClean="0">
                <a:solidFill>
                  <a:schemeClr val="bg1"/>
                </a:solidFill>
              </a:rPr>
              <a:t>X-</a:t>
            </a:r>
            <a:r>
              <a:rPr lang="en-US" sz="1200" dirty="0" err="1" smtClean="0">
                <a:solidFill>
                  <a:schemeClr val="bg1"/>
                </a:solidFill>
              </a:rPr>
              <a:t>dir</a:t>
            </a:r>
            <a:endParaRPr lang="en-GB" sz="1200" dirty="0">
              <a:solidFill>
                <a:schemeClr val="bg1"/>
              </a:solidFill>
            </a:endParaRPr>
          </a:p>
        </p:txBody>
      </p:sp>
      <p:pic>
        <p:nvPicPr>
          <p:cNvPr id="25" name="Picture 3"/>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174751" y="2357567"/>
            <a:ext cx="3749176" cy="3879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59562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1361175"/>
            <a:ext cx="3037207" cy="2355857"/>
          </a:xfrm>
          <a:prstGeom prst="rect">
            <a:avLst/>
          </a:prstGeom>
        </p:spPr>
      </p:pic>
      <p:sp>
        <p:nvSpPr>
          <p:cNvPr id="2" name="Title 1"/>
          <p:cNvSpPr>
            <a:spLocks noGrp="1"/>
          </p:cNvSpPr>
          <p:nvPr>
            <p:ph type="title"/>
          </p:nvPr>
        </p:nvSpPr>
        <p:spPr/>
        <p:txBody>
          <a:bodyPr/>
          <a:lstStyle/>
          <a:p>
            <a:r>
              <a:rPr lang="en-US" dirty="0" err="1" smtClean="0"/>
              <a:t>Aankomst</a:t>
            </a:r>
            <a:r>
              <a:rPr lang="en-US" dirty="0" smtClean="0"/>
              <a:t> </a:t>
            </a:r>
            <a:r>
              <a:rPr lang="en-US" dirty="0" err="1" smtClean="0"/>
              <a:t>zandplaat</a:t>
            </a:r>
            <a:endParaRPr lang="en-GB" dirty="0"/>
          </a:p>
        </p:txBody>
      </p:sp>
      <p:pic>
        <p:nvPicPr>
          <p:cNvPr id="5" name="Content Placeholder 4"/>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3441840" y="4353125"/>
            <a:ext cx="3794456" cy="1828383"/>
          </a:xfrm>
        </p:spPr>
      </p:pic>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32236" y="1361174"/>
            <a:ext cx="3037207" cy="2355857"/>
          </a:xfrm>
          <a:prstGeom prst="rect">
            <a:avLst/>
          </a:prstGeom>
        </p:spPr>
      </p:pic>
      <p:cxnSp>
        <p:nvCxnSpPr>
          <p:cNvPr id="11" name="Straight Arrow Connector 10"/>
          <p:cNvCxnSpPr/>
          <p:nvPr/>
        </p:nvCxnSpPr>
        <p:spPr>
          <a:xfrm flipH="1">
            <a:off x="3131840" y="4509120"/>
            <a:ext cx="1584176" cy="88811"/>
          </a:xfrm>
          <a:prstGeom prst="straightConnector1">
            <a:avLst/>
          </a:prstGeom>
          <a:ln w="1270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2699796" y="3686555"/>
            <a:ext cx="2122248" cy="822565"/>
          </a:xfrm>
          <a:prstGeom prst="straightConnector1">
            <a:avLst/>
          </a:prstGeom>
          <a:ln w="1270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5004048" y="3789040"/>
            <a:ext cx="144016" cy="748011"/>
          </a:xfrm>
          <a:prstGeom prst="straightConnector1">
            <a:avLst/>
          </a:prstGeom>
          <a:ln w="1270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5868144" y="3717033"/>
            <a:ext cx="1512168" cy="836492"/>
          </a:xfrm>
          <a:prstGeom prst="straightConnector1">
            <a:avLst/>
          </a:prstGeom>
          <a:ln w="1270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0" y="980728"/>
            <a:ext cx="6552728" cy="276999"/>
          </a:xfrm>
          <a:prstGeom prst="rect">
            <a:avLst/>
          </a:prstGeom>
          <a:noFill/>
        </p:spPr>
        <p:txBody>
          <a:bodyPr wrap="square" rtlCol="0">
            <a:spAutoFit/>
          </a:bodyPr>
          <a:lstStyle/>
          <a:p>
            <a:r>
              <a:rPr lang="en-US" sz="1200" dirty="0" err="1" smtClean="0"/>
              <a:t>Bruine</a:t>
            </a:r>
            <a:r>
              <a:rPr lang="en-US" sz="1200" dirty="0" smtClean="0"/>
              <a:t> pixels </a:t>
            </a:r>
            <a:r>
              <a:rPr lang="en-US" sz="1200" dirty="0" err="1" smtClean="0"/>
              <a:t>liggen</a:t>
            </a:r>
            <a:r>
              <a:rPr lang="en-US" sz="1200" dirty="0" smtClean="0"/>
              <a:t> </a:t>
            </a:r>
            <a:r>
              <a:rPr lang="en-US" sz="1200" dirty="0" err="1" smtClean="0"/>
              <a:t>hoger</a:t>
            </a:r>
            <a:r>
              <a:rPr lang="en-US" sz="1200" dirty="0" smtClean="0"/>
              <a:t> </a:t>
            </a:r>
            <a:r>
              <a:rPr lang="en-US" sz="1200" dirty="0" err="1" smtClean="0"/>
              <a:t>dan</a:t>
            </a:r>
            <a:r>
              <a:rPr lang="en-US" sz="1200" dirty="0" smtClean="0"/>
              <a:t> de </a:t>
            </a:r>
            <a:r>
              <a:rPr lang="en-US" sz="1200" dirty="0" err="1" smtClean="0"/>
              <a:t>duinvoet</a:t>
            </a:r>
            <a:r>
              <a:rPr lang="en-US" sz="1200" dirty="0" smtClean="0"/>
              <a:t> (NAP+1.8m.)</a:t>
            </a:r>
            <a:endParaRPr lang="en-GB" sz="1200" dirty="0"/>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497" y="4025471"/>
            <a:ext cx="3037207" cy="2355857"/>
          </a:xfrm>
          <a:prstGeom prst="rect">
            <a:avLst/>
          </a:prstGeom>
        </p:spPr>
      </p:pic>
      <p:sp>
        <p:nvSpPr>
          <p:cNvPr id="14" name="Freeform 13"/>
          <p:cNvSpPr/>
          <p:nvPr/>
        </p:nvSpPr>
        <p:spPr>
          <a:xfrm>
            <a:off x="1403648" y="4251567"/>
            <a:ext cx="457200" cy="346364"/>
          </a:xfrm>
          <a:custGeom>
            <a:avLst/>
            <a:gdLst>
              <a:gd name="connsiteX0" fmla="*/ 457200 w 457200"/>
              <a:gd name="connsiteY0" fmla="*/ 381000 h 381000"/>
              <a:gd name="connsiteX1" fmla="*/ 171450 w 457200"/>
              <a:gd name="connsiteY1" fmla="*/ 266700 h 381000"/>
              <a:gd name="connsiteX2" fmla="*/ 47625 w 457200"/>
              <a:gd name="connsiteY2" fmla="*/ 123825 h 381000"/>
              <a:gd name="connsiteX3" fmla="*/ 0 w 457200"/>
              <a:gd name="connsiteY3" fmla="*/ 0 h 381000"/>
            </a:gdLst>
            <a:ahLst/>
            <a:cxnLst>
              <a:cxn ang="0">
                <a:pos x="connsiteX0" y="connsiteY0"/>
              </a:cxn>
              <a:cxn ang="0">
                <a:pos x="connsiteX1" y="connsiteY1"/>
              </a:cxn>
              <a:cxn ang="0">
                <a:pos x="connsiteX2" y="connsiteY2"/>
              </a:cxn>
              <a:cxn ang="0">
                <a:pos x="connsiteX3" y="connsiteY3"/>
              </a:cxn>
            </a:cxnLst>
            <a:rect l="l" t="t" r="r" b="b"/>
            <a:pathLst>
              <a:path w="457200" h="381000">
                <a:moveTo>
                  <a:pt x="457200" y="381000"/>
                </a:moveTo>
                <a:cubicBezTo>
                  <a:pt x="348456" y="345281"/>
                  <a:pt x="239712" y="309562"/>
                  <a:pt x="171450" y="266700"/>
                </a:cubicBezTo>
                <a:cubicBezTo>
                  <a:pt x="103188" y="223838"/>
                  <a:pt x="76200" y="168275"/>
                  <a:pt x="47625" y="123825"/>
                </a:cubicBezTo>
                <a:cubicBezTo>
                  <a:pt x="19050" y="79375"/>
                  <a:pt x="0" y="0"/>
                  <a:pt x="0"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496" y="1361175"/>
            <a:ext cx="3037207" cy="2355857"/>
          </a:xfrm>
          <a:prstGeom prst="rect">
            <a:avLst/>
          </a:prstGeom>
        </p:spPr>
      </p:pic>
      <p:sp>
        <p:nvSpPr>
          <p:cNvPr id="17" name="Freeform 16"/>
          <p:cNvSpPr/>
          <p:nvPr/>
        </p:nvSpPr>
        <p:spPr>
          <a:xfrm>
            <a:off x="1259632" y="1556792"/>
            <a:ext cx="457200" cy="260228"/>
          </a:xfrm>
          <a:custGeom>
            <a:avLst/>
            <a:gdLst>
              <a:gd name="connsiteX0" fmla="*/ 457200 w 457200"/>
              <a:gd name="connsiteY0" fmla="*/ 381000 h 381000"/>
              <a:gd name="connsiteX1" fmla="*/ 171450 w 457200"/>
              <a:gd name="connsiteY1" fmla="*/ 266700 h 381000"/>
              <a:gd name="connsiteX2" fmla="*/ 47625 w 457200"/>
              <a:gd name="connsiteY2" fmla="*/ 123825 h 381000"/>
              <a:gd name="connsiteX3" fmla="*/ 0 w 457200"/>
              <a:gd name="connsiteY3" fmla="*/ 0 h 381000"/>
            </a:gdLst>
            <a:ahLst/>
            <a:cxnLst>
              <a:cxn ang="0">
                <a:pos x="connsiteX0" y="connsiteY0"/>
              </a:cxn>
              <a:cxn ang="0">
                <a:pos x="connsiteX1" y="connsiteY1"/>
              </a:cxn>
              <a:cxn ang="0">
                <a:pos x="connsiteX2" y="connsiteY2"/>
              </a:cxn>
              <a:cxn ang="0">
                <a:pos x="connsiteX3" y="connsiteY3"/>
              </a:cxn>
            </a:cxnLst>
            <a:rect l="l" t="t" r="r" b="b"/>
            <a:pathLst>
              <a:path w="457200" h="381000">
                <a:moveTo>
                  <a:pt x="457200" y="381000"/>
                </a:moveTo>
                <a:cubicBezTo>
                  <a:pt x="348456" y="345281"/>
                  <a:pt x="239712" y="309562"/>
                  <a:pt x="171450" y="266700"/>
                </a:cubicBezTo>
                <a:cubicBezTo>
                  <a:pt x="103188" y="223838"/>
                  <a:pt x="76200" y="168275"/>
                  <a:pt x="47625" y="123825"/>
                </a:cubicBezTo>
                <a:cubicBezTo>
                  <a:pt x="19050" y="79375"/>
                  <a:pt x="0" y="0"/>
                  <a:pt x="0"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eform 17"/>
          <p:cNvSpPr/>
          <p:nvPr/>
        </p:nvSpPr>
        <p:spPr>
          <a:xfrm>
            <a:off x="7433873" y="1433286"/>
            <a:ext cx="90455" cy="195514"/>
          </a:xfrm>
          <a:custGeom>
            <a:avLst/>
            <a:gdLst>
              <a:gd name="connsiteX0" fmla="*/ 457200 w 457200"/>
              <a:gd name="connsiteY0" fmla="*/ 381000 h 381000"/>
              <a:gd name="connsiteX1" fmla="*/ 171450 w 457200"/>
              <a:gd name="connsiteY1" fmla="*/ 266700 h 381000"/>
              <a:gd name="connsiteX2" fmla="*/ 47625 w 457200"/>
              <a:gd name="connsiteY2" fmla="*/ 123825 h 381000"/>
              <a:gd name="connsiteX3" fmla="*/ 0 w 457200"/>
              <a:gd name="connsiteY3" fmla="*/ 0 h 381000"/>
            </a:gdLst>
            <a:ahLst/>
            <a:cxnLst>
              <a:cxn ang="0">
                <a:pos x="connsiteX0" y="connsiteY0"/>
              </a:cxn>
              <a:cxn ang="0">
                <a:pos x="connsiteX1" y="connsiteY1"/>
              </a:cxn>
              <a:cxn ang="0">
                <a:pos x="connsiteX2" y="connsiteY2"/>
              </a:cxn>
              <a:cxn ang="0">
                <a:pos x="connsiteX3" y="connsiteY3"/>
              </a:cxn>
            </a:cxnLst>
            <a:rect l="l" t="t" r="r" b="b"/>
            <a:pathLst>
              <a:path w="457200" h="381000">
                <a:moveTo>
                  <a:pt x="457200" y="381000"/>
                </a:moveTo>
                <a:cubicBezTo>
                  <a:pt x="348456" y="345281"/>
                  <a:pt x="239712" y="309562"/>
                  <a:pt x="171450" y="266700"/>
                </a:cubicBezTo>
                <a:cubicBezTo>
                  <a:pt x="103188" y="223838"/>
                  <a:pt x="76200" y="168275"/>
                  <a:pt x="47625" y="123825"/>
                </a:cubicBezTo>
                <a:cubicBezTo>
                  <a:pt x="19050" y="79375"/>
                  <a:pt x="0" y="0"/>
                  <a:pt x="0"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3" name="Group 22"/>
          <p:cNvGrpSpPr/>
          <p:nvPr/>
        </p:nvGrpSpPr>
        <p:grpSpPr>
          <a:xfrm>
            <a:off x="7308304" y="4985435"/>
            <a:ext cx="1774751" cy="936104"/>
            <a:chOff x="3072705" y="5589240"/>
            <a:chExt cx="1774751" cy="936104"/>
          </a:xfrm>
        </p:grpSpPr>
        <p:sp>
          <p:nvSpPr>
            <p:cNvPr id="22" name="Rectangle 21"/>
            <p:cNvSpPr/>
            <p:nvPr/>
          </p:nvSpPr>
          <p:spPr>
            <a:xfrm>
              <a:off x="3072705" y="5589240"/>
              <a:ext cx="1511871" cy="936104"/>
            </a:xfrm>
            <a:prstGeom prst="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reeform 19"/>
            <p:cNvSpPr/>
            <p:nvPr/>
          </p:nvSpPr>
          <p:spPr>
            <a:xfrm>
              <a:off x="3250704" y="6021288"/>
              <a:ext cx="457200" cy="346364"/>
            </a:xfrm>
            <a:custGeom>
              <a:avLst/>
              <a:gdLst>
                <a:gd name="connsiteX0" fmla="*/ 457200 w 457200"/>
                <a:gd name="connsiteY0" fmla="*/ 381000 h 381000"/>
                <a:gd name="connsiteX1" fmla="*/ 171450 w 457200"/>
                <a:gd name="connsiteY1" fmla="*/ 266700 h 381000"/>
                <a:gd name="connsiteX2" fmla="*/ 47625 w 457200"/>
                <a:gd name="connsiteY2" fmla="*/ 123825 h 381000"/>
                <a:gd name="connsiteX3" fmla="*/ 0 w 457200"/>
                <a:gd name="connsiteY3" fmla="*/ 0 h 381000"/>
              </a:gdLst>
              <a:ahLst/>
              <a:cxnLst>
                <a:cxn ang="0">
                  <a:pos x="connsiteX0" y="connsiteY0"/>
                </a:cxn>
                <a:cxn ang="0">
                  <a:pos x="connsiteX1" y="connsiteY1"/>
                </a:cxn>
                <a:cxn ang="0">
                  <a:pos x="connsiteX2" y="connsiteY2"/>
                </a:cxn>
                <a:cxn ang="0">
                  <a:pos x="connsiteX3" y="connsiteY3"/>
                </a:cxn>
              </a:cxnLst>
              <a:rect l="l" t="t" r="r" b="b"/>
              <a:pathLst>
                <a:path w="457200" h="381000">
                  <a:moveTo>
                    <a:pt x="457200" y="381000"/>
                  </a:moveTo>
                  <a:cubicBezTo>
                    <a:pt x="348456" y="345281"/>
                    <a:pt x="239712" y="309562"/>
                    <a:pt x="171450" y="266700"/>
                  </a:cubicBezTo>
                  <a:cubicBezTo>
                    <a:pt x="103188" y="223838"/>
                    <a:pt x="76200" y="168275"/>
                    <a:pt x="47625" y="123825"/>
                  </a:cubicBezTo>
                  <a:cubicBezTo>
                    <a:pt x="19050" y="79375"/>
                    <a:pt x="0" y="0"/>
                    <a:pt x="0"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288432" y="5842905"/>
              <a:ext cx="1559024" cy="461665"/>
            </a:xfrm>
            <a:prstGeom prst="rect">
              <a:avLst/>
            </a:prstGeom>
            <a:noFill/>
          </p:spPr>
          <p:txBody>
            <a:bodyPr wrap="square" rtlCol="0">
              <a:spAutoFit/>
            </a:bodyPr>
            <a:lstStyle/>
            <a:p>
              <a:r>
                <a:rPr lang="en-US" sz="1200" dirty="0" err="1" smtClean="0"/>
                <a:t>Aanlanding</a:t>
              </a:r>
              <a:r>
                <a:rPr lang="en-US" sz="1200" dirty="0" smtClean="0"/>
                <a:t>-</a:t>
              </a:r>
            </a:p>
            <a:p>
              <a:r>
                <a:rPr lang="en-US" sz="1200" dirty="0" err="1" smtClean="0"/>
                <a:t>snelheid</a:t>
              </a:r>
              <a:r>
                <a:rPr lang="en-US" sz="1200" dirty="0" smtClean="0"/>
                <a:t> </a:t>
              </a:r>
              <a:r>
                <a:rPr lang="en-US" sz="1200" dirty="0" err="1" smtClean="0"/>
                <a:t>plaat</a:t>
              </a:r>
              <a:endParaRPr lang="en-GB" sz="1200" dirty="0"/>
            </a:p>
          </p:txBody>
        </p:sp>
      </p:grpSp>
      <p:sp>
        <p:nvSpPr>
          <p:cNvPr id="26" name="Freeform 25"/>
          <p:cNvSpPr/>
          <p:nvPr/>
        </p:nvSpPr>
        <p:spPr>
          <a:xfrm rot="20924165">
            <a:off x="4239711" y="1474114"/>
            <a:ext cx="457200" cy="329228"/>
          </a:xfrm>
          <a:custGeom>
            <a:avLst/>
            <a:gdLst>
              <a:gd name="connsiteX0" fmla="*/ 457200 w 457200"/>
              <a:gd name="connsiteY0" fmla="*/ 381000 h 381000"/>
              <a:gd name="connsiteX1" fmla="*/ 171450 w 457200"/>
              <a:gd name="connsiteY1" fmla="*/ 266700 h 381000"/>
              <a:gd name="connsiteX2" fmla="*/ 47625 w 457200"/>
              <a:gd name="connsiteY2" fmla="*/ 123825 h 381000"/>
              <a:gd name="connsiteX3" fmla="*/ 0 w 457200"/>
              <a:gd name="connsiteY3" fmla="*/ 0 h 381000"/>
            </a:gdLst>
            <a:ahLst/>
            <a:cxnLst>
              <a:cxn ang="0">
                <a:pos x="connsiteX0" y="connsiteY0"/>
              </a:cxn>
              <a:cxn ang="0">
                <a:pos x="connsiteX1" y="connsiteY1"/>
              </a:cxn>
              <a:cxn ang="0">
                <a:pos x="connsiteX2" y="connsiteY2"/>
              </a:cxn>
              <a:cxn ang="0">
                <a:pos x="connsiteX3" y="connsiteY3"/>
              </a:cxn>
            </a:cxnLst>
            <a:rect l="l" t="t" r="r" b="b"/>
            <a:pathLst>
              <a:path w="457200" h="381000">
                <a:moveTo>
                  <a:pt x="457200" y="381000"/>
                </a:moveTo>
                <a:cubicBezTo>
                  <a:pt x="348456" y="345281"/>
                  <a:pt x="239712" y="309562"/>
                  <a:pt x="171450" y="266700"/>
                </a:cubicBezTo>
                <a:cubicBezTo>
                  <a:pt x="103188" y="223838"/>
                  <a:pt x="76200" y="168275"/>
                  <a:pt x="47625" y="123825"/>
                </a:cubicBezTo>
                <a:cubicBezTo>
                  <a:pt x="19050" y="79375"/>
                  <a:pt x="0" y="0"/>
                  <a:pt x="0"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624810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Timestacks</a:t>
            </a:r>
            <a:r>
              <a:rPr lang="en-US" dirty="0" smtClean="0"/>
              <a:t> </a:t>
            </a:r>
            <a:r>
              <a:rPr lang="en-US" dirty="0" err="1" smtClean="0"/>
              <a:t>rond</a:t>
            </a:r>
            <a:r>
              <a:rPr lang="en-US" dirty="0" smtClean="0"/>
              <a:t> </a:t>
            </a:r>
            <a:r>
              <a:rPr lang="en-US" dirty="0" err="1" smtClean="0"/>
              <a:t>raai</a:t>
            </a:r>
            <a:r>
              <a:rPr lang="en-US" dirty="0" smtClean="0"/>
              <a:t> met </a:t>
            </a:r>
            <a:r>
              <a:rPr lang="en-US" dirty="0" err="1" smtClean="0"/>
              <a:t>sterkste</a:t>
            </a:r>
            <a:r>
              <a:rPr lang="en-US" dirty="0" smtClean="0"/>
              <a:t> </a:t>
            </a:r>
            <a:r>
              <a:rPr lang="en-US" dirty="0" err="1" smtClean="0"/>
              <a:t>erosie</a:t>
            </a:r>
            <a:endParaRPr lang="en-GB"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7087" y="1173404"/>
            <a:ext cx="3111343" cy="2413361"/>
          </a:xfrm>
        </p:spPr>
      </p:pic>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1182734"/>
            <a:ext cx="3111343" cy="2413361"/>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935" y="3717032"/>
            <a:ext cx="3111343" cy="2413361"/>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3718710"/>
            <a:ext cx="3111343" cy="2413361"/>
          </a:xfrm>
          <a:prstGeom prst="rect">
            <a:avLst/>
          </a:prstGeom>
        </p:spPr>
      </p:pic>
      <p:sp>
        <p:nvSpPr>
          <p:cNvPr id="9" name="TextBox 8"/>
          <p:cNvSpPr txBox="1"/>
          <p:nvPr/>
        </p:nvSpPr>
        <p:spPr>
          <a:xfrm>
            <a:off x="6804248" y="1419833"/>
            <a:ext cx="2232248" cy="1384995"/>
          </a:xfrm>
          <a:prstGeom prst="rect">
            <a:avLst/>
          </a:prstGeom>
          <a:noFill/>
        </p:spPr>
        <p:txBody>
          <a:bodyPr wrap="square" rtlCol="0">
            <a:spAutoFit/>
          </a:bodyPr>
          <a:lstStyle/>
          <a:p>
            <a:r>
              <a:rPr lang="en-US" sz="1400" dirty="0" err="1" smtClean="0"/>
              <a:t>Alle</a:t>
            </a:r>
            <a:r>
              <a:rPr lang="en-US" sz="1400" dirty="0" smtClean="0"/>
              <a:t> 4 de </a:t>
            </a:r>
            <a:r>
              <a:rPr lang="en-US" sz="1400" dirty="0" err="1" smtClean="0"/>
              <a:t>profielen</a:t>
            </a:r>
            <a:r>
              <a:rPr lang="en-US" sz="1400" dirty="0" smtClean="0"/>
              <a:t>: </a:t>
            </a:r>
            <a:r>
              <a:rPr lang="en-US" sz="1400" dirty="0" err="1" smtClean="0"/>
              <a:t>Landwaartse</a:t>
            </a:r>
            <a:r>
              <a:rPr lang="en-US" sz="1400" dirty="0" smtClean="0"/>
              <a:t> </a:t>
            </a:r>
            <a:r>
              <a:rPr lang="en-US" sz="1400" dirty="0" err="1" smtClean="0"/>
              <a:t>verplaatsing</a:t>
            </a:r>
            <a:r>
              <a:rPr lang="en-US" sz="1400" dirty="0" smtClean="0"/>
              <a:t> </a:t>
            </a:r>
            <a:r>
              <a:rPr lang="en-US" sz="1400" dirty="0" err="1" smtClean="0"/>
              <a:t>zandbank</a:t>
            </a:r>
            <a:r>
              <a:rPr lang="en-US" sz="1400" dirty="0"/>
              <a:t> </a:t>
            </a:r>
            <a:r>
              <a:rPr lang="en-US" sz="1400" dirty="0" smtClean="0">
                <a:sym typeface="Wingdings" panose="05000000000000000000" pitchFamily="2" charset="2"/>
              </a:rPr>
              <a:t> </a:t>
            </a:r>
            <a:r>
              <a:rPr lang="en-US" sz="1400" dirty="0" err="1" smtClean="0"/>
              <a:t>geultje</a:t>
            </a:r>
            <a:r>
              <a:rPr lang="en-US" sz="1400" dirty="0" smtClean="0"/>
              <a:t> in de </a:t>
            </a:r>
            <a:r>
              <a:rPr lang="en-US" sz="1400" dirty="0" err="1" smtClean="0"/>
              <a:t>kust</a:t>
            </a:r>
            <a:r>
              <a:rPr lang="en-US" sz="1400" dirty="0" smtClean="0"/>
              <a:t> </a:t>
            </a:r>
            <a:r>
              <a:rPr lang="en-US" sz="1400" dirty="0" err="1" smtClean="0"/>
              <a:t>geduwd</a:t>
            </a:r>
            <a:r>
              <a:rPr lang="en-US" sz="1400" dirty="0" smtClean="0"/>
              <a:t>.</a:t>
            </a:r>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endParaRPr lang="en-US" sz="1400" dirty="0" smtClean="0"/>
          </a:p>
        </p:txBody>
      </p:sp>
      <p:cxnSp>
        <p:nvCxnSpPr>
          <p:cNvPr id="13" name="Straight Arrow Connector 12"/>
          <p:cNvCxnSpPr/>
          <p:nvPr/>
        </p:nvCxnSpPr>
        <p:spPr>
          <a:xfrm flipH="1" flipV="1">
            <a:off x="4788024" y="4077072"/>
            <a:ext cx="2376264" cy="28803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164288" y="4002060"/>
            <a:ext cx="1800200" cy="923330"/>
          </a:xfrm>
          <a:prstGeom prst="rect">
            <a:avLst/>
          </a:prstGeom>
          <a:noFill/>
        </p:spPr>
        <p:txBody>
          <a:bodyPr wrap="square" rtlCol="0">
            <a:spAutoFit/>
          </a:bodyPr>
          <a:lstStyle/>
          <a:p>
            <a:endParaRPr lang="en-US" sz="1200" dirty="0" smtClean="0"/>
          </a:p>
          <a:p>
            <a:r>
              <a:rPr lang="en-US" sz="1200" dirty="0" smtClean="0"/>
              <a:t>Het </a:t>
            </a:r>
            <a:r>
              <a:rPr lang="en-US" sz="1200" dirty="0" err="1"/>
              <a:t>verzanden</a:t>
            </a:r>
            <a:r>
              <a:rPr lang="en-US" sz="1200" dirty="0"/>
              <a:t> van de </a:t>
            </a:r>
            <a:r>
              <a:rPr lang="en-US" sz="1200" dirty="0" err="1"/>
              <a:t>geul</a:t>
            </a:r>
            <a:r>
              <a:rPr lang="en-US" sz="1200" dirty="0"/>
              <a:t> </a:t>
            </a:r>
            <a:r>
              <a:rPr lang="en-US" sz="1200" dirty="0" smtClean="0"/>
              <a:t>reeds </a:t>
            </a:r>
            <a:r>
              <a:rPr lang="en-US" sz="1200" dirty="0" err="1"/>
              <a:t>zichtbaar</a:t>
            </a:r>
            <a:r>
              <a:rPr lang="en-US" sz="1200" dirty="0"/>
              <a:t>. </a:t>
            </a:r>
            <a:endParaRPr lang="en-GB" sz="1200" dirty="0"/>
          </a:p>
          <a:p>
            <a:endParaRPr lang="en-GB" dirty="0"/>
          </a:p>
        </p:txBody>
      </p:sp>
      <p:cxnSp>
        <p:nvCxnSpPr>
          <p:cNvPr id="15" name="Straight Arrow Connector 14"/>
          <p:cNvCxnSpPr/>
          <p:nvPr/>
        </p:nvCxnSpPr>
        <p:spPr>
          <a:xfrm flipH="1" flipV="1">
            <a:off x="1547664" y="4077072"/>
            <a:ext cx="5616624" cy="386653"/>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09393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Recente</a:t>
            </a:r>
            <a:r>
              <a:rPr lang="en-US" dirty="0"/>
              <a:t> </a:t>
            </a:r>
            <a:r>
              <a:rPr lang="en-US" dirty="0" err="1"/>
              <a:t>ontwikkeling</a:t>
            </a:r>
            <a:r>
              <a:rPr lang="en-US" dirty="0"/>
              <a:t> </a:t>
            </a:r>
            <a:r>
              <a:rPr lang="en-US" dirty="0" err="1"/>
              <a:t>profielen</a:t>
            </a:r>
            <a:r>
              <a:rPr lang="en-US" dirty="0"/>
              <a:t> </a:t>
            </a:r>
            <a:r>
              <a:rPr lang="en-US" dirty="0" smtClean="0"/>
              <a:t/>
            </a:r>
            <a:br>
              <a:rPr lang="en-US" dirty="0" smtClean="0"/>
            </a:br>
            <a:r>
              <a:rPr lang="en-US" sz="1800" dirty="0" smtClean="0"/>
              <a:t>100-m </a:t>
            </a:r>
            <a:r>
              <a:rPr lang="en-US" sz="1800" dirty="0" err="1" smtClean="0"/>
              <a:t>gemiddeld</a:t>
            </a:r>
            <a:endParaRPr lang="en-GB" sz="1800"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48170" y="1274612"/>
            <a:ext cx="8209759" cy="4716762"/>
          </a:xfrm>
        </p:spPr>
      </p:pic>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cxnSp>
        <p:nvCxnSpPr>
          <p:cNvPr id="6" name="Straight Arrow Connector 5"/>
          <p:cNvCxnSpPr/>
          <p:nvPr/>
        </p:nvCxnSpPr>
        <p:spPr>
          <a:xfrm>
            <a:off x="1763688" y="2420888"/>
            <a:ext cx="648072" cy="0"/>
          </a:xfrm>
          <a:prstGeom prst="straightConnector1">
            <a:avLst/>
          </a:prstGeom>
          <a:ln w="12700">
            <a:solidFill>
              <a:schemeClr val="tx2">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987824" y="2132856"/>
            <a:ext cx="648072" cy="0"/>
          </a:xfrm>
          <a:prstGeom prst="straightConnector1">
            <a:avLst/>
          </a:prstGeom>
          <a:ln w="12700">
            <a:solidFill>
              <a:schemeClr val="tx2">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759688" y="2182792"/>
            <a:ext cx="648072" cy="246221"/>
          </a:xfrm>
          <a:prstGeom prst="rect">
            <a:avLst/>
          </a:prstGeom>
          <a:noFill/>
        </p:spPr>
        <p:txBody>
          <a:bodyPr wrap="square" rtlCol="0">
            <a:spAutoFit/>
          </a:bodyPr>
          <a:lstStyle/>
          <a:p>
            <a:r>
              <a:rPr lang="en-US" sz="1000" b="1" dirty="0" err="1" smtClean="0"/>
              <a:t>Plaat</a:t>
            </a:r>
            <a:endParaRPr lang="en-GB" sz="1000" b="1" dirty="0"/>
          </a:p>
        </p:txBody>
      </p:sp>
      <p:sp>
        <p:nvSpPr>
          <p:cNvPr id="9" name="TextBox 8"/>
          <p:cNvSpPr txBox="1"/>
          <p:nvPr/>
        </p:nvSpPr>
        <p:spPr>
          <a:xfrm>
            <a:off x="3059832" y="2102659"/>
            <a:ext cx="648072" cy="246221"/>
          </a:xfrm>
          <a:prstGeom prst="rect">
            <a:avLst/>
          </a:prstGeom>
          <a:noFill/>
        </p:spPr>
        <p:txBody>
          <a:bodyPr wrap="square" rtlCol="0">
            <a:spAutoFit/>
          </a:bodyPr>
          <a:lstStyle/>
          <a:p>
            <a:r>
              <a:rPr lang="en-US" sz="1000" b="1" dirty="0" err="1" smtClean="0"/>
              <a:t>Geul</a:t>
            </a:r>
            <a:endParaRPr lang="en-GB" sz="1000" b="1" dirty="0"/>
          </a:p>
        </p:txBody>
      </p:sp>
      <p:cxnSp>
        <p:nvCxnSpPr>
          <p:cNvPr id="10" name="Straight Connector 9"/>
          <p:cNvCxnSpPr/>
          <p:nvPr/>
        </p:nvCxnSpPr>
        <p:spPr>
          <a:xfrm flipH="1">
            <a:off x="2483768" y="3573016"/>
            <a:ext cx="1512169" cy="2160240"/>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3059832" y="3617728"/>
            <a:ext cx="1080120" cy="2160240"/>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944400" y="3398803"/>
            <a:ext cx="1656184" cy="246221"/>
          </a:xfrm>
          <a:prstGeom prst="rect">
            <a:avLst/>
          </a:prstGeom>
          <a:noFill/>
        </p:spPr>
        <p:txBody>
          <a:bodyPr wrap="square" rtlCol="0">
            <a:spAutoFit/>
          </a:bodyPr>
          <a:lstStyle/>
          <a:p>
            <a:r>
              <a:rPr lang="en-US" sz="1000" b="1" dirty="0" err="1" smtClean="0"/>
              <a:t>Versteilen</a:t>
            </a:r>
            <a:r>
              <a:rPr lang="en-US" sz="1000" b="1" dirty="0" smtClean="0"/>
              <a:t> van </a:t>
            </a:r>
            <a:r>
              <a:rPr lang="en-US" sz="1000" b="1" dirty="0" err="1" smtClean="0"/>
              <a:t>profiel</a:t>
            </a:r>
            <a:endParaRPr lang="en-GB" sz="1000" b="1" dirty="0"/>
          </a:p>
        </p:txBody>
      </p:sp>
    </p:spTree>
    <p:extLst>
      <p:ext uri="{BB962C8B-B14F-4D97-AF65-F5344CB8AC3E}">
        <p14:creationId xmlns:p14="http://schemas.microsoft.com/office/powerpoint/2010/main" val="35579806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in volume </a:t>
            </a:r>
            <a:r>
              <a:rPr lang="en-US" dirty="0" smtClean="0"/>
              <a:t>(</a:t>
            </a:r>
            <a:r>
              <a:rPr lang="en-US" dirty="0" err="1" smtClean="0"/>
              <a:t>MorphAn</a:t>
            </a:r>
            <a:r>
              <a:rPr lang="en-US" dirty="0" smtClean="0"/>
              <a:t> </a:t>
            </a:r>
            <a:r>
              <a:rPr lang="en-US" dirty="0" err="1" smtClean="0"/>
              <a:t>berekening</a:t>
            </a:r>
            <a:r>
              <a:rPr lang="en-US" dirty="0" smtClean="0"/>
              <a:t>)</a:t>
            </a:r>
            <a:endParaRPr lang="en-GB" dirty="0"/>
          </a:p>
        </p:txBody>
      </p:sp>
      <p:sp>
        <p:nvSpPr>
          <p:cNvPr id="3" name="Content Placeholder 2"/>
          <p:cNvSpPr>
            <a:spLocks noGrp="1"/>
          </p:cNvSpPr>
          <p:nvPr>
            <p:ph idx="1"/>
          </p:nvPr>
        </p:nvSpPr>
        <p:spPr/>
        <p:txBody>
          <a:bodyPr/>
          <a:lstStyle/>
          <a:p>
            <a:r>
              <a:rPr lang="en-US" dirty="0" err="1" smtClean="0"/>
              <a:t>Periode</a:t>
            </a:r>
            <a:r>
              <a:rPr lang="en-US" dirty="0" smtClean="0"/>
              <a:t> 2010 t/m 2018 </a:t>
            </a:r>
            <a:endParaRPr lang="en-US" dirty="0" smtClean="0"/>
          </a:p>
          <a:p>
            <a:r>
              <a:rPr lang="en-US" dirty="0" err="1" smtClean="0"/>
              <a:t>Bovengrens</a:t>
            </a:r>
            <a:r>
              <a:rPr lang="en-US" dirty="0" smtClean="0"/>
              <a:t> </a:t>
            </a:r>
            <a:r>
              <a:rPr lang="en-US" dirty="0" smtClean="0"/>
              <a:t>+3, </a:t>
            </a:r>
            <a:r>
              <a:rPr lang="en-US" dirty="0" err="1" smtClean="0"/>
              <a:t>ondergrens</a:t>
            </a:r>
            <a:r>
              <a:rPr lang="en-US" dirty="0" smtClean="0"/>
              <a:t> -</a:t>
            </a:r>
            <a:r>
              <a:rPr lang="en-US" dirty="0" smtClean="0"/>
              <a:t>8</a:t>
            </a:r>
          </a:p>
          <a:p>
            <a:r>
              <a:rPr lang="en-US" dirty="0" err="1"/>
              <a:t>Z</a:t>
            </a:r>
            <a:r>
              <a:rPr lang="en-US" dirty="0" err="1" smtClean="0"/>
              <a:t>eewaartse</a:t>
            </a:r>
            <a:r>
              <a:rPr lang="en-US" dirty="0" smtClean="0"/>
              <a:t> </a:t>
            </a:r>
            <a:r>
              <a:rPr lang="en-US" dirty="0" err="1" smtClean="0"/>
              <a:t>grens</a:t>
            </a:r>
            <a:r>
              <a:rPr lang="en-US" dirty="0" smtClean="0"/>
              <a:t> </a:t>
            </a:r>
            <a:r>
              <a:rPr lang="en-US" dirty="0" err="1" smtClean="0"/>
              <a:t>bepaald</a:t>
            </a:r>
            <a:r>
              <a:rPr lang="en-US" dirty="0" smtClean="0"/>
              <a:t> </a:t>
            </a:r>
            <a:r>
              <a:rPr lang="en-US" dirty="0" err="1" smtClean="0"/>
              <a:t>tussen</a:t>
            </a:r>
            <a:r>
              <a:rPr lang="en-US" dirty="0" smtClean="0"/>
              <a:t> </a:t>
            </a:r>
            <a:r>
              <a:rPr lang="en-US" dirty="0" err="1" smtClean="0"/>
              <a:t>raai</a:t>
            </a:r>
            <a:r>
              <a:rPr lang="en-US" dirty="0" smtClean="0"/>
              <a:t> 300 </a:t>
            </a:r>
            <a:r>
              <a:rPr lang="en-US" dirty="0" err="1" smtClean="0"/>
              <a:t>en</a:t>
            </a:r>
            <a:r>
              <a:rPr lang="en-US" dirty="0" smtClean="0"/>
              <a:t> 700 op basis van </a:t>
            </a:r>
            <a:r>
              <a:rPr lang="en-US" dirty="0" err="1" smtClean="0"/>
              <a:t>naderen</a:t>
            </a:r>
            <a:r>
              <a:rPr lang="en-US" dirty="0" smtClean="0"/>
              <a:t> </a:t>
            </a:r>
            <a:r>
              <a:rPr lang="en-US" dirty="0" err="1" smtClean="0"/>
              <a:t>zandplaat</a:t>
            </a:r>
            <a:r>
              <a:rPr lang="en-US" dirty="0" smtClean="0"/>
              <a:t> (</a:t>
            </a:r>
            <a:r>
              <a:rPr lang="en-US" dirty="0" err="1" smtClean="0"/>
              <a:t>zandplaat</a:t>
            </a:r>
            <a:r>
              <a:rPr lang="en-US" dirty="0" smtClean="0"/>
              <a:t> zo </a:t>
            </a:r>
            <a:r>
              <a:rPr lang="en-US" dirty="0" err="1" smtClean="0"/>
              <a:t>veel</a:t>
            </a:r>
            <a:r>
              <a:rPr lang="en-US" dirty="0" smtClean="0"/>
              <a:t> </a:t>
            </a:r>
            <a:r>
              <a:rPr lang="en-US" dirty="0" err="1" smtClean="0"/>
              <a:t>mogelijk</a:t>
            </a:r>
            <a:r>
              <a:rPr lang="en-US" dirty="0" smtClean="0"/>
              <a:t> </a:t>
            </a:r>
            <a:r>
              <a:rPr lang="en-US" dirty="0" err="1" smtClean="0"/>
              <a:t>buiten</a:t>
            </a:r>
            <a:r>
              <a:rPr lang="en-US" dirty="0" smtClean="0"/>
              <a:t> </a:t>
            </a:r>
            <a:r>
              <a:rPr lang="en-US" dirty="0" err="1" smtClean="0"/>
              <a:t>rekenvak</a:t>
            </a:r>
            <a:r>
              <a:rPr lang="en-US" dirty="0" smtClean="0"/>
              <a:t>, maar </a:t>
            </a:r>
            <a:r>
              <a:rPr lang="en-US" dirty="0" err="1" smtClean="0"/>
              <a:t>zonder</a:t>
            </a:r>
            <a:r>
              <a:rPr lang="en-US" dirty="0" smtClean="0"/>
              <a:t> </a:t>
            </a:r>
            <a:r>
              <a:rPr lang="en-US" dirty="0" err="1" smtClean="0"/>
              <a:t>weglaten</a:t>
            </a:r>
            <a:r>
              <a:rPr lang="en-US" dirty="0" smtClean="0"/>
              <a:t> </a:t>
            </a:r>
            <a:r>
              <a:rPr lang="en-US" dirty="0" err="1" smtClean="0"/>
              <a:t>significante</a:t>
            </a:r>
            <a:r>
              <a:rPr lang="en-US" dirty="0" smtClean="0"/>
              <a:t> </a:t>
            </a:r>
            <a:r>
              <a:rPr lang="en-US" dirty="0" err="1" smtClean="0"/>
              <a:t>erosie</a:t>
            </a:r>
            <a:r>
              <a:rPr lang="en-US" dirty="0" smtClean="0"/>
              <a:t>), </a:t>
            </a:r>
          </a:p>
          <a:p>
            <a:r>
              <a:rPr lang="en-US" dirty="0" err="1"/>
              <a:t>L</a:t>
            </a:r>
            <a:r>
              <a:rPr lang="en-US" dirty="0" err="1" smtClean="0"/>
              <a:t>andwaartse</a:t>
            </a:r>
            <a:r>
              <a:rPr lang="en-US" dirty="0" smtClean="0"/>
              <a:t> </a:t>
            </a:r>
            <a:r>
              <a:rPr lang="en-US" dirty="0" err="1" smtClean="0"/>
              <a:t>grens</a:t>
            </a:r>
            <a:r>
              <a:rPr lang="en-US" dirty="0" smtClean="0"/>
              <a:t> default </a:t>
            </a:r>
            <a:r>
              <a:rPr lang="en-US" dirty="0" err="1" smtClean="0"/>
              <a:t>waardes</a:t>
            </a:r>
            <a:r>
              <a:rPr lang="en-US" dirty="0" smtClean="0"/>
              <a:t> </a:t>
            </a:r>
            <a:r>
              <a:rPr lang="en-US" dirty="0" err="1" smtClean="0"/>
              <a:t>gebruikt</a:t>
            </a:r>
            <a:endParaRPr lang="en-US" dirty="0" smtClean="0"/>
          </a:p>
          <a:p>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2050" name="Picture 2" descr="D:\TMP\schier\trend_56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81" y="3568303"/>
            <a:ext cx="9046423" cy="2597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84889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Grenzen</a:t>
            </a:r>
            <a:r>
              <a:rPr lang="en-US" dirty="0" smtClean="0"/>
              <a:t> – twee </a:t>
            </a:r>
            <a:r>
              <a:rPr lang="en-US" dirty="0" err="1" smtClean="0"/>
              <a:t>voorbeeldraaien</a:t>
            </a:r>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8" name="Snagit_PPT437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814" y="955797"/>
            <a:ext cx="5400000" cy="3625331"/>
          </a:xfrm>
        </p:spPr>
      </p:pic>
      <p:pic>
        <p:nvPicPr>
          <p:cNvPr id="9" name="Snagit_PPT4CE4"/>
          <p:cNvPicPr>
            <a:picLocks noChangeAspect="1"/>
          </p:cNvPicPr>
          <p:nvPr/>
        </p:nvPicPr>
        <p:blipFill rotWithShape="1">
          <a:blip r:embed="rId3">
            <a:extLst>
              <a:ext uri="{28A0092B-C50C-407E-A947-70E740481C1C}">
                <a14:useLocalDpi xmlns:a14="http://schemas.microsoft.com/office/drawing/2010/main" val="0"/>
              </a:ext>
            </a:extLst>
          </a:blip>
          <a:srcRect r="3384" b="2092"/>
          <a:stretch/>
        </p:blipFill>
        <p:spPr>
          <a:xfrm>
            <a:off x="3851920" y="3250324"/>
            <a:ext cx="5217265" cy="3549487"/>
          </a:xfrm>
          <a:prstGeom prst="rect">
            <a:avLst/>
          </a:prstGeom>
        </p:spPr>
      </p:pic>
    </p:spTree>
    <p:extLst>
      <p:ext uri="{BB962C8B-B14F-4D97-AF65-F5344CB8AC3E}">
        <p14:creationId xmlns:p14="http://schemas.microsoft.com/office/powerpoint/2010/main" val="36883392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Trends in </a:t>
            </a:r>
            <a:r>
              <a:rPr lang="en-US" dirty="0" smtClean="0"/>
              <a:t>volume 2010-2018</a:t>
            </a:r>
            <a:endParaRPr lang="en-GB" dirty="0"/>
          </a:p>
        </p:txBody>
      </p:sp>
      <p:sp>
        <p:nvSpPr>
          <p:cNvPr id="3" name="Content Placeholder 2"/>
          <p:cNvSpPr>
            <a:spLocks noGrp="1"/>
          </p:cNvSpPr>
          <p:nvPr>
            <p:ph idx="1"/>
          </p:nvPr>
        </p:nvSpPr>
        <p:spPr>
          <a:xfrm>
            <a:off x="696913" y="1196752"/>
            <a:ext cx="7874000" cy="4300538"/>
          </a:xfrm>
        </p:spPr>
        <p:txBody>
          <a:bodyPr/>
          <a:lstStyle/>
          <a:p>
            <a:r>
              <a:rPr lang="en-US" dirty="0" err="1" smtClean="0"/>
              <a:t>Totaal</a:t>
            </a:r>
            <a:r>
              <a:rPr lang="en-US" dirty="0" smtClean="0"/>
              <a:t> </a:t>
            </a:r>
            <a:r>
              <a:rPr lang="en-US" dirty="0" err="1" smtClean="0"/>
              <a:t>tussen</a:t>
            </a:r>
            <a:r>
              <a:rPr lang="en-US" dirty="0" smtClean="0"/>
              <a:t> </a:t>
            </a:r>
            <a:r>
              <a:rPr lang="en-US" dirty="0" err="1" smtClean="0"/>
              <a:t>raai</a:t>
            </a:r>
            <a:r>
              <a:rPr lang="en-US" dirty="0" smtClean="0"/>
              <a:t> 300 </a:t>
            </a:r>
            <a:r>
              <a:rPr lang="en-US" dirty="0" err="1" smtClean="0"/>
              <a:t>en</a:t>
            </a:r>
            <a:r>
              <a:rPr lang="en-US" dirty="0" smtClean="0"/>
              <a:t> 700:</a:t>
            </a:r>
          </a:p>
          <a:p>
            <a:r>
              <a:rPr lang="en-US" dirty="0" err="1" smtClean="0"/>
              <a:t>Gemiddeld</a:t>
            </a:r>
            <a:r>
              <a:rPr lang="en-US" dirty="0" smtClean="0"/>
              <a:t> 108 </a:t>
            </a:r>
            <a:r>
              <a:rPr lang="en-US" dirty="0" smtClean="0"/>
              <a:t>m</a:t>
            </a:r>
            <a:r>
              <a:rPr lang="en-US" baseline="30000" dirty="0" smtClean="0"/>
              <a:t>3</a:t>
            </a:r>
            <a:r>
              <a:rPr lang="en-US" dirty="0" smtClean="0"/>
              <a:t>/m/</a:t>
            </a:r>
            <a:r>
              <a:rPr lang="en-US" dirty="0" err="1" smtClean="0"/>
              <a:t>jaar</a:t>
            </a:r>
            <a:r>
              <a:rPr lang="en-US" dirty="0" smtClean="0"/>
              <a:t> </a:t>
            </a:r>
            <a:r>
              <a:rPr lang="en-US" dirty="0" err="1" smtClean="0"/>
              <a:t>erosie</a:t>
            </a:r>
            <a:r>
              <a:rPr lang="en-US" dirty="0" smtClean="0"/>
              <a:t>, is ca </a:t>
            </a:r>
            <a:r>
              <a:rPr lang="en-US" dirty="0" smtClean="0"/>
              <a:t>430.000 </a:t>
            </a:r>
            <a:r>
              <a:rPr lang="en-US" dirty="0" smtClean="0"/>
              <a:t>m</a:t>
            </a:r>
            <a:r>
              <a:rPr lang="en-US" baseline="30000" dirty="0" smtClean="0"/>
              <a:t>3</a:t>
            </a:r>
            <a:r>
              <a:rPr lang="en-US" dirty="0" smtClean="0"/>
              <a:t>/</a:t>
            </a:r>
            <a:r>
              <a:rPr lang="en-US" dirty="0" err="1" smtClean="0"/>
              <a:t>jaar</a:t>
            </a:r>
            <a:endParaRPr lang="en-US" dirty="0" smtClean="0"/>
          </a:p>
          <a:p>
            <a:endParaRPr lang="en-US" dirty="0" smtClean="0"/>
          </a:p>
          <a:p>
            <a:r>
              <a:rPr lang="en-US" dirty="0" err="1" smtClean="0"/>
              <a:t>Totaal</a:t>
            </a:r>
            <a:r>
              <a:rPr lang="en-US" dirty="0" smtClean="0"/>
              <a:t> </a:t>
            </a:r>
            <a:r>
              <a:rPr lang="en-US" dirty="0" err="1"/>
              <a:t>tussen</a:t>
            </a:r>
            <a:r>
              <a:rPr lang="en-US" dirty="0"/>
              <a:t> </a:t>
            </a:r>
            <a:r>
              <a:rPr lang="en-US" dirty="0" err="1"/>
              <a:t>raai</a:t>
            </a:r>
            <a:r>
              <a:rPr lang="en-US" dirty="0"/>
              <a:t> </a:t>
            </a:r>
            <a:r>
              <a:rPr lang="en-US" dirty="0" smtClean="0"/>
              <a:t>400 </a:t>
            </a:r>
            <a:r>
              <a:rPr lang="en-US" dirty="0" err="1"/>
              <a:t>en</a:t>
            </a:r>
            <a:r>
              <a:rPr lang="en-US" dirty="0"/>
              <a:t> </a:t>
            </a:r>
            <a:r>
              <a:rPr lang="en-US" dirty="0" smtClean="0"/>
              <a:t>500</a:t>
            </a:r>
            <a:r>
              <a:rPr lang="en-US" dirty="0"/>
              <a:t>:</a:t>
            </a:r>
          </a:p>
          <a:p>
            <a:r>
              <a:rPr lang="en-US" dirty="0" err="1" smtClean="0"/>
              <a:t>Gemiddeld</a:t>
            </a:r>
            <a:r>
              <a:rPr lang="en-US" dirty="0" smtClean="0"/>
              <a:t> </a:t>
            </a:r>
            <a:r>
              <a:rPr lang="en-US" dirty="0" smtClean="0"/>
              <a:t>190 </a:t>
            </a:r>
            <a:r>
              <a:rPr lang="en-US" dirty="0"/>
              <a:t>m</a:t>
            </a:r>
            <a:r>
              <a:rPr lang="en-US" baseline="30000" dirty="0"/>
              <a:t>3</a:t>
            </a:r>
            <a:r>
              <a:rPr lang="en-US" dirty="0"/>
              <a:t>/m/</a:t>
            </a:r>
            <a:r>
              <a:rPr lang="en-US" dirty="0" err="1"/>
              <a:t>jaar</a:t>
            </a:r>
            <a:r>
              <a:rPr lang="en-US" dirty="0"/>
              <a:t> </a:t>
            </a:r>
            <a:r>
              <a:rPr lang="en-US" dirty="0" err="1"/>
              <a:t>erosie</a:t>
            </a:r>
            <a:r>
              <a:rPr lang="en-US" dirty="0"/>
              <a:t>, is ca </a:t>
            </a:r>
            <a:r>
              <a:rPr lang="en-US" dirty="0" smtClean="0"/>
              <a:t>190.000 </a:t>
            </a:r>
            <a:r>
              <a:rPr lang="en-US" dirty="0"/>
              <a:t>m</a:t>
            </a:r>
            <a:r>
              <a:rPr lang="en-US" baseline="30000" dirty="0"/>
              <a:t>3</a:t>
            </a:r>
            <a:r>
              <a:rPr lang="en-US" dirty="0"/>
              <a:t>/</a:t>
            </a:r>
            <a:r>
              <a:rPr lang="en-US" dirty="0" err="1"/>
              <a:t>jaar</a:t>
            </a:r>
            <a:endParaRPr lang="en-US" dirty="0"/>
          </a:p>
          <a:p>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81496"/>
            <a:ext cx="7291518" cy="375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682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Aankomende</a:t>
            </a:r>
            <a:r>
              <a:rPr lang="en-US" dirty="0" smtClean="0"/>
              <a:t> </a:t>
            </a:r>
            <a:r>
              <a:rPr lang="en-US" dirty="0" err="1" smtClean="0"/>
              <a:t>aanlanding</a:t>
            </a:r>
            <a:endParaRPr lang="en-GB" dirty="0"/>
          </a:p>
        </p:txBody>
      </p:sp>
      <p:sp>
        <p:nvSpPr>
          <p:cNvPr id="4" name="Date Placeholder 3"/>
          <p:cNvSpPr>
            <a:spLocks noGrp="1"/>
          </p:cNvSpPr>
          <p:nvPr>
            <p:ph type="dt" sz="half" idx="10"/>
          </p:nvPr>
        </p:nvSpPr>
        <p:spPr>
          <a:xfrm>
            <a:off x="3976441" y="5994019"/>
            <a:ext cx="1436687" cy="320675"/>
          </a:xfrm>
        </p:spPr>
        <p:txBody>
          <a:bodyPr/>
          <a:lstStyle/>
          <a:p>
            <a:fld id="{7861030A-D9DC-426C-A4D0-5E7AEAC0AFF5}" type="datetime4">
              <a:rPr lang="nl-NL" smtClean="0"/>
              <a:pPr/>
              <a:t>22 oktober 2018</a:t>
            </a:fld>
            <a:endParaRPr lang="nl-NL"/>
          </a:p>
        </p:txBody>
      </p:sp>
      <p:pic>
        <p:nvPicPr>
          <p:cNvPr id="6146" name="Picture 2" descr="P:\1204421-kpp-benokust\2018\1. Specialistisch Advies\SchierNW\analysis\gridsv3\jarkus-grids_2004.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919" b="17745"/>
          <a:stretch/>
        </p:blipFill>
        <p:spPr bwMode="auto">
          <a:xfrm>
            <a:off x="1393380" y="1297326"/>
            <a:ext cx="3466652" cy="227417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P:\1204421-kpp-benokust\2018\1. Specialistisch Advies\SchierNW\analysis\gridsv3\jarkus-grids_2008.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7332"/>
          <a:stretch/>
        </p:blipFill>
        <p:spPr bwMode="auto">
          <a:xfrm>
            <a:off x="4561732" y="1297326"/>
            <a:ext cx="3466652" cy="287744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P:\1204421-kpp-benokust\2018\1. Specialistisch Advies\SchierNW\analysis\gridsv3\jarkus-grids_2011.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7914"/>
          <a:stretch/>
        </p:blipFill>
        <p:spPr bwMode="auto">
          <a:xfrm>
            <a:off x="1393380" y="3596161"/>
            <a:ext cx="3466652" cy="2857175"/>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P:\1204421-kpp-benokust\2018\1. Specialistisch Advies\SchierNW\analysis\gridsv3\jarkus-grids_2017.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8932"/>
          <a:stretch/>
        </p:blipFill>
        <p:spPr bwMode="auto">
          <a:xfrm>
            <a:off x="4561732" y="3631584"/>
            <a:ext cx="3466652" cy="2821752"/>
          </a:xfrm>
          <a:prstGeom prst="rect">
            <a:avLst/>
          </a:prstGeom>
          <a:noFill/>
          <a:extLst>
            <a:ext uri="{909E8E84-426E-40DD-AFC4-6F175D3DCCD1}">
              <a14:hiddenFill xmlns:a14="http://schemas.microsoft.com/office/drawing/2010/main">
                <a:solidFill>
                  <a:srgbClr val="FFFFFF"/>
                </a:solidFill>
              </a14:hiddenFill>
            </a:ext>
          </a:extLst>
        </p:spPr>
      </p:pic>
      <p:sp>
        <p:nvSpPr>
          <p:cNvPr id="5" name="Left-Right Arrow 4"/>
          <p:cNvSpPr/>
          <p:nvPr/>
        </p:nvSpPr>
        <p:spPr>
          <a:xfrm rot="3163771">
            <a:off x="2312590" y="2159538"/>
            <a:ext cx="205733" cy="59511"/>
          </a:xfrm>
          <a:prstGeom prst="lef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flipH="1">
            <a:off x="6217916" y="1657366"/>
            <a:ext cx="648072" cy="4320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676630" y="1318812"/>
            <a:ext cx="720080" cy="338554"/>
          </a:xfrm>
          <a:prstGeom prst="rect">
            <a:avLst/>
          </a:prstGeom>
          <a:noFill/>
        </p:spPr>
        <p:txBody>
          <a:bodyPr wrap="square" rtlCol="0">
            <a:spAutoFit/>
          </a:bodyPr>
          <a:lstStyle/>
          <a:p>
            <a:r>
              <a:rPr lang="en-US" sz="800" dirty="0" smtClean="0">
                <a:solidFill>
                  <a:srgbClr val="FF0000"/>
                </a:solidFill>
              </a:rPr>
              <a:t>5m contour </a:t>
            </a:r>
            <a:r>
              <a:rPr lang="en-US" sz="800" dirty="0" err="1" smtClean="0">
                <a:solidFill>
                  <a:srgbClr val="FF0000"/>
                </a:solidFill>
              </a:rPr>
              <a:t>aangeland</a:t>
            </a:r>
            <a:endParaRPr lang="en-GB" sz="800" dirty="0">
              <a:solidFill>
                <a:srgbClr val="FF0000"/>
              </a:solidFill>
            </a:endParaRPr>
          </a:p>
        </p:txBody>
      </p:sp>
      <p:sp>
        <p:nvSpPr>
          <p:cNvPr id="9" name="TextBox 8"/>
          <p:cNvSpPr txBox="1"/>
          <p:nvPr/>
        </p:nvSpPr>
        <p:spPr>
          <a:xfrm>
            <a:off x="1969444" y="1729374"/>
            <a:ext cx="792088" cy="461665"/>
          </a:xfrm>
          <a:prstGeom prst="rect">
            <a:avLst/>
          </a:prstGeom>
          <a:noFill/>
        </p:spPr>
        <p:txBody>
          <a:bodyPr wrap="square" rtlCol="0">
            <a:spAutoFit/>
          </a:bodyPr>
          <a:lstStyle/>
          <a:p>
            <a:r>
              <a:rPr lang="en-US" sz="800" dirty="0" err="1" smtClean="0">
                <a:solidFill>
                  <a:srgbClr val="FF0000"/>
                </a:solidFill>
              </a:rPr>
              <a:t>Plaatgat</a:t>
            </a:r>
            <a:r>
              <a:rPr lang="en-US" sz="800" dirty="0" smtClean="0">
                <a:solidFill>
                  <a:srgbClr val="FF0000"/>
                </a:solidFill>
              </a:rPr>
              <a:t> </a:t>
            </a:r>
            <a:r>
              <a:rPr lang="en-US" sz="800" dirty="0" err="1" smtClean="0">
                <a:solidFill>
                  <a:srgbClr val="FF0000"/>
                </a:solidFill>
              </a:rPr>
              <a:t>tussen</a:t>
            </a:r>
            <a:r>
              <a:rPr lang="en-US" sz="800" dirty="0" smtClean="0">
                <a:solidFill>
                  <a:srgbClr val="FF0000"/>
                </a:solidFill>
              </a:rPr>
              <a:t> 5m contour</a:t>
            </a:r>
            <a:endParaRPr lang="en-GB" sz="800" dirty="0">
              <a:solidFill>
                <a:srgbClr val="FF0000"/>
              </a:solidFill>
            </a:endParaRPr>
          </a:p>
        </p:txBody>
      </p:sp>
      <p:cxnSp>
        <p:nvCxnSpPr>
          <p:cNvPr id="15" name="Straight Arrow Connector 14"/>
          <p:cNvCxnSpPr/>
          <p:nvPr/>
        </p:nvCxnSpPr>
        <p:spPr>
          <a:xfrm>
            <a:off x="2311482" y="4174775"/>
            <a:ext cx="54006" cy="43491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775923" y="3836221"/>
            <a:ext cx="1057618" cy="338554"/>
          </a:xfrm>
          <a:prstGeom prst="rect">
            <a:avLst/>
          </a:prstGeom>
          <a:noFill/>
        </p:spPr>
        <p:txBody>
          <a:bodyPr wrap="square" rtlCol="0">
            <a:spAutoFit/>
          </a:bodyPr>
          <a:lstStyle/>
          <a:p>
            <a:r>
              <a:rPr lang="en-US" sz="800" dirty="0" err="1" smtClean="0">
                <a:solidFill>
                  <a:srgbClr val="FF0000"/>
                </a:solidFill>
              </a:rPr>
              <a:t>Terugtrekking</a:t>
            </a:r>
            <a:r>
              <a:rPr lang="en-US" sz="800" dirty="0" smtClean="0">
                <a:solidFill>
                  <a:srgbClr val="FF0000"/>
                </a:solidFill>
              </a:rPr>
              <a:t> 5m contour </a:t>
            </a:r>
            <a:r>
              <a:rPr lang="en-US" sz="800" dirty="0" err="1" smtClean="0">
                <a:solidFill>
                  <a:srgbClr val="FF0000"/>
                </a:solidFill>
              </a:rPr>
              <a:t>plaatgat</a:t>
            </a:r>
            <a:endParaRPr lang="en-GB" sz="800" dirty="0">
              <a:solidFill>
                <a:srgbClr val="FF0000"/>
              </a:solidFill>
            </a:endParaRPr>
          </a:p>
        </p:txBody>
      </p:sp>
      <p:cxnSp>
        <p:nvCxnSpPr>
          <p:cNvPr id="21" name="Straight Arrow Connector 20"/>
          <p:cNvCxnSpPr/>
          <p:nvPr/>
        </p:nvCxnSpPr>
        <p:spPr>
          <a:xfrm>
            <a:off x="5529339" y="4327175"/>
            <a:ext cx="27003" cy="49854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993780" y="3988621"/>
            <a:ext cx="1057618" cy="338554"/>
          </a:xfrm>
          <a:prstGeom prst="rect">
            <a:avLst/>
          </a:prstGeom>
          <a:noFill/>
        </p:spPr>
        <p:txBody>
          <a:bodyPr wrap="square" rtlCol="0">
            <a:spAutoFit/>
          </a:bodyPr>
          <a:lstStyle/>
          <a:p>
            <a:r>
              <a:rPr lang="en-US" sz="800" b="1" dirty="0" err="1" smtClean="0">
                <a:solidFill>
                  <a:srgbClr val="FF0000"/>
                </a:solidFill>
              </a:rPr>
              <a:t>Verzanding</a:t>
            </a:r>
            <a:r>
              <a:rPr lang="en-US" sz="800" b="1" dirty="0" smtClean="0">
                <a:solidFill>
                  <a:srgbClr val="FF0000"/>
                </a:solidFill>
              </a:rPr>
              <a:t> van 5m-contour</a:t>
            </a:r>
            <a:endParaRPr lang="en-GB" sz="800" b="1" dirty="0">
              <a:solidFill>
                <a:srgbClr val="FF0000"/>
              </a:solidFill>
            </a:endParaRPr>
          </a:p>
        </p:txBody>
      </p:sp>
      <p:cxnSp>
        <p:nvCxnSpPr>
          <p:cNvPr id="24" name="Straight Arrow Connector 23"/>
          <p:cNvCxnSpPr/>
          <p:nvPr/>
        </p:nvCxnSpPr>
        <p:spPr>
          <a:xfrm flipH="1">
            <a:off x="5137796" y="4322853"/>
            <a:ext cx="394674" cy="79089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541952" y="4053680"/>
            <a:ext cx="828092" cy="338554"/>
          </a:xfrm>
          <a:prstGeom prst="rect">
            <a:avLst/>
          </a:prstGeom>
          <a:noFill/>
        </p:spPr>
        <p:txBody>
          <a:bodyPr wrap="square" rtlCol="0">
            <a:spAutoFit/>
          </a:bodyPr>
          <a:lstStyle/>
          <a:p>
            <a:r>
              <a:rPr lang="en-US" sz="800" b="1" dirty="0" err="1" smtClean="0">
                <a:solidFill>
                  <a:srgbClr val="FF0000"/>
                </a:solidFill>
              </a:rPr>
              <a:t>Aanlanding</a:t>
            </a:r>
            <a:r>
              <a:rPr lang="en-US" sz="800" b="1" dirty="0" smtClean="0">
                <a:solidFill>
                  <a:srgbClr val="FF0000"/>
                </a:solidFill>
              </a:rPr>
              <a:t> 3m contour</a:t>
            </a:r>
            <a:endParaRPr lang="en-GB" sz="800" b="1" dirty="0">
              <a:solidFill>
                <a:srgbClr val="FF0000"/>
              </a:solidFill>
            </a:endParaRPr>
          </a:p>
        </p:txBody>
      </p:sp>
      <p:cxnSp>
        <p:nvCxnSpPr>
          <p:cNvPr id="23" name="Straight Arrow Connector 22"/>
          <p:cNvCxnSpPr>
            <a:stCxn id="19" idx="2"/>
          </p:cNvCxnSpPr>
          <p:nvPr/>
        </p:nvCxnSpPr>
        <p:spPr>
          <a:xfrm flipH="1">
            <a:off x="6676632" y="4392234"/>
            <a:ext cx="279366" cy="7344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23529" y="5877272"/>
            <a:ext cx="6632470" cy="576064"/>
          </a:xfrm>
        </p:spPr>
        <p:txBody>
          <a:bodyPr/>
          <a:lstStyle/>
          <a:p>
            <a:r>
              <a:rPr lang="en-US" sz="1800" dirty="0" err="1" smtClean="0"/>
              <a:t>Plaatgat</a:t>
            </a:r>
            <a:r>
              <a:rPr lang="en-US" sz="1800" dirty="0" smtClean="0"/>
              <a:t> </a:t>
            </a:r>
            <a:r>
              <a:rPr lang="en-US" sz="1800" dirty="0" err="1" smtClean="0"/>
              <a:t>tussen</a:t>
            </a:r>
            <a:r>
              <a:rPr lang="en-US" sz="1800" dirty="0" smtClean="0"/>
              <a:t> </a:t>
            </a:r>
            <a:r>
              <a:rPr lang="en-US" sz="1800" dirty="0" err="1" smtClean="0"/>
              <a:t>plaat</a:t>
            </a:r>
            <a:r>
              <a:rPr lang="en-US" sz="1800" dirty="0" smtClean="0"/>
              <a:t> </a:t>
            </a:r>
            <a:r>
              <a:rPr lang="en-US" sz="1800" dirty="0" err="1" smtClean="0"/>
              <a:t>en</a:t>
            </a:r>
            <a:r>
              <a:rPr lang="en-US" sz="1800" dirty="0" smtClean="0"/>
              <a:t> kop </a:t>
            </a:r>
            <a:r>
              <a:rPr lang="en-US" sz="1800" dirty="0" err="1" smtClean="0"/>
              <a:t>Schiermonnikoog</a:t>
            </a:r>
            <a:r>
              <a:rPr lang="en-US" sz="1800" dirty="0" smtClean="0"/>
              <a:t> is in 2017 </a:t>
            </a:r>
            <a:r>
              <a:rPr lang="en-US" sz="1800" dirty="0" err="1" smtClean="0"/>
              <a:t>dichtgeknepen</a:t>
            </a:r>
            <a:r>
              <a:rPr lang="en-US" sz="1800" dirty="0" smtClean="0"/>
              <a:t> tot -3+NAP</a:t>
            </a:r>
          </a:p>
          <a:p>
            <a:endParaRPr lang="en-GB" dirty="0"/>
          </a:p>
        </p:txBody>
      </p:sp>
    </p:spTree>
    <p:extLst>
      <p:ext uri="{BB962C8B-B14F-4D97-AF65-F5344CB8AC3E}">
        <p14:creationId xmlns:p14="http://schemas.microsoft.com/office/powerpoint/2010/main" val="9791866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644008" y="1265446"/>
            <a:ext cx="4392488" cy="2504229"/>
          </a:xfrm>
        </p:spPr>
      </p:pic>
      <p:sp>
        <p:nvSpPr>
          <p:cNvPr id="2" name="Title 1"/>
          <p:cNvSpPr>
            <a:spLocks noGrp="1"/>
          </p:cNvSpPr>
          <p:nvPr>
            <p:ph type="title"/>
          </p:nvPr>
        </p:nvSpPr>
        <p:spPr/>
        <p:txBody>
          <a:bodyPr/>
          <a:lstStyle/>
          <a:p>
            <a:r>
              <a:rPr lang="en-US" dirty="0" err="1" smtClean="0"/>
              <a:t>Vorige</a:t>
            </a:r>
            <a:r>
              <a:rPr lang="en-US" dirty="0" smtClean="0"/>
              <a:t> </a:t>
            </a:r>
            <a:r>
              <a:rPr lang="en-US" dirty="0" err="1" smtClean="0"/>
              <a:t>aanlanding</a:t>
            </a:r>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4008" y="3789040"/>
            <a:ext cx="4379143" cy="2496621"/>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945" y="1196752"/>
            <a:ext cx="4495055" cy="2562705"/>
          </a:xfrm>
          <a:prstGeom prst="rect">
            <a:avLst/>
          </a:prstGeom>
        </p:spPr>
      </p:pic>
      <p:sp>
        <p:nvSpPr>
          <p:cNvPr id="11" name="Oval 10"/>
          <p:cNvSpPr/>
          <p:nvPr/>
        </p:nvSpPr>
        <p:spPr>
          <a:xfrm>
            <a:off x="1835696" y="1988840"/>
            <a:ext cx="936104"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1412032" y="4661520"/>
            <a:ext cx="936104"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6228184" y="1988840"/>
            <a:ext cx="936104"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p:cNvSpPr/>
          <p:nvPr/>
        </p:nvSpPr>
        <p:spPr>
          <a:xfrm>
            <a:off x="6300192" y="4437112"/>
            <a:ext cx="936104"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326" y="3801091"/>
            <a:ext cx="4473673" cy="2550514"/>
          </a:xfrm>
          <a:prstGeom prst="rect">
            <a:avLst/>
          </a:prstGeom>
        </p:spPr>
      </p:pic>
      <p:sp>
        <p:nvSpPr>
          <p:cNvPr id="16" name="Oval 15"/>
          <p:cNvSpPr/>
          <p:nvPr/>
        </p:nvSpPr>
        <p:spPr>
          <a:xfrm>
            <a:off x="1835696" y="4437112"/>
            <a:ext cx="936104"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flipH="1">
            <a:off x="971600" y="4905164"/>
            <a:ext cx="3096344" cy="0"/>
          </a:xfrm>
          <a:prstGeom prst="line">
            <a:avLst/>
          </a:prstGeom>
          <a:ln w="3810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5402188" y="4888210"/>
            <a:ext cx="3096344" cy="0"/>
          </a:xfrm>
          <a:prstGeom prst="line">
            <a:avLst/>
          </a:prstGeom>
          <a:ln w="381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616116" y="4597387"/>
            <a:ext cx="3096344" cy="307777"/>
          </a:xfrm>
          <a:prstGeom prst="rect">
            <a:avLst/>
          </a:prstGeom>
          <a:noFill/>
        </p:spPr>
        <p:txBody>
          <a:bodyPr wrap="square" rtlCol="0">
            <a:spAutoFit/>
          </a:bodyPr>
          <a:lstStyle/>
          <a:p>
            <a:r>
              <a:rPr lang="en-US" sz="1400" dirty="0" err="1" smtClean="0"/>
              <a:t>Plaat</a:t>
            </a:r>
            <a:r>
              <a:rPr lang="en-US" sz="1400" dirty="0" smtClean="0"/>
              <a:t> in </a:t>
            </a:r>
            <a:r>
              <a:rPr lang="en-US" sz="1400" dirty="0" err="1" smtClean="0"/>
              <a:t>verlengde</a:t>
            </a:r>
            <a:r>
              <a:rPr lang="en-US" sz="1400" dirty="0" smtClean="0"/>
              <a:t> van de </a:t>
            </a:r>
            <a:r>
              <a:rPr lang="en-US" sz="1400" dirty="0" err="1" smtClean="0"/>
              <a:t>kustlijn</a:t>
            </a:r>
            <a:endParaRPr lang="en-GB" sz="1400" dirty="0"/>
          </a:p>
        </p:txBody>
      </p:sp>
      <p:sp>
        <p:nvSpPr>
          <p:cNvPr id="18" name="TextBox 17"/>
          <p:cNvSpPr txBox="1"/>
          <p:nvPr/>
        </p:nvSpPr>
        <p:spPr>
          <a:xfrm>
            <a:off x="1043608" y="4581128"/>
            <a:ext cx="3096344" cy="307777"/>
          </a:xfrm>
          <a:prstGeom prst="rect">
            <a:avLst/>
          </a:prstGeom>
          <a:noFill/>
        </p:spPr>
        <p:txBody>
          <a:bodyPr wrap="square" rtlCol="0">
            <a:spAutoFit/>
          </a:bodyPr>
          <a:lstStyle/>
          <a:p>
            <a:r>
              <a:rPr lang="en-US" sz="1400" dirty="0" err="1" smtClean="0"/>
              <a:t>Plaat</a:t>
            </a:r>
            <a:r>
              <a:rPr lang="en-US" sz="1400" dirty="0" smtClean="0"/>
              <a:t> in </a:t>
            </a:r>
            <a:r>
              <a:rPr lang="en-US" sz="1400" dirty="0" err="1" smtClean="0"/>
              <a:t>verlengde</a:t>
            </a:r>
            <a:r>
              <a:rPr lang="en-US" sz="1400" dirty="0" smtClean="0"/>
              <a:t> van de </a:t>
            </a:r>
            <a:r>
              <a:rPr lang="en-US" sz="1400" dirty="0" err="1" smtClean="0"/>
              <a:t>kustlijn</a:t>
            </a:r>
            <a:endParaRPr lang="en-GB" sz="1400" dirty="0"/>
          </a:p>
        </p:txBody>
      </p:sp>
    </p:spTree>
    <p:extLst>
      <p:ext uri="{BB962C8B-B14F-4D97-AF65-F5344CB8AC3E}">
        <p14:creationId xmlns:p14="http://schemas.microsoft.com/office/powerpoint/2010/main" val="3766848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Vorige</a:t>
            </a:r>
            <a:r>
              <a:rPr lang="en-US" dirty="0" smtClean="0"/>
              <a:t> </a:t>
            </a:r>
            <a:r>
              <a:rPr lang="en-US" dirty="0" err="1" smtClean="0"/>
              <a:t>aanlanding</a:t>
            </a:r>
            <a:r>
              <a:rPr lang="en-US" dirty="0" smtClean="0"/>
              <a:t>	</a:t>
            </a:r>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5122" name="Picture 2" descr="P:\1204421-kpp-benokust\2018\1. Specialistisch Advies\SchierNW\analysis\gridsv3\jarkus-grids_197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891"/>
          <a:stretch/>
        </p:blipFill>
        <p:spPr bwMode="auto">
          <a:xfrm>
            <a:off x="62063" y="2314976"/>
            <a:ext cx="4614114" cy="3850328"/>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P:\1204421-kpp-benokust\2018\1. Specialistisch Advies\SchierNW\analysis\gridsv3\jarkus-grids_1983.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7905"/>
          <a:stretch/>
        </p:blipFill>
        <p:spPr bwMode="auto">
          <a:xfrm>
            <a:off x="4289592" y="2258798"/>
            <a:ext cx="4614114" cy="380336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823749" y="5445224"/>
            <a:ext cx="7704856" cy="504056"/>
          </a:xfrm>
        </p:spPr>
        <p:txBody>
          <a:bodyPr/>
          <a:lstStyle/>
          <a:p>
            <a:pPr marL="0" indent="0"/>
            <a:r>
              <a:rPr lang="en-US" dirty="0" smtClean="0"/>
              <a:t>Op basis van 3m contour in </a:t>
            </a:r>
            <a:r>
              <a:rPr lang="en-US" dirty="0" err="1" smtClean="0"/>
              <a:t>jarkusgrids</a:t>
            </a:r>
            <a:r>
              <a:rPr lang="en-US" dirty="0" smtClean="0"/>
              <a:t> </a:t>
            </a:r>
            <a:r>
              <a:rPr lang="en-US" dirty="0" err="1" smtClean="0"/>
              <a:t>vond</a:t>
            </a:r>
            <a:r>
              <a:rPr lang="en-US" dirty="0" smtClean="0"/>
              <a:t> het </a:t>
            </a:r>
            <a:r>
              <a:rPr lang="en-US" dirty="0" err="1" smtClean="0"/>
              <a:t>eerste</a:t>
            </a:r>
            <a:r>
              <a:rPr lang="en-US" dirty="0" smtClean="0"/>
              <a:t> contact van de </a:t>
            </a:r>
            <a:r>
              <a:rPr lang="en-US" dirty="0" err="1" smtClean="0"/>
              <a:t>zandplaat</a:t>
            </a:r>
            <a:r>
              <a:rPr lang="en-US" dirty="0" smtClean="0"/>
              <a:t> met de </a:t>
            </a:r>
            <a:r>
              <a:rPr lang="en-US" dirty="0" err="1" smtClean="0"/>
              <a:t>kust</a:t>
            </a:r>
            <a:r>
              <a:rPr lang="en-US" dirty="0" smtClean="0"/>
              <a:t> </a:t>
            </a:r>
            <a:r>
              <a:rPr lang="en-US" dirty="0" err="1" smtClean="0"/>
              <a:t>plaats</a:t>
            </a:r>
            <a:r>
              <a:rPr lang="en-US" dirty="0" smtClean="0"/>
              <a:t> in 1972 </a:t>
            </a:r>
            <a:r>
              <a:rPr lang="en-US" dirty="0" err="1" smtClean="0"/>
              <a:t>bij</a:t>
            </a:r>
            <a:r>
              <a:rPr lang="en-US" dirty="0" smtClean="0"/>
              <a:t> </a:t>
            </a:r>
            <a:r>
              <a:rPr lang="en-US" dirty="0" err="1" smtClean="0"/>
              <a:t>profiel</a:t>
            </a:r>
            <a:r>
              <a:rPr lang="en-US" dirty="0" smtClean="0"/>
              <a:t> 480.</a:t>
            </a:r>
          </a:p>
          <a:p>
            <a:pPr>
              <a:buFont typeface="Arial" panose="020B0604020202020204" pitchFamily="34" charset="0"/>
              <a:buChar char="•"/>
            </a:pPr>
            <a:endParaRPr lang="en-GB" dirty="0"/>
          </a:p>
        </p:txBody>
      </p:sp>
    </p:spTree>
    <p:extLst>
      <p:ext uri="{BB962C8B-B14F-4D97-AF65-F5344CB8AC3E}">
        <p14:creationId xmlns:p14="http://schemas.microsoft.com/office/powerpoint/2010/main" val="31838017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Probleemstelling</a:t>
            </a:r>
            <a:r>
              <a:rPr lang="en-US" dirty="0" smtClean="0"/>
              <a:t> </a:t>
            </a:r>
            <a:r>
              <a:rPr lang="en-US" dirty="0" err="1" smtClean="0"/>
              <a:t>Schiermonnikoog</a:t>
            </a:r>
            <a:r>
              <a:rPr lang="en-US" dirty="0" smtClean="0"/>
              <a:t> NW</a:t>
            </a:r>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5" name="Afbeelding 1"/>
          <p:cNvPicPr/>
          <p:nvPr/>
        </p:nvPicPr>
        <p:blipFill>
          <a:blip r:embed="rId3"/>
          <a:stretch>
            <a:fillRect/>
          </a:stretch>
        </p:blipFill>
        <p:spPr>
          <a:xfrm>
            <a:off x="3203848" y="1124744"/>
            <a:ext cx="5760720" cy="3188970"/>
          </a:xfrm>
          <a:prstGeom prst="rect">
            <a:avLst/>
          </a:prstGeom>
        </p:spPr>
      </p:pic>
      <p:sp>
        <p:nvSpPr>
          <p:cNvPr id="6" name="Rectangle 5"/>
          <p:cNvSpPr/>
          <p:nvPr/>
        </p:nvSpPr>
        <p:spPr>
          <a:xfrm>
            <a:off x="3203848" y="4313714"/>
            <a:ext cx="5760720" cy="246221"/>
          </a:xfrm>
          <a:prstGeom prst="rect">
            <a:avLst/>
          </a:prstGeom>
        </p:spPr>
        <p:txBody>
          <a:bodyPr wrap="square">
            <a:spAutoFit/>
          </a:bodyPr>
          <a:lstStyle/>
          <a:p>
            <a:r>
              <a:rPr lang="nl-NL" sz="1000" dirty="0"/>
              <a:t>Figuur: trend ontwikkeling kustlijn (kustlijnkaartenboek 2018). </a:t>
            </a:r>
            <a:endParaRPr lang="en-GB" sz="1000" dirty="0"/>
          </a:p>
        </p:txBody>
      </p:sp>
      <p:pic>
        <p:nvPicPr>
          <p:cNvPr id="7" name="Afbeelding 2"/>
          <p:cNvPicPr/>
          <p:nvPr/>
        </p:nvPicPr>
        <p:blipFill>
          <a:blip r:embed="rId4"/>
          <a:stretch>
            <a:fillRect/>
          </a:stretch>
        </p:blipFill>
        <p:spPr>
          <a:xfrm>
            <a:off x="3203426" y="4509120"/>
            <a:ext cx="5760720" cy="1734820"/>
          </a:xfrm>
          <a:prstGeom prst="rect">
            <a:avLst/>
          </a:prstGeom>
        </p:spPr>
      </p:pic>
      <p:sp>
        <p:nvSpPr>
          <p:cNvPr id="8" name="Rectangle 7"/>
          <p:cNvSpPr/>
          <p:nvPr/>
        </p:nvSpPr>
        <p:spPr>
          <a:xfrm>
            <a:off x="3131840" y="6237312"/>
            <a:ext cx="5760720" cy="246221"/>
          </a:xfrm>
          <a:prstGeom prst="rect">
            <a:avLst/>
          </a:prstGeom>
        </p:spPr>
        <p:txBody>
          <a:bodyPr wrap="square">
            <a:spAutoFit/>
          </a:bodyPr>
          <a:lstStyle/>
          <a:p>
            <a:r>
              <a:rPr lang="nl-NL" sz="1000" dirty="0"/>
              <a:t>Figuur: trend ontwikkeling </a:t>
            </a:r>
            <a:r>
              <a:rPr lang="nl-NL" sz="1000" dirty="0" smtClean="0"/>
              <a:t>MKL/TKL raai 480 (Rijkswaterstaat). </a:t>
            </a:r>
            <a:endParaRPr lang="en-GB" sz="1000" dirty="0"/>
          </a:p>
        </p:txBody>
      </p:sp>
      <p:sp>
        <p:nvSpPr>
          <p:cNvPr id="11" name="TextBox 10"/>
          <p:cNvSpPr txBox="1"/>
          <p:nvPr/>
        </p:nvSpPr>
        <p:spPr>
          <a:xfrm>
            <a:off x="179512" y="1340768"/>
            <a:ext cx="2952328" cy="4185761"/>
          </a:xfrm>
          <a:prstGeom prst="rect">
            <a:avLst/>
          </a:prstGeom>
          <a:noFill/>
        </p:spPr>
        <p:txBody>
          <a:bodyPr wrap="square" rtlCol="0">
            <a:spAutoFit/>
          </a:bodyPr>
          <a:lstStyle/>
          <a:p>
            <a:pPr marL="285750" indent="-285750">
              <a:buFont typeface="Arial" panose="020B0604020202020204" pitchFamily="34" charset="0"/>
              <a:buChar char="•"/>
            </a:pPr>
            <a:r>
              <a:rPr lang="en-US" sz="1400" dirty="0" err="1" smtClean="0"/>
              <a:t>Een</a:t>
            </a:r>
            <a:r>
              <a:rPr lang="en-US" sz="1400" dirty="0" smtClean="0"/>
              <a:t> </a:t>
            </a:r>
            <a:r>
              <a:rPr lang="en-US" sz="1400" dirty="0" err="1" smtClean="0"/>
              <a:t>groot</a:t>
            </a:r>
            <a:r>
              <a:rPr lang="en-US" sz="1400" dirty="0" smtClean="0"/>
              <a:t> </a:t>
            </a:r>
            <a:r>
              <a:rPr lang="en-US" sz="1400" dirty="0" err="1" smtClean="0"/>
              <a:t>deel</a:t>
            </a:r>
            <a:r>
              <a:rPr lang="en-US" sz="1400" dirty="0" smtClean="0"/>
              <a:t> van de </a:t>
            </a:r>
            <a:r>
              <a:rPr lang="en-US" sz="1400" dirty="0" err="1" smtClean="0"/>
              <a:t>noordwestkop</a:t>
            </a:r>
            <a:r>
              <a:rPr lang="en-US" sz="1400" dirty="0" smtClean="0"/>
              <a:t> van </a:t>
            </a:r>
            <a:r>
              <a:rPr lang="en-US" sz="1400" dirty="0" err="1" smtClean="0"/>
              <a:t>Schiermonnikoog</a:t>
            </a:r>
            <a:r>
              <a:rPr lang="en-US" sz="1400" dirty="0" smtClean="0"/>
              <a:t> </a:t>
            </a:r>
            <a:r>
              <a:rPr lang="en-US" sz="1400" dirty="0" err="1" smtClean="0"/>
              <a:t>laat</a:t>
            </a:r>
            <a:r>
              <a:rPr lang="en-US" sz="1400" dirty="0" smtClean="0"/>
              <a:t> al 10 </a:t>
            </a:r>
            <a:r>
              <a:rPr lang="en-US" sz="1400" dirty="0" err="1" smtClean="0"/>
              <a:t>jaar</a:t>
            </a:r>
            <a:r>
              <a:rPr lang="en-US" sz="1400" dirty="0" smtClean="0"/>
              <a:t> </a:t>
            </a:r>
            <a:r>
              <a:rPr lang="en-US" sz="1400" dirty="0" err="1" smtClean="0"/>
              <a:t>een</a:t>
            </a:r>
            <a:r>
              <a:rPr lang="en-US" sz="1400" dirty="0" smtClean="0"/>
              <a:t> </a:t>
            </a:r>
            <a:r>
              <a:rPr lang="en-US" sz="1400" dirty="0" err="1" smtClean="0"/>
              <a:t>eroderende</a:t>
            </a:r>
            <a:r>
              <a:rPr lang="en-US" sz="1400" dirty="0" smtClean="0"/>
              <a:t> trend </a:t>
            </a:r>
            <a:r>
              <a:rPr lang="en-US" sz="1400" dirty="0" err="1" smtClean="0"/>
              <a:t>zien</a:t>
            </a:r>
            <a:r>
              <a:rPr lang="en-US" sz="1400" dirty="0" smtClean="0"/>
              <a:t>.</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smtClean="0"/>
              <a:t>De TKL trend </a:t>
            </a:r>
            <a:r>
              <a:rPr lang="en-US" sz="1400" dirty="0" err="1" smtClean="0"/>
              <a:t>voor</a:t>
            </a:r>
            <a:r>
              <a:rPr lang="en-US" sz="1400" dirty="0" smtClean="0"/>
              <a:t> de </a:t>
            </a:r>
            <a:r>
              <a:rPr lang="en-US" sz="1400" dirty="0" err="1" smtClean="0"/>
              <a:t>raaien</a:t>
            </a:r>
            <a:r>
              <a:rPr lang="en-US" sz="1400" dirty="0" smtClean="0"/>
              <a:t> 480-502  </a:t>
            </a:r>
            <a:r>
              <a:rPr lang="en-US" sz="1400" dirty="0" err="1" smtClean="0"/>
              <a:t>overschrijdt</a:t>
            </a:r>
            <a:r>
              <a:rPr lang="en-US" sz="1400" dirty="0" smtClean="0"/>
              <a:t> de </a:t>
            </a:r>
            <a:r>
              <a:rPr lang="en-US" sz="1400" dirty="0" err="1" smtClean="0"/>
              <a:t>basiskustlijn</a:t>
            </a:r>
            <a:r>
              <a:rPr lang="en-US" sz="1400" dirty="0" smtClean="0"/>
              <a:t> </a:t>
            </a:r>
            <a:r>
              <a:rPr lang="en-US" sz="1400" dirty="0" err="1" smtClean="0"/>
              <a:t>rond</a:t>
            </a:r>
            <a:r>
              <a:rPr lang="en-US" sz="1400" dirty="0" smtClean="0"/>
              <a:t> 2022.</a:t>
            </a:r>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sz="1400" dirty="0" err="1" smtClean="0"/>
              <a:t>Een</a:t>
            </a:r>
            <a:r>
              <a:rPr lang="en-US" sz="1400" dirty="0" smtClean="0"/>
              <a:t> </a:t>
            </a:r>
            <a:r>
              <a:rPr lang="en-US" sz="1400" dirty="0" err="1" smtClean="0"/>
              <a:t>aanlanding</a:t>
            </a:r>
            <a:r>
              <a:rPr lang="en-US" sz="1400" dirty="0" smtClean="0"/>
              <a:t> van </a:t>
            </a:r>
            <a:r>
              <a:rPr lang="en-US" sz="1400" dirty="0" err="1" smtClean="0"/>
              <a:t>een</a:t>
            </a:r>
            <a:r>
              <a:rPr lang="en-US" sz="1400" dirty="0" smtClean="0"/>
              <a:t> </a:t>
            </a:r>
            <a:r>
              <a:rPr lang="en-US" sz="1400" dirty="0" err="1" smtClean="0"/>
              <a:t>zandplaat</a:t>
            </a:r>
            <a:r>
              <a:rPr lang="en-US" sz="1400" dirty="0" smtClean="0"/>
              <a:t> </a:t>
            </a:r>
            <a:r>
              <a:rPr lang="en-US" sz="1400" dirty="0" err="1" smtClean="0"/>
              <a:t>zoals</a:t>
            </a:r>
            <a:r>
              <a:rPr lang="en-US" sz="1400" dirty="0" smtClean="0"/>
              <a:t> </a:t>
            </a:r>
            <a:r>
              <a:rPr lang="en-US" sz="1400" dirty="0" err="1" smtClean="0"/>
              <a:t>rond</a:t>
            </a:r>
            <a:r>
              <a:rPr lang="en-US" sz="1400" dirty="0" smtClean="0"/>
              <a:t> 1980 </a:t>
            </a:r>
            <a:r>
              <a:rPr lang="en-US" sz="1400" dirty="0" err="1" smtClean="0"/>
              <a:t>zou</a:t>
            </a:r>
            <a:r>
              <a:rPr lang="en-US" sz="1400" dirty="0" smtClean="0"/>
              <a:t> op </a:t>
            </a:r>
            <a:r>
              <a:rPr lang="en-US" sz="1400" dirty="0" err="1" smtClean="0"/>
              <a:t>natuurlijke</a:t>
            </a:r>
            <a:r>
              <a:rPr lang="en-US" sz="1400" dirty="0" smtClean="0"/>
              <a:t> </a:t>
            </a:r>
            <a:r>
              <a:rPr lang="en-US" sz="1400" dirty="0" err="1" smtClean="0"/>
              <a:t>wijze</a:t>
            </a:r>
            <a:r>
              <a:rPr lang="en-US" sz="1400" dirty="0" smtClean="0"/>
              <a:t> </a:t>
            </a:r>
            <a:r>
              <a:rPr lang="en-US" sz="1400" dirty="0" err="1" smtClean="0"/>
              <a:t>voor</a:t>
            </a:r>
            <a:r>
              <a:rPr lang="en-US" sz="1400" dirty="0" smtClean="0"/>
              <a:t> </a:t>
            </a:r>
            <a:r>
              <a:rPr lang="en-US" sz="1400" dirty="0" err="1" smtClean="0"/>
              <a:t>een</a:t>
            </a:r>
            <a:r>
              <a:rPr lang="en-US" sz="1400" dirty="0" smtClean="0"/>
              <a:t> </a:t>
            </a:r>
            <a:r>
              <a:rPr lang="en-US" sz="1400" dirty="0" err="1" smtClean="0"/>
              <a:t>zeewaardse</a:t>
            </a:r>
            <a:r>
              <a:rPr lang="en-US" sz="1400" dirty="0" smtClean="0"/>
              <a:t> trend </a:t>
            </a:r>
            <a:r>
              <a:rPr lang="en-US" sz="1400" dirty="0" err="1" smtClean="0"/>
              <a:t>kunnen</a:t>
            </a:r>
            <a:r>
              <a:rPr lang="en-US" sz="1400" dirty="0" smtClean="0"/>
              <a:t> </a:t>
            </a:r>
            <a:r>
              <a:rPr lang="en-US" sz="1400" dirty="0" err="1" smtClean="0"/>
              <a:t>zorgen</a:t>
            </a:r>
            <a:r>
              <a:rPr lang="en-US" sz="1400" dirty="0" smtClean="0"/>
              <a:t>, </a:t>
            </a:r>
            <a:r>
              <a:rPr lang="en-US" sz="1400" dirty="0" err="1" smtClean="0"/>
              <a:t>mits</a:t>
            </a:r>
            <a:r>
              <a:rPr lang="en-US" sz="1400" dirty="0" smtClean="0"/>
              <a:t> </a:t>
            </a:r>
            <a:r>
              <a:rPr lang="en-US" sz="1400" dirty="0" err="1" smtClean="0"/>
              <a:t>deze</a:t>
            </a:r>
            <a:r>
              <a:rPr lang="en-US" sz="1400" dirty="0"/>
              <a:t> </a:t>
            </a:r>
            <a:r>
              <a:rPr lang="en-US" sz="1400" dirty="0" err="1" smtClean="0"/>
              <a:t>voldoende</a:t>
            </a:r>
            <a:r>
              <a:rPr lang="en-US" sz="1400" dirty="0" smtClean="0"/>
              <a:t> </a:t>
            </a:r>
            <a:r>
              <a:rPr lang="en-US" sz="1400" dirty="0" err="1" smtClean="0"/>
              <a:t>tijdig</a:t>
            </a:r>
            <a:r>
              <a:rPr lang="en-US" sz="1400" dirty="0" smtClean="0"/>
              <a:t> </a:t>
            </a:r>
            <a:r>
              <a:rPr lang="en-US" sz="1400" dirty="0" err="1" smtClean="0"/>
              <a:t>en</a:t>
            </a:r>
            <a:r>
              <a:rPr lang="en-US" sz="1400" dirty="0" smtClean="0"/>
              <a:t> op de </a:t>
            </a:r>
            <a:r>
              <a:rPr lang="en-US" sz="1400" dirty="0" err="1" smtClean="0"/>
              <a:t>juiste</a:t>
            </a:r>
            <a:r>
              <a:rPr lang="en-US" sz="1400" dirty="0" smtClean="0"/>
              <a:t> </a:t>
            </a:r>
            <a:r>
              <a:rPr lang="en-US" sz="1400" dirty="0" err="1" smtClean="0"/>
              <a:t>plek</a:t>
            </a:r>
            <a:r>
              <a:rPr lang="en-US" sz="1400" dirty="0" smtClean="0"/>
              <a:t> tot </a:t>
            </a:r>
            <a:r>
              <a:rPr lang="en-US" sz="1400" dirty="0" err="1" smtClean="0"/>
              <a:t>verheling</a:t>
            </a:r>
            <a:r>
              <a:rPr lang="en-US" sz="1400" dirty="0" smtClean="0"/>
              <a:t> </a:t>
            </a:r>
            <a:r>
              <a:rPr lang="en-US" sz="1400" dirty="0" err="1" smtClean="0"/>
              <a:t>leidt</a:t>
            </a:r>
            <a:r>
              <a:rPr lang="en-US" sz="1400" dirty="0" smtClean="0"/>
              <a:t>.</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endParaRPr lang="en-GB" sz="1400" dirty="0"/>
          </a:p>
        </p:txBody>
      </p:sp>
    </p:spTree>
    <p:extLst>
      <p:ext uri="{BB962C8B-B14F-4D97-AF65-F5344CB8AC3E}">
        <p14:creationId xmlns:p14="http://schemas.microsoft.com/office/powerpoint/2010/main" val="13243675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Sedimentvolume</a:t>
            </a:r>
            <a:r>
              <a:rPr lang="en-US" dirty="0" smtClean="0"/>
              <a:t> in “</a:t>
            </a:r>
            <a:r>
              <a:rPr lang="en-US" dirty="0" err="1" smtClean="0"/>
              <a:t>buitendelta</a:t>
            </a:r>
            <a:r>
              <a:rPr lang="en-US" dirty="0" smtClean="0"/>
              <a:t>”</a:t>
            </a:r>
            <a:endParaRPr lang="en-GB"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5496" y="1183478"/>
            <a:ext cx="4525007" cy="3814468"/>
          </a:xfrm>
        </p:spPr>
      </p:pic>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124744"/>
            <a:ext cx="4610744" cy="3886742"/>
          </a:xfrm>
          <a:prstGeom prst="rect">
            <a:avLst/>
          </a:prstGeom>
        </p:spPr>
      </p:pic>
      <p:sp>
        <p:nvSpPr>
          <p:cNvPr id="7" name="TextBox 6"/>
          <p:cNvSpPr txBox="1"/>
          <p:nvPr/>
        </p:nvSpPr>
        <p:spPr>
          <a:xfrm>
            <a:off x="539552" y="5445224"/>
            <a:ext cx="7992888" cy="646331"/>
          </a:xfrm>
          <a:prstGeom prst="rect">
            <a:avLst/>
          </a:prstGeom>
          <a:noFill/>
        </p:spPr>
        <p:txBody>
          <a:bodyPr wrap="square" rtlCol="0">
            <a:spAutoFit/>
          </a:bodyPr>
          <a:lstStyle/>
          <a:p>
            <a:r>
              <a:rPr lang="en-US" dirty="0" err="1" smtClean="0"/>
              <a:t>Hoewel</a:t>
            </a:r>
            <a:r>
              <a:rPr lang="en-US" dirty="0" smtClean="0"/>
              <a:t> de 2017 </a:t>
            </a:r>
            <a:r>
              <a:rPr lang="en-US" dirty="0" err="1" smtClean="0"/>
              <a:t>ebgeul</a:t>
            </a:r>
            <a:r>
              <a:rPr lang="en-US" dirty="0" smtClean="0"/>
              <a:t> </a:t>
            </a:r>
            <a:r>
              <a:rPr lang="en-US" dirty="0" err="1" smtClean="0"/>
              <a:t>binnen</a:t>
            </a:r>
            <a:r>
              <a:rPr lang="en-US" dirty="0" smtClean="0"/>
              <a:t> “</a:t>
            </a:r>
            <a:r>
              <a:rPr lang="en-US" dirty="0" err="1" smtClean="0"/>
              <a:t>buitendeltapolygoon</a:t>
            </a:r>
            <a:r>
              <a:rPr lang="en-US" dirty="0" smtClean="0"/>
              <a:t>” </a:t>
            </a:r>
            <a:r>
              <a:rPr lang="en-US" dirty="0" err="1" smtClean="0"/>
              <a:t>ligt</a:t>
            </a:r>
            <a:r>
              <a:rPr lang="en-US" dirty="0" smtClean="0"/>
              <a:t>, is </a:t>
            </a:r>
            <a:r>
              <a:rPr lang="en-US" dirty="0" err="1" smtClean="0"/>
              <a:t>dezelfde</a:t>
            </a:r>
            <a:r>
              <a:rPr lang="en-US" dirty="0" smtClean="0"/>
              <a:t> </a:t>
            </a:r>
            <a:r>
              <a:rPr lang="en-US" dirty="0" err="1" smtClean="0"/>
              <a:t>orde</a:t>
            </a:r>
            <a:r>
              <a:rPr lang="en-US" dirty="0" smtClean="0"/>
              <a:t> </a:t>
            </a:r>
            <a:r>
              <a:rPr lang="en-US" dirty="0" err="1" smtClean="0"/>
              <a:t>grootte</a:t>
            </a:r>
            <a:r>
              <a:rPr lang="en-US" dirty="0" smtClean="0"/>
              <a:t> sediment </a:t>
            </a:r>
            <a:r>
              <a:rPr lang="en-US" dirty="0" err="1" smtClean="0"/>
              <a:t>beschikbaar</a:t>
            </a:r>
            <a:r>
              <a:rPr lang="en-US" dirty="0" smtClean="0"/>
              <a:t> in de </a:t>
            </a:r>
            <a:r>
              <a:rPr lang="en-US" dirty="0" err="1" smtClean="0"/>
              <a:t>buitendelta</a:t>
            </a:r>
            <a:r>
              <a:rPr lang="en-US" dirty="0" smtClean="0"/>
              <a:t> </a:t>
            </a:r>
            <a:r>
              <a:rPr lang="en-US" dirty="0" err="1" smtClean="0"/>
              <a:t>als</a:t>
            </a:r>
            <a:r>
              <a:rPr lang="en-US" dirty="0" smtClean="0"/>
              <a:t> in 1970. </a:t>
            </a:r>
            <a:endParaRPr lang="en-GB" dirty="0"/>
          </a:p>
        </p:txBody>
      </p:sp>
      <p:sp>
        <p:nvSpPr>
          <p:cNvPr id="3" name="Arc 2"/>
          <p:cNvSpPr/>
          <p:nvPr/>
        </p:nvSpPr>
        <p:spPr>
          <a:xfrm rot="15045489">
            <a:off x="1279888" y="3742294"/>
            <a:ext cx="1778542" cy="1784810"/>
          </a:xfrm>
          <a:prstGeom prst="arc">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p:cNvSpPr txBox="1"/>
          <p:nvPr/>
        </p:nvSpPr>
        <p:spPr>
          <a:xfrm>
            <a:off x="403298" y="4904433"/>
            <a:ext cx="3096344" cy="246221"/>
          </a:xfrm>
          <a:prstGeom prst="rect">
            <a:avLst/>
          </a:prstGeom>
          <a:noFill/>
        </p:spPr>
        <p:txBody>
          <a:bodyPr wrap="square" rtlCol="0">
            <a:spAutoFit/>
          </a:bodyPr>
          <a:lstStyle/>
          <a:p>
            <a:r>
              <a:rPr lang="en-US" sz="1000" b="1" dirty="0" smtClean="0"/>
              <a:t>“</a:t>
            </a:r>
            <a:r>
              <a:rPr lang="en-US" sz="1000" b="1" dirty="0" err="1" smtClean="0"/>
              <a:t>buitendelta</a:t>
            </a:r>
            <a:r>
              <a:rPr lang="en-US" sz="1000" b="1" dirty="0" smtClean="0"/>
              <a:t>” </a:t>
            </a:r>
            <a:r>
              <a:rPr lang="en-US" sz="1000" b="1" dirty="0" err="1" smtClean="0"/>
              <a:t>polygoon</a:t>
            </a:r>
            <a:endParaRPr lang="en-GB" sz="1000" b="1" dirty="0"/>
          </a:p>
        </p:txBody>
      </p:sp>
    </p:spTree>
    <p:extLst>
      <p:ext uri="{BB962C8B-B14F-4D97-AF65-F5344CB8AC3E}">
        <p14:creationId xmlns:p14="http://schemas.microsoft.com/office/powerpoint/2010/main" val="14341222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6156176" y="3560705"/>
            <a:ext cx="2759630" cy="2316567"/>
          </a:xfrm>
          <a:prstGeom prst="roundRect">
            <a:avLst/>
          </a:prstGeom>
          <a:solidFill>
            <a:schemeClr val="accent3">
              <a:lumMod val="85000"/>
            </a:schemeClr>
          </a:solidFill>
          <a:ln>
            <a:solidFill>
              <a:schemeClr val="accent3">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dirty="0" err="1" smtClean="0"/>
              <a:t>Sedimentvolume</a:t>
            </a:r>
            <a:r>
              <a:rPr lang="en-US" dirty="0" smtClean="0"/>
              <a:t> “</a:t>
            </a:r>
            <a:r>
              <a:rPr lang="en-US" dirty="0" err="1" smtClean="0"/>
              <a:t>kernplaat</a:t>
            </a:r>
            <a:r>
              <a:rPr lang="en-US" dirty="0" smtClean="0"/>
              <a:t>” 1970-1987</a:t>
            </a:r>
            <a:br>
              <a:rPr lang="en-US" dirty="0" smtClean="0"/>
            </a:br>
            <a:r>
              <a:rPr lang="en-US" sz="2000" dirty="0" smtClean="0"/>
              <a:t>(</a:t>
            </a:r>
            <a:r>
              <a:rPr lang="en-US" sz="2000" dirty="0" err="1" smtClean="0"/>
              <a:t>boven</a:t>
            </a:r>
            <a:r>
              <a:rPr lang="en-US" sz="2000" dirty="0" smtClean="0"/>
              <a:t> NAP-3m)</a:t>
            </a:r>
            <a:endParaRPr lang="en-GB" sz="2000"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146400"/>
            <a:ext cx="2809674" cy="2315852"/>
          </a:xfrm>
        </p:spPr>
      </p:pic>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0965" y="1109436"/>
            <a:ext cx="2844533" cy="234458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1273" y="1087124"/>
            <a:ext cx="2844533" cy="2344585"/>
          </a:xfrm>
          <a:prstGeom prst="rect">
            <a:avLst/>
          </a:prstGeom>
        </p:spPr>
      </p:pic>
      <p:pic>
        <p:nvPicPr>
          <p:cNvPr id="9" name="Content Placeholder 4"/>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179512" y="3594672"/>
            <a:ext cx="2809673" cy="2315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00965" y="3557708"/>
            <a:ext cx="2844533" cy="2344585"/>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72200" y="3839169"/>
            <a:ext cx="2350855" cy="1937674"/>
          </a:xfrm>
          <a:prstGeom prst="rect">
            <a:avLst/>
          </a:prstGeom>
        </p:spPr>
      </p:pic>
      <p:sp>
        <p:nvSpPr>
          <p:cNvPr id="12" name="TextBox 11"/>
          <p:cNvSpPr txBox="1"/>
          <p:nvPr/>
        </p:nvSpPr>
        <p:spPr>
          <a:xfrm>
            <a:off x="7264188" y="3523320"/>
            <a:ext cx="1224136" cy="369332"/>
          </a:xfrm>
          <a:prstGeom prst="rect">
            <a:avLst/>
          </a:prstGeom>
          <a:noFill/>
        </p:spPr>
        <p:txBody>
          <a:bodyPr wrap="square" rtlCol="0">
            <a:spAutoFit/>
          </a:bodyPr>
          <a:lstStyle/>
          <a:p>
            <a:r>
              <a:rPr lang="en-US" b="1" dirty="0" smtClean="0"/>
              <a:t>NU</a:t>
            </a:r>
            <a:endParaRPr lang="en-GB" b="1" dirty="0"/>
          </a:p>
        </p:txBody>
      </p:sp>
      <p:sp>
        <p:nvSpPr>
          <p:cNvPr id="13" name="TextBox 12"/>
          <p:cNvSpPr txBox="1"/>
          <p:nvPr/>
        </p:nvSpPr>
        <p:spPr>
          <a:xfrm>
            <a:off x="179512" y="5989038"/>
            <a:ext cx="8208912" cy="369332"/>
          </a:xfrm>
          <a:prstGeom prst="rect">
            <a:avLst/>
          </a:prstGeom>
          <a:noFill/>
        </p:spPr>
        <p:txBody>
          <a:bodyPr wrap="square" rtlCol="0">
            <a:spAutoFit/>
          </a:bodyPr>
          <a:lstStyle/>
          <a:p>
            <a:r>
              <a:rPr lang="en-US" dirty="0" err="1" smtClean="0"/>
              <a:t>Toename</a:t>
            </a:r>
            <a:r>
              <a:rPr lang="en-US" dirty="0" smtClean="0"/>
              <a:t> van 6.4e+06 m3 sediment in 12 </a:t>
            </a:r>
            <a:r>
              <a:rPr lang="en-US" dirty="0" err="1" smtClean="0"/>
              <a:t>jaar</a:t>
            </a:r>
            <a:r>
              <a:rPr lang="en-US" dirty="0" smtClean="0"/>
              <a:t> (</a:t>
            </a:r>
            <a:r>
              <a:rPr lang="en-US" dirty="0" err="1" smtClean="0"/>
              <a:t>periode</a:t>
            </a:r>
            <a:r>
              <a:rPr lang="en-US" dirty="0" smtClean="0"/>
              <a:t> 1970-1982)</a:t>
            </a:r>
            <a:endParaRPr lang="en-GB" dirty="0"/>
          </a:p>
        </p:txBody>
      </p:sp>
    </p:spTree>
    <p:extLst>
      <p:ext uri="{BB962C8B-B14F-4D97-AF65-F5344CB8AC3E}">
        <p14:creationId xmlns:p14="http://schemas.microsoft.com/office/powerpoint/2010/main" val="16629672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6156176" y="3560705"/>
            <a:ext cx="2759630" cy="2316567"/>
          </a:xfrm>
          <a:prstGeom prst="roundRect">
            <a:avLst/>
          </a:prstGeom>
          <a:solidFill>
            <a:schemeClr val="accent3">
              <a:lumMod val="85000"/>
            </a:schemeClr>
          </a:solidFill>
          <a:ln>
            <a:solidFill>
              <a:schemeClr val="accent3">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dirty="0" err="1" smtClean="0"/>
              <a:t>Sedimentvolume</a:t>
            </a:r>
            <a:r>
              <a:rPr lang="en-US" dirty="0" smtClean="0"/>
              <a:t> “</a:t>
            </a:r>
            <a:r>
              <a:rPr lang="en-US" dirty="0" err="1" smtClean="0"/>
              <a:t>kernplaat</a:t>
            </a:r>
            <a:r>
              <a:rPr lang="en-US" dirty="0" smtClean="0"/>
              <a:t>” 2002-2017</a:t>
            </a:r>
            <a:br>
              <a:rPr lang="en-US" dirty="0" smtClean="0"/>
            </a:br>
            <a:r>
              <a:rPr lang="en-US" sz="2000" dirty="0" smtClean="0"/>
              <a:t>(</a:t>
            </a:r>
            <a:r>
              <a:rPr lang="en-US" sz="2000" dirty="0" err="1" smtClean="0"/>
              <a:t>boven</a:t>
            </a:r>
            <a:r>
              <a:rPr lang="en-US" sz="2000" dirty="0" smtClean="0"/>
              <a:t> </a:t>
            </a:r>
            <a:r>
              <a:rPr lang="en-US" sz="2000" dirty="0"/>
              <a:t>NAP-3m)</a:t>
            </a:r>
            <a:endParaRPr lang="en-GB" sz="2000"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03848" y="1100518"/>
            <a:ext cx="2809673" cy="2315852"/>
          </a:xfrm>
        </p:spPr>
      </p:pic>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6176" y="1071786"/>
            <a:ext cx="2844532" cy="2344584"/>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8682" y="3599906"/>
            <a:ext cx="2844532" cy="2344584"/>
          </a:xfrm>
          <a:prstGeom prst="rect">
            <a:avLst/>
          </a:prstGeom>
        </p:spPr>
      </p:pic>
      <p:pic>
        <p:nvPicPr>
          <p:cNvPr id="9" name="Content Placeholder 4"/>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3135824" y="3613324"/>
            <a:ext cx="2809673" cy="2315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72200" y="3839169"/>
            <a:ext cx="2350855" cy="1937674"/>
          </a:xfrm>
          <a:prstGeom prst="rect">
            <a:avLst/>
          </a:prstGeom>
        </p:spPr>
      </p:pic>
      <p:sp>
        <p:nvSpPr>
          <p:cNvPr id="12" name="TextBox 11"/>
          <p:cNvSpPr txBox="1"/>
          <p:nvPr/>
        </p:nvSpPr>
        <p:spPr>
          <a:xfrm>
            <a:off x="6228184" y="3523320"/>
            <a:ext cx="2687622" cy="307777"/>
          </a:xfrm>
          <a:prstGeom prst="rect">
            <a:avLst/>
          </a:prstGeom>
          <a:noFill/>
        </p:spPr>
        <p:txBody>
          <a:bodyPr wrap="square" rtlCol="0">
            <a:spAutoFit/>
          </a:bodyPr>
          <a:lstStyle/>
          <a:p>
            <a:r>
              <a:rPr lang="en-US" sz="1400" b="1" dirty="0"/>
              <a:t>VERGELIJKBAAR VOLUME</a:t>
            </a:r>
            <a:endParaRPr lang="en-GB" sz="1400" b="1" dirty="0"/>
          </a:p>
        </p:txBody>
      </p:sp>
      <p:sp>
        <p:nvSpPr>
          <p:cNvPr id="16" name="TextBox 15"/>
          <p:cNvSpPr txBox="1"/>
          <p:nvPr/>
        </p:nvSpPr>
        <p:spPr>
          <a:xfrm>
            <a:off x="0" y="5944490"/>
            <a:ext cx="7308304" cy="584775"/>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sz="1600" dirty="0" err="1" smtClean="0"/>
              <a:t>Toename</a:t>
            </a:r>
            <a:r>
              <a:rPr lang="en-US" sz="1600" dirty="0" smtClean="0"/>
              <a:t> van 2.0e+06 m3 sediment in 8 </a:t>
            </a:r>
            <a:r>
              <a:rPr lang="en-US" sz="1600" dirty="0" err="1" smtClean="0"/>
              <a:t>jaar</a:t>
            </a:r>
            <a:r>
              <a:rPr lang="en-US" sz="1600" dirty="0" smtClean="0"/>
              <a:t> (2009-2017),</a:t>
            </a:r>
          </a:p>
          <a:p>
            <a:pPr marL="285750" indent="-285750">
              <a:buFont typeface="Arial" panose="020B0604020202020204" pitchFamily="34" charset="0"/>
              <a:buChar char="•"/>
            </a:pPr>
            <a:r>
              <a:rPr lang="en-US" sz="1600" dirty="0" err="1" smtClean="0"/>
              <a:t>Binnen</a:t>
            </a:r>
            <a:r>
              <a:rPr lang="en-US" sz="1600" dirty="0" smtClean="0"/>
              <a:t> </a:t>
            </a:r>
            <a:r>
              <a:rPr lang="en-US" sz="1600" dirty="0" err="1" smtClean="0"/>
              <a:t>volumecyclus</a:t>
            </a:r>
            <a:r>
              <a:rPr lang="en-US" sz="1600" dirty="0" smtClean="0"/>
              <a:t> </a:t>
            </a:r>
            <a:r>
              <a:rPr lang="en-US" sz="1600" dirty="0" err="1" smtClean="0"/>
              <a:t>vergelijkbaar</a:t>
            </a:r>
            <a:r>
              <a:rPr lang="en-US" sz="1600" dirty="0" smtClean="0"/>
              <a:t> met 1975</a:t>
            </a:r>
            <a:endParaRPr lang="en-GB" sz="1600" dirty="0"/>
          </a:p>
        </p:txBody>
      </p:sp>
      <p:pic>
        <p:nvPicPr>
          <p:cNvPr id="17" name="Content Placeholder 4"/>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177628" y="1100518"/>
            <a:ext cx="2809672" cy="2315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87875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Vergelijking</a:t>
            </a:r>
            <a:r>
              <a:rPr lang="en-US" dirty="0" smtClean="0"/>
              <a:t> </a:t>
            </a:r>
            <a:r>
              <a:rPr lang="en-US" dirty="0" err="1" smtClean="0"/>
              <a:t>Ameland</a:t>
            </a:r>
            <a:r>
              <a:rPr lang="en-US" dirty="0" smtClean="0"/>
              <a:t>	</a:t>
            </a:r>
            <a:endParaRPr lang="en-GB" dirty="0"/>
          </a:p>
        </p:txBody>
      </p:sp>
      <p:sp>
        <p:nvSpPr>
          <p:cNvPr id="3" name="Content Placeholder 2"/>
          <p:cNvSpPr>
            <a:spLocks noGrp="1"/>
          </p:cNvSpPr>
          <p:nvPr>
            <p:ph idx="1"/>
          </p:nvPr>
        </p:nvSpPr>
        <p:spPr>
          <a:xfrm>
            <a:off x="755576" y="3717032"/>
            <a:ext cx="7874000" cy="1874267"/>
          </a:xfrm>
        </p:spPr>
        <p:txBody>
          <a:bodyPr/>
          <a:lstStyle/>
          <a:p>
            <a:pPr>
              <a:buFont typeface="Arial" panose="020B0604020202020204" pitchFamily="34" charset="0"/>
              <a:buChar char="•"/>
            </a:pPr>
            <a:r>
              <a:rPr lang="en-US" sz="1600" dirty="0" smtClean="0"/>
              <a:t>Sediment </a:t>
            </a:r>
            <a:r>
              <a:rPr lang="en-US" sz="1600" dirty="0" err="1" smtClean="0"/>
              <a:t>beschikbaarheid</a:t>
            </a:r>
            <a:r>
              <a:rPr lang="en-US" sz="1600" dirty="0" smtClean="0"/>
              <a:t> op </a:t>
            </a:r>
            <a:r>
              <a:rPr lang="en-US" sz="1600" dirty="0" err="1" smtClean="0"/>
              <a:t>Schiermonnikoog</a:t>
            </a:r>
            <a:r>
              <a:rPr lang="en-US" sz="1600" dirty="0" smtClean="0"/>
              <a:t> </a:t>
            </a:r>
            <a:r>
              <a:rPr lang="en-US" sz="1600" dirty="0" err="1" smtClean="0"/>
              <a:t>groter</a:t>
            </a:r>
            <a:r>
              <a:rPr lang="en-US" sz="1600" dirty="0" smtClean="0"/>
              <a:t> </a:t>
            </a:r>
            <a:r>
              <a:rPr lang="en-US" sz="1600" dirty="0" err="1" smtClean="0"/>
              <a:t>dan</a:t>
            </a:r>
            <a:r>
              <a:rPr lang="en-US" sz="1600" dirty="0" smtClean="0"/>
              <a:t> op </a:t>
            </a:r>
            <a:r>
              <a:rPr lang="en-US" sz="1600" dirty="0" err="1" smtClean="0"/>
              <a:t>Ameland</a:t>
            </a:r>
            <a:r>
              <a:rPr lang="en-US" sz="1600" dirty="0" smtClean="0"/>
              <a:t> (~ +45% </a:t>
            </a:r>
            <a:r>
              <a:rPr lang="en-US" sz="1600" dirty="0" err="1" smtClean="0"/>
              <a:t>procent</a:t>
            </a:r>
            <a:r>
              <a:rPr lang="en-US" sz="1600" dirty="0" smtClean="0"/>
              <a:t>)</a:t>
            </a:r>
          </a:p>
          <a:p>
            <a:pPr>
              <a:buFont typeface="Arial" panose="020B0604020202020204" pitchFamily="34" charset="0"/>
              <a:buChar char="•"/>
            </a:pPr>
            <a:r>
              <a:rPr lang="en-US" sz="1600" dirty="0" err="1" smtClean="0"/>
              <a:t>Verhouding</a:t>
            </a:r>
            <a:r>
              <a:rPr lang="en-US" sz="1600" dirty="0" smtClean="0"/>
              <a:t> van </a:t>
            </a:r>
            <a:r>
              <a:rPr lang="en-US" sz="1600" dirty="0" err="1" smtClean="0"/>
              <a:t>huidige</a:t>
            </a:r>
            <a:r>
              <a:rPr lang="en-US" sz="1600" dirty="0"/>
              <a:t> </a:t>
            </a:r>
            <a:r>
              <a:rPr lang="en-US" sz="1600" dirty="0" err="1" smtClean="0"/>
              <a:t>sedimentvoorraad</a:t>
            </a:r>
            <a:r>
              <a:rPr lang="en-US" sz="1600" dirty="0" smtClean="0"/>
              <a:t> met </a:t>
            </a:r>
            <a:r>
              <a:rPr lang="en-US" sz="1600" dirty="0" err="1" smtClean="0"/>
              <a:t>vorige</a:t>
            </a:r>
            <a:r>
              <a:rPr lang="en-US" sz="1600" dirty="0" smtClean="0"/>
              <a:t> </a:t>
            </a:r>
            <a:r>
              <a:rPr lang="en-US" sz="1600" dirty="0" err="1" smtClean="0"/>
              <a:t>aanlanding</a:t>
            </a:r>
            <a:r>
              <a:rPr lang="en-US" sz="1600" dirty="0" smtClean="0"/>
              <a:t> op </a:t>
            </a:r>
            <a:r>
              <a:rPr lang="en-US" sz="1600" dirty="0" err="1" smtClean="0"/>
              <a:t>Ameland</a:t>
            </a:r>
            <a:r>
              <a:rPr lang="en-US" sz="1600" dirty="0" smtClean="0"/>
              <a:t> </a:t>
            </a:r>
            <a:r>
              <a:rPr lang="en-US" sz="1600" dirty="0" err="1" smtClean="0"/>
              <a:t>kleiner</a:t>
            </a:r>
            <a:r>
              <a:rPr lang="en-US" sz="1600" dirty="0" smtClean="0"/>
              <a:t> </a:t>
            </a:r>
            <a:r>
              <a:rPr lang="en-US" sz="1600" dirty="0" err="1" smtClean="0"/>
              <a:t>dan</a:t>
            </a:r>
            <a:r>
              <a:rPr lang="en-US" sz="1600" dirty="0" smtClean="0"/>
              <a:t> op </a:t>
            </a:r>
            <a:r>
              <a:rPr lang="en-US" sz="1600" dirty="0" err="1" smtClean="0"/>
              <a:t>Schiermonnikoog</a:t>
            </a:r>
            <a:r>
              <a:rPr lang="en-US" sz="1600" dirty="0" smtClean="0"/>
              <a:t>. Met name </a:t>
            </a:r>
            <a:r>
              <a:rPr lang="en-US" sz="1600" dirty="0" err="1" smtClean="0"/>
              <a:t>beschikbaarheid</a:t>
            </a:r>
            <a:r>
              <a:rPr lang="en-US" sz="1600" dirty="0" smtClean="0"/>
              <a:t> van sediment </a:t>
            </a:r>
            <a:r>
              <a:rPr lang="en-US" sz="1600" dirty="0" err="1" smtClean="0"/>
              <a:t>boven</a:t>
            </a:r>
            <a:r>
              <a:rPr lang="en-US" sz="1600" dirty="0" smtClean="0"/>
              <a:t> NAP-5 is </a:t>
            </a:r>
            <a:r>
              <a:rPr lang="en-US" sz="1600" dirty="0" err="1" smtClean="0"/>
              <a:t>groot</a:t>
            </a:r>
            <a:r>
              <a:rPr lang="en-US" sz="1600" dirty="0" smtClean="0"/>
              <a:t> op </a:t>
            </a:r>
            <a:r>
              <a:rPr lang="en-US" sz="1600" dirty="0" err="1" smtClean="0"/>
              <a:t>Schier</a:t>
            </a:r>
            <a:r>
              <a:rPr lang="en-US" sz="1600" dirty="0" smtClean="0"/>
              <a:t>.</a:t>
            </a:r>
          </a:p>
          <a:p>
            <a:pPr>
              <a:buFont typeface="Arial" panose="020B0604020202020204" pitchFamily="34" charset="0"/>
              <a:buChar char="•"/>
            </a:pPr>
            <a:r>
              <a:rPr lang="en-US" sz="1600" dirty="0" err="1" smtClean="0"/>
              <a:t>Aanlanding</a:t>
            </a:r>
            <a:r>
              <a:rPr lang="en-US" sz="1600" dirty="0" smtClean="0"/>
              <a:t> </a:t>
            </a:r>
            <a:r>
              <a:rPr lang="en-US" sz="1600" dirty="0" err="1" smtClean="0"/>
              <a:t>nieuwe</a:t>
            </a:r>
            <a:r>
              <a:rPr lang="en-US" sz="1600" dirty="0" smtClean="0"/>
              <a:t> </a:t>
            </a:r>
            <a:r>
              <a:rPr lang="en-US" sz="1600" dirty="0" err="1" smtClean="0"/>
              <a:t>Bornrif</a:t>
            </a:r>
            <a:r>
              <a:rPr lang="en-US" sz="1600" dirty="0" smtClean="0"/>
              <a:t> (</a:t>
            </a:r>
            <a:r>
              <a:rPr lang="en-US" sz="1600" dirty="0" err="1" smtClean="0"/>
              <a:t>Ameland</a:t>
            </a:r>
            <a:r>
              <a:rPr lang="en-US" sz="1600" dirty="0" smtClean="0"/>
              <a:t>) </a:t>
            </a:r>
            <a:r>
              <a:rPr lang="en-US" sz="1600" dirty="0" err="1" smtClean="0"/>
              <a:t>meer</a:t>
            </a:r>
            <a:r>
              <a:rPr lang="en-US" sz="1600" dirty="0" smtClean="0"/>
              <a:t> </a:t>
            </a:r>
            <a:r>
              <a:rPr lang="en-US" sz="1600" dirty="0" err="1" smtClean="0"/>
              <a:t>oostwaarts</a:t>
            </a:r>
            <a:r>
              <a:rPr lang="en-US" sz="1600" dirty="0" smtClean="0"/>
              <a:t> </a:t>
            </a:r>
            <a:r>
              <a:rPr lang="en-US" sz="1600" dirty="0" err="1" smtClean="0"/>
              <a:t>dan</a:t>
            </a:r>
            <a:r>
              <a:rPr lang="en-US" sz="1600" dirty="0" smtClean="0"/>
              <a:t> in </a:t>
            </a:r>
            <a:r>
              <a:rPr lang="en-US" sz="1600" dirty="0" err="1" smtClean="0"/>
              <a:t>vorige</a:t>
            </a:r>
            <a:r>
              <a:rPr lang="en-US" sz="1600" dirty="0" smtClean="0"/>
              <a:t> </a:t>
            </a:r>
            <a:r>
              <a:rPr lang="en-US" sz="1600" dirty="0" err="1" smtClean="0"/>
              <a:t>aanlanding</a:t>
            </a:r>
            <a:r>
              <a:rPr lang="en-US" sz="1600" dirty="0" smtClean="0"/>
              <a:t>. Op </a:t>
            </a:r>
            <a:r>
              <a:rPr lang="en-US" sz="1600" dirty="0" err="1" smtClean="0"/>
              <a:t>Schiermonnikoog</a:t>
            </a:r>
            <a:r>
              <a:rPr lang="en-US" sz="1600" dirty="0" smtClean="0"/>
              <a:t> </a:t>
            </a:r>
            <a:r>
              <a:rPr lang="en-US" sz="1600" dirty="0" err="1" smtClean="0"/>
              <a:t>lijkt</a:t>
            </a:r>
            <a:r>
              <a:rPr lang="en-US" sz="1600" dirty="0" smtClean="0"/>
              <a:t> de </a:t>
            </a:r>
            <a:r>
              <a:rPr lang="en-US" sz="1600" dirty="0" err="1" smtClean="0"/>
              <a:t>aanlanding</a:t>
            </a:r>
            <a:r>
              <a:rPr lang="en-US" sz="1600" dirty="0" smtClean="0"/>
              <a:t> </a:t>
            </a:r>
            <a:r>
              <a:rPr lang="en-US" sz="1600" dirty="0" err="1" smtClean="0"/>
              <a:t>plaats</a:t>
            </a:r>
            <a:r>
              <a:rPr lang="en-US" sz="1600" dirty="0" smtClean="0"/>
              <a:t> </a:t>
            </a:r>
            <a:r>
              <a:rPr lang="en-US" sz="1600" dirty="0" err="1" smtClean="0"/>
              <a:t>te</a:t>
            </a:r>
            <a:r>
              <a:rPr lang="en-US" sz="1600" dirty="0" smtClean="0"/>
              <a:t> </a:t>
            </a:r>
            <a:r>
              <a:rPr lang="en-US" sz="1600" dirty="0" err="1" smtClean="0"/>
              <a:t>vinden</a:t>
            </a:r>
            <a:r>
              <a:rPr lang="en-US" sz="1600" dirty="0" smtClean="0"/>
              <a:t> </a:t>
            </a:r>
            <a:r>
              <a:rPr lang="en-US" sz="1600" dirty="0" err="1" smtClean="0"/>
              <a:t>rond</a:t>
            </a:r>
            <a:r>
              <a:rPr lang="en-US" sz="1600" dirty="0" smtClean="0"/>
              <a:t> </a:t>
            </a:r>
            <a:r>
              <a:rPr lang="en-US" sz="1600" dirty="0" err="1" smtClean="0"/>
              <a:t>dezelfde</a:t>
            </a:r>
            <a:r>
              <a:rPr lang="en-US" sz="1600" dirty="0" smtClean="0"/>
              <a:t> </a:t>
            </a:r>
            <a:r>
              <a:rPr lang="en-US" sz="1600" dirty="0" err="1" smtClean="0"/>
              <a:t>raai</a:t>
            </a:r>
            <a:r>
              <a:rPr lang="en-US" sz="1600" dirty="0" smtClean="0"/>
              <a:t>,  </a:t>
            </a:r>
            <a:r>
              <a:rPr lang="en-US" sz="1600" dirty="0" err="1" smtClean="0"/>
              <a:t>beschikbaar</a:t>
            </a:r>
            <a:r>
              <a:rPr lang="en-US" sz="1600" dirty="0" smtClean="0"/>
              <a:t> sediment is nu </a:t>
            </a:r>
            <a:r>
              <a:rPr lang="en-US" sz="1600" dirty="0" err="1" smtClean="0"/>
              <a:t>westelijker</a:t>
            </a:r>
            <a:r>
              <a:rPr lang="en-US" sz="1600" dirty="0" smtClean="0"/>
              <a:t> </a:t>
            </a:r>
            <a:r>
              <a:rPr lang="en-US" sz="1600" dirty="0" err="1" smtClean="0"/>
              <a:t>aanwezig</a:t>
            </a:r>
            <a:r>
              <a:rPr lang="en-US" sz="1600" dirty="0" smtClean="0"/>
              <a:t> </a:t>
            </a:r>
            <a:r>
              <a:rPr lang="en-US" sz="1600" dirty="0" err="1" smtClean="0"/>
              <a:t>dan</a:t>
            </a:r>
            <a:r>
              <a:rPr lang="en-US" sz="1600" dirty="0" smtClean="0"/>
              <a:t> in </a:t>
            </a:r>
            <a:r>
              <a:rPr lang="en-US" sz="1600" dirty="0" err="1" smtClean="0"/>
              <a:t>vorige</a:t>
            </a:r>
            <a:r>
              <a:rPr lang="en-US" sz="1600" dirty="0" smtClean="0"/>
              <a:t> </a:t>
            </a:r>
            <a:r>
              <a:rPr lang="en-US" sz="1600" dirty="0" err="1" smtClean="0"/>
              <a:t>vorige</a:t>
            </a:r>
            <a:r>
              <a:rPr lang="en-US" sz="1600" dirty="0" smtClean="0"/>
              <a:t> </a:t>
            </a:r>
            <a:r>
              <a:rPr lang="en-US" sz="1600" dirty="0" err="1" smtClean="0"/>
              <a:t>cyclus</a:t>
            </a:r>
            <a:r>
              <a:rPr lang="en-US" sz="1600" dirty="0"/>
              <a:t> </a:t>
            </a:r>
            <a:r>
              <a:rPr lang="en-US" sz="1600" dirty="0" err="1" smtClean="0"/>
              <a:t>omdat</a:t>
            </a:r>
            <a:r>
              <a:rPr lang="en-US" sz="1600" dirty="0" smtClean="0"/>
              <a:t> </a:t>
            </a:r>
            <a:r>
              <a:rPr lang="en-US" sz="1600" dirty="0" err="1" smtClean="0"/>
              <a:t>er</a:t>
            </a:r>
            <a:r>
              <a:rPr lang="en-US" sz="1600" dirty="0" smtClean="0"/>
              <a:t> nu </a:t>
            </a:r>
            <a:r>
              <a:rPr lang="en-US" sz="1600" dirty="0" err="1" smtClean="0"/>
              <a:t>sprake</a:t>
            </a:r>
            <a:r>
              <a:rPr lang="en-US" sz="1600" dirty="0" smtClean="0"/>
              <a:t> is van ‘</a:t>
            </a:r>
            <a:r>
              <a:rPr lang="en-US" sz="1600" dirty="0" err="1" smtClean="0"/>
              <a:t>normale</a:t>
            </a:r>
            <a:r>
              <a:rPr lang="en-US" sz="1600" dirty="0" smtClean="0"/>
              <a:t>’ </a:t>
            </a:r>
            <a:r>
              <a:rPr lang="en-US" sz="1600" dirty="0" err="1" smtClean="0"/>
              <a:t>plaatmigratie</a:t>
            </a:r>
            <a:r>
              <a:rPr lang="en-US" sz="1600" dirty="0" smtClean="0"/>
              <a:t> </a:t>
            </a:r>
            <a:r>
              <a:rPr lang="en-US" sz="1600" dirty="0" err="1" smtClean="0"/>
              <a:t>uit</a:t>
            </a:r>
            <a:r>
              <a:rPr lang="en-US" sz="1600" dirty="0" smtClean="0"/>
              <a:t> de </a:t>
            </a:r>
            <a:r>
              <a:rPr lang="en-US" sz="1600" dirty="0" err="1" smtClean="0"/>
              <a:t>buitendelta</a:t>
            </a:r>
            <a:r>
              <a:rPr lang="en-US" sz="1600" dirty="0" smtClean="0"/>
              <a:t> </a:t>
            </a:r>
            <a:r>
              <a:rPr lang="en-US" sz="1600" dirty="0" err="1" smtClean="0"/>
              <a:t>ipv</a:t>
            </a:r>
            <a:r>
              <a:rPr lang="en-US" sz="1600" dirty="0" smtClean="0"/>
              <a:t> </a:t>
            </a:r>
            <a:r>
              <a:rPr lang="en-US" sz="1600" dirty="0" err="1" smtClean="0"/>
              <a:t>opruimen</a:t>
            </a:r>
            <a:r>
              <a:rPr lang="en-US" sz="1600" dirty="0" smtClean="0"/>
              <a:t> </a:t>
            </a:r>
            <a:r>
              <a:rPr lang="en-US" sz="1600" dirty="0" err="1" smtClean="0"/>
              <a:t>buitendelta</a:t>
            </a:r>
            <a:r>
              <a:rPr lang="en-US" sz="1600" dirty="0" smtClean="0"/>
              <a:t>.</a:t>
            </a:r>
          </a:p>
          <a:p>
            <a:pPr>
              <a:buFont typeface="Arial" panose="020B0604020202020204" pitchFamily="34" charset="0"/>
              <a:buChar char="•"/>
            </a:pPr>
            <a:endParaRPr lang="en-US" dirty="0" smtClean="0"/>
          </a:p>
          <a:p>
            <a:pPr>
              <a:buFont typeface="Arial" panose="020B0604020202020204" pitchFamily="34" charset="0"/>
              <a:buChar char="•"/>
            </a:pPr>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328876322"/>
                  </p:ext>
                </p:extLst>
              </p:nvPr>
            </p:nvGraphicFramePr>
            <p:xfrm>
              <a:off x="1043608" y="1556792"/>
              <a:ext cx="7008440" cy="1854200"/>
            </p:xfrm>
            <a:graphic>
              <a:graphicData uri="http://schemas.openxmlformats.org/drawingml/2006/table">
                <a:tbl>
                  <a:tblPr firstRow="1" bandRow="1">
                    <a:tableStyleId>{5C22544A-7EE6-4342-B048-85BDC9FD1C3A}</a:tableStyleId>
                  </a:tblPr>
                  <a:tblGrid>
                    <a:gridCol w="1872208"/>
                    <a:gridCol w="1440160"/>
                    <a:gridCol w="1008112"/>
                    <a:gridCol w="1800200"/>
                    <a:gridCol w="887760"/>
                  </a:tblGrid>
                  <a:tr h="370840">
                    <a:tc>
                      <a:txBody>
                        <a:bodyPr/>
                        <a:lstStyle/>
                        <a:p>
                          <a:r>
                            <a:rPr lang="en-US" sz="1400" dirty="0" smtClean="0"/>
                            <a:t>Volume</a:t>
                          </a:r>
                          <a:endParaRPr lang="en-GB" sz="1400" dirty="0"/>
                        </a:p>
                      </a:txBody>
                      <a:tcPr/>
                    </a:tc>
                    <a:tc>
                      <a:txBody>
                        <a:bodyPr/>
                        <a:lstStyle/>
                        <a:p>
                          <a:r>
                            <a:rPr lang="en-US" sz="1400" dirty="0" err="1" smtClean="0"/>
                            <a:t>Ameland</a:t>
                          </a:r>
                          <a:endParaRPr lang="en-GB" sz="1400" dirty="0"/>
                        </a:p>
                      </a:txBody>
                      <a:tcPr/>
                    </a:tc>
                    <a:tc>
                      <a:txBody>
                        <a:bodyPr/>
                        <a:lstStyle/>
                        <a:p>
                          <a:r>
                            <a:rPr lang="en-US" sz="1400" dirty="0" err="1" smtClean="0"/>
                            <a:t>jaar</a:t>
                          </a:r>
                          <a:endParaRPr lang="en-GB" sz="1400" dirty="0"/>
                        </a:p>
                      </a:txBody>
                      <a:tcPr/>
                    </a:tc>
                    <a:tc>
                      <a:txBody>
                        <a:bodyPr/>
                        <a:lstStyle/>
                        <a:p>
                          <a:r>
                            <a:rPr lang="en-US" sz="1400" dirty="0" err="1" smtClean="0"/>
                            <a:t>Schiermonnikoog</a:t>
                          </a:r>
                          <a:endParaRPr lang="en-GB" sz="1400" dirty="0"/>
                        </a:p>
                      </a:txBody>
                      <a:tcPr/>
                    </a:tc>
                    <a:tc>
                      <a:txBody>
                        <a:bodyPr/>
                        <a:lstStyle/>
                        <a:p>
                          <a:r>
                            <a:rPr lang="en-US" sz="1400" dirty="0" err="1" smtClean="0"/>
                            <a:t>jaar</a:t>
                          </a:r>
                          <a:endParaRPr lang="en-GB" sz="1400" dirty="0"/>
                        </a:p>
                      </a:txBody>
                      <a:tcPr/>
                    </a:tc>
                  </a:tr>
                  <a:tr h="370840">
                    <a:tc>
                      <a:txBody>
                        <a:bodyPr/>
                        <a:lstStyle/>
                        <a:p>
                          <a:r>
                            <a:rPr lang="en-US" sz="1000" i="1" dirty="0" smtClean="0"/>
                            <a:t>&gt;-3+NAP </a:t>
                          </a:r>
                          <a:r>
                            <a:rPr lang="en-US" sz="1400" i="0" dirty="0" smtClean="0"/>
                            <a:t>nu</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2.5⋅</m:t>
                                </m:r>
                                <m:sSup>
                                  <m:sSupPr>
                                    <m:ctrlPr>
                                      <a:rPr lang="en-US" sz="1400" b="0" i="1" smtClean="0">
                                        <a:latin typeface="Cambria Math"/>
                                      </a:rPr>
                                    </m:ctrlPr>
                                  </m:sSupPr>
                                  <m:e>
                                    <m:r>
                                      <a:rPr lang="en-US" sz="1400" b="0" i="1" smtClean="0">
                                        <a:latin typeface="Cambria Math"/>
                                      </a:rPr>
                                      <m:t>10</m:t>
                                    </m:r>
                                  </m:e>
                                  <m:sup>
                                    <m:r>
                                      <a:rPr lang="en-US" sz="1400" b="0" i="1" smtClean="0">
                                        <a:latin typeface="Cambria Math"/>
                                      </a:rPr>
                                      <m:t>6</m:t>
                                    </m:r>
                                  </m:sup>
                                </m:sSup>
                                <m:r>
                                  <a:rPr lang="en-US" sz="1400" b="0" i="1" smtClean="0">
                                    <a:latin typeface="Cambria Math"/>
                                  </a:rPr>
                                  <m:t> </m:t>
                                </m:r>
                                <m:sSup>
                                  <m:sSupPr>
                                    <m:ctrlPr>
                                      <a:rPr lang="en-US" sz="1400" b="0" i="1" smtClean="0">
                                        <a:latin typeface="Cambria Math"/>
                                      </a:rPr>
                                    </m:ctrlPr>
                                  </m:sSupPr>
                                  <m:e>
                                    <m:r>
                                      <a:rPr lang="en-US" sz="1400" b="0" i="1" smtClean="0">
                                        <a:latin typeface="Cambria Math"/>
                                      </a:rPr>
                                      <m:t>𝑚</m:t>
                                    </m:r>
                                  </m:e>
                                  <m:sup>
                                    <m:r>
                                      <a:rPr lang="en-US" sz="1400" b="0" i="1" smtClean="0">
                                        <a:latin typeface="Cambria Math"/>
                                      </a:rPr>
                                      <m:t>3</m:t>
                                    </m:r>
                                  </m:sup>
                                </m:sSup>
                              </m:oMath>
                            </m:oMathPara>
                          </a14:m>
                          <a:endParaRPr lang="en-GB" sz="1400" dirty="0"/>
                        </a:p>
                      </a:txBody>
                      <a:tcPr/>
                    </a:tc>
                    <a:tc>
                      <a:txBody>
                        <a:bodyPr/>
                        <a:lstStyle/>
                        <a:p>
                          <a:r>
                            <a:rPr lang="en-US" sz="1400" dirty="0" smtClean="0"/>
                            <a:t>2011</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3.5⋅</m:t>
                                </m:r>
                                <m:sSup>
                                  <m:sSupPr>
                                    <m:ctrlPr>
                                      <a:rPr lang="en-US" sz="1400" b="0" i="1" smtClean="0">
                                        <a:latin typeface="Cambria Math"/>
                                      </a:rPr>
                                    </m:ctrlPr>
                                  </m:sSupPr>
                                  <m:e>
                                    <m:r>
                                      <a:rPr lang="en-US" sz="1400" b="0" i="1" smtClean="0">
                                        <a:latin typeface="Cambria Math"/>
                                      </a:rPr>
                                      <m:t>10</m:t>
                                    </m:r>
                                  </m:e>
                                  <m:sup>
                                    <m:r>
                                      <a:rPr lang="en-US" sz="1400" b="0" i="1" smtClean="0">
                                        <a:latin typeface="Cambria Math"/>
                                      </a:rPr>
                                      <m:t>6</m:t>
                                    </m:r>
                                  </m:sup>
                                </m:sSup>
                                <m:r>
                                  <a:rPr lang="en-US" sz="1400" b="0" i="1" smtClean="0">
                                    <a:latin typeface="Cambria Math"/>
                                  </a:rPr>
                                  <m:t> </m:t>
                                </m:r>
                                <m:sSup>
                                  <m:sSupPr>
                                    <m:ctrlPr>
                                      <a:rPr lang="en-US" sz="1400" b="0" i="1" smtClean="0">
                                        <a:latin typeface="Cambria Math"/>
                                      </a:rPr>
                                    </m:ctrlPr>
                                  </m:sSupPr>
                                  <m:e>
                                    <m:r>
                                      <a:rPr lang="en-US" sz="1400" b="0" i="1" smtClean="0">
                                        <a:latin typeface="Cambria Math"/>
                                      </a:rPr>
                                      <m:t>𝑚</m:t>
                                    </m:r>
                                  </m:e>
                                  <m:sup>
                                    <m:r>
                                      <a:rPr lang="en-US" sz="1400" b="0" i="1" smtClean="0">
                                        <a:latin typeface="Cambria Math"/>
                                      </a:rPr>
                                      <m:t>3</m:t>
                                    </m:r>
                                  </m:sup>
                                </m:sSup>
                              </m:oMath>
                            </m:oMathPara>
                          </a14:m>
                          <a:endParaRPr lang="en-GB" sz="1400" dirty="0"/>
                        </a:p>
                      </a:txBody>
                      <a:tcPr/>
                    </a:tc>
                    <a:tc>
                      <a:txBody>
                        <a:bodyPr/>
                        <a:lstStyle/>
                        <a:p>
                          <a:r>
                            <a:rPr lang="en-US" sz="1400" dirty="0" smtClean="0"/>
                            <a:t>2017</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i="1" dirty="0" smtClean="0"/>
                            <a:t>&gt;-3+NAP </a:t>
                          </a:r>
                          <a:r>
                            <a:rPr lang="en-US" sz="1400" i="0" dirty="0" smtClean="0"/>
                            <a:t>max </a:t>
                          </a:r>
                          <a:r>
                            <a:rPr lang="en-US" sz="1400" i="0" dirty="0" err="1" smtClean="0"/>
                            <a:t>toen</a:t>
                          </a:r>
                          <a:endParaRPr lang="en-GB" sz="1400" i="0" dirty="0" smtClean="0"/>
                        </a:p>
                      </a:txBody>
                      <a:tcPr/>
                    </a:tc>
                    <a:tc>
                      <a:txBody>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9.6⋅</m:t>
                                </m:r>
                                <m:sSup>
                                  <m:sSupPr>
                                    <m:ctrlPr>
                                      <a:rPr lang="en-US" sz="1400" b="0" i="1" smtClean="0">
                                        <a:latin typeface="Cambria Math"/>
                                      </a:rPr>
                                    </m:ctrlPr>
                                  </m:sSupPr>
                                  <m:e>
                                    <m:r>
                                      <a:rPr lang="en-US" sz="1400" b="0" i="1" smtClean="0">
                                        <a:latin typeface="Cambria Math"/>
                                      </a:rPr>
                                      <m:t>10</m:t>
                                    </m:r>
                                  </m:e>
                                  <m:sup>
                                    <m:r>
                                      <a:rPr lang="en-US" sz="1400" b="0" i="1" smtClean="0">
                                        <a:latin typeface="Cambria Math"/>
                                      </a:rPr>
                                      <m:t>6</m:t>
                                    </m:r>
                                  </m:sup>
                                </m:sSup>
                                <m:r>
                                  <a:rPr lang="en-US" sz="1400" b="0" i="1" smtClean="0">
                                    <a:latin typeface="Cambria Math"/>
                                  </a:rPr>
                                  <m:t> </m:t>
                                </m:r>
                                <m:sSup>
                                  <m:sSupPr>
                                    <m:ctrlPr>
                                      <a:rPr lang="en-US" sz="1400" b="0" i="1" smtClean="0">
                                        <a:latin typeface="Cambria Math"/>
                                      </a:rPr>
                                    </m:ctrlPr>
                                  </m:sSupPr>
                                  <m:e>
                                    <m:r>
                                      <a:rPr lang="en-US" sz="1400" b="0" i="1" smtClean="0">
                                        <a:latin typeface="Cambria Math"/>
                                      </a:rPr>
                                      <m:t>𝑚</m:t>
                                    </m:r>
                                  </m:e>
                                  <m:sup>
                                    <m:r>
                                      <a:rPr lang="en-US" sz="1400" b="0" i="1" smtClean="0">
                                        <a:latin typeface="Cambria Math"/>
                                      </a:rPr>
                                      <m:t>3</m:t>
                                    </m:r>
                                  </m:sup>
                                </m:sSup>
                              </m:oMath>
                            </m:oMathPara>
                          </a14:m>
                          <a:endParaRPr lang="en-GB" sz="1400" dirty="0"/>
                        </a:p>
                      </a:txBody>
                      <a:tcPr/>
                    </a:tc>
                    <a:tc>
                      <a:txBody>
                        <a:bodyPr/>
                        <a:lstStyle/>
                        <a:p>
                          <a:r>
                            <a:rPr lang="en-US" sz="1400" dirty="0" smtClean="0"/>
                            <a:t>1989</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8.1⋅</m:t>
                                </m:r>
                                <m:sSup>
                                  <m:sSupPr>
                                    <m:ctrlPr>
                                      <a:rPr lang="en-US" sz="1400" b="0" i="1" smtClean="0">
                                        <a:latin typeface="Cambria Math"/>
                                      </a:rPr>
                                    </m:ctrlPr>
                                  </m:sSupPr>
                                  <m:e>
                                    <m:r>
                                      <a:rPr lang="en-US" sz="1400" b="0" i="1" smtClean="0">
                                        <a:latin typeface="Cambria Math"/>
                                      </a:rPr>
                                      <m:t>10</m:t>
                                    </m:r>
                                  </m:e>
                                  <m:sup>
                                    <m:r>
                                      <a:rPr lang="en-US" sz="1400" b="0" i="1" smtClean="0">
                                        <a:latin typeface="Cambria Math"/>
                                      </a:rPr>
                                      <m:t>6</m:t>
                                    </m:r>
                                  </m:sup>
                                </m:sSup>
                                <m:r>
                                  <a:rPr lang="en-US" sz="1400" b="0" i="1" smtClean="0">
                                    <a:latin typeface="Cambria Math"/>
                                  </a:rPr>
                                  <m:t> </m:t>
                                </m:r>
                                <m:sSup>
                                  <m:sSupPr>
                                    <m:ctrlPr>
                                      <a:rPr lang="en-US" sz="1400" b="0" i="1" smtClean="0">
                                        <a:latin typeface="Cambria Math"/>
                                      </a:rPr>
                                    </m:ctrlPr>
                                  </m:sSupPr>
                                  <m:e>
                                    <m:r>
                                      <a:rPr lang="en-US" sz="1400" b="0" i="1" smtClean="0">
                                        <a:latin typeface="Cambria Math"/>
                                      </a:rPr>
                                      <m:t>𝑚</m:t>
                                    </m:r>
                                  </m:e>
                                  <m:sup>
                                    <m:r>
                                      <a:rPr lang="en-US" sz="1400" b="0" i="1" smtClean="0">
                                        <a:latin typeface="Cambria Math"/>
                                      </a:rPr>
                                      <m:t>3</m:t>
                                    </m:r>
                                  </m:sup>
                                </m:sSup>
                              </m:oMath>
                            </m:oMathPara>
                          </a14:m>
                          <a:endParaRPr lang="en-GB" sz="1400" dirty="0"/>
                        </a:p>
                      </a:txBody>
                      <a:tcPr/>
                    </a:tc>
                    <a:tc>
                      <a:txBody>
                        <a:bodyPr/>
                        <a:lstStyle/>
                        <a:p>
                          <a:r>
                            <a:rPr lang="en-US" sz="1400" dirty="0" smtClean="0"/>
                            <a:t>1982</a:t>
                          </a:r>
                          <a:endParaRPr lang="en-GB" sz="1400" dirty="0"/>
                        </a:p>
                      </a:txBody>
                      <a:tcPr/>
                    </a:tc>
                  </a:tr>
                  <a:tr h="370840">
                    <a:tc>
                      <a:txBody>
                        <a:bodyPr/>
                        <a:lstStyle/>
                        <a:p>
                          <a:r>
                            <a:rPr lang="en-US" sz="1000" i="1" dirty="0" smtClean="0"/>
                            <a:t>&gt;-5+NAP</a:t>
                          </a:r>
                          <a:r>
                            <a:rPr lang="en-US" sz="1400" i="1" dirty="0" smtClean="0"/>
                            <a:t> </a:t>
                          </a:r>
                          <a:r>
                            <a:rPr lang="en-US" sz="1400" i="0" dirty="0" smtClean="0"/>
                            <a:t>nu</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17.7⋅</m:t>
                                </m:r>
                                <m:sSup>
                                  <m:sSupPr>
                                    <m:ctrlPr>
                                      <a:rPr lang="en-US" sz="1400" b="0" i="1" smtClean="0">
                                        <a:latin typeface="Cambria Math"/>
                                      </a:rPr>
                                    </m:ctrlPr>
                                  </m:sSupPr>
                                  <m:e>
                                    <m:r>
                                      <a:rPr lang="en-US" sz="1400" b="0" i="1" smtClean="0">
                                        <a:latin typeface="Cambria Math"/>
                                      </a:rPr>
                                      <m:t>10</m:t>
                                    </m:r>
                                  </m:e>
                                  <m:sup>
                                    <m:r>
                                      <a:rPr lang="en-US" sz="1400" b="0" i="1" smtClean="0">
                                        <a:latin typeface="Cambria Math"/>
                                      </a:rPr>
                                      <m:t>6</m:t>
                                    </m:r>
                                  </m:sup>
                                </m:sSup>
                                <m:r>
                                  <a:rPr lang="en-US" sz="1400" b="0" i="1" smtClean="0">
                                    <a:latin typeface="Cambria Math"/>
                                  </a:rPr>
                                  <m:t> </m:t>
                                </m:r>
                                <m:sSup>
                                  <m:sSupPr>
                                    <m:ctrlPr>
                                      <a:rPr lang="en-US" sz="1400" b="0" i="1" smtClean="0">
                                        <a:latin typeface="Cambria Math"/>
                                      </a:rPr>
                                    </m:ctrlPr>
                                  </m:sSupPr>
                                  <m:e>
                                    <m:r>
                                      <a:rPr lang="en-US" sz="1400" b="0" i="1" smtClean="0">
                                        <a:latin typeface="Cambria Math"/>
                                      </a:rPr>
                                      <m:t>𝑚</m:t>
                                    </m:r>
                                  </m:e>
                                  <m:sup>
                                    <m:r>
                                      <a:rPr lang="en-US" sz="1400" b="0" i="1" smtClean="0">
                                        <a:latin typeface="Cambria Math"/>
                                      </a:rPr>
                                      <m:t>3</m:t>
                                    </m:r>
                                  </m:sup>
                                </m:sSup>
                              </m:oMath>
                            </m:oMathPara>
                          </a14:m>
                          <a:endParaRPr lang="en-GB" sz="1400" dirty="0"/>
                        </a:p>
                      </a:txBody>
                      <a:tcPr/>
                    </a:tc>
                    <a:tc>
                      <a:txBody>
                        <a:bodyPr/>
                        <a:lstStyle/>
                        <a:p>
                          <a:r>
                            <a:rPr lang="en-US" sz="1400" dirty="0" smtClean="0"/>
                            <a:t>2011</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25.0⋅</m:t>
                                </m:r>
                                <m:sSup>
                                  <m:sSupPr>
                                    <m:ctrlPr>
                                      <a:rPr lang="en-US" sz="1400" b="0" i="1" smtClean="0">
                                        <a:latin typeface="Cambria Math"/>
                                      </a:rPr>
                                    </m:ctrlPr>
                                  </m:sSupPr>
                                  <m:e>
                                    <m:r>
                                      <a:rPr lang="en-US" sz="1400" b="0" i="1" smtClean="0">
                                        <a:latin typeface="Cambria Math"/>
                                      </a:rPr>
                                      <m:t>10</m:t>
                                    </m:r>
                                  </m:e>
                                  <m:sup>
                                    <m:r>
                                      <a:rPr lang="en-US" sz="1400" b="0" i="1" smtClean="0">
                                        <a:latin typeface="Cambria Math"/>
                                      </a:rPr>
                                      <m:t>6</m:t>
                                    </m:r>
                                  </m:sup>
                                </m:sSup>
                                <m:r>
                                  <a:rPr lang="en-US" sz="1400" b="0" i="1" smtClean="0">
                                    <a:latin typeface="Cambria Math"/>
                                  </a:rPr>
                                  <m:t> </m:t>
                                </m:r>
                                <m:sSup>
                                  <m:sSupPr>
                                    <m:ctrlPr>
                                      <a:rPr lang="en-US" sz="1400" b="0" i="1" smtClean="0">
                                        <a:latin typeface="Cambria Math"/>
                                      </a:rPr>
                                    </m:ctrlPr>
                                  </m:sSupPr>
                                  <m:e>
                                    <m:r>
                                      <a:rPr lang="en-US" sz="1400" b="0" i="1" smtClean="0">
                                        <a:latin typeface="Cambria Math"/>
                                      </a:rPr>
                                      <m:t>𝑚</m:t>
                                    </m:r>
                                  </m:e>
                                  <m:sup>
                                    <m:r>
                                      <a:rPr lang="en-US" sz="1400" b="0" i="1" smtClean="0">
                                        <a:latin typeface="Cambria Math"/>
                                      </a:rPr>
                                      <m:t>3</m:t>
                                    </m:r>
                                  </m:sup>
                                </m:sSup>
                              </m:oMath>
                            </m:oMathPara>
                          </a14:m>
                          <a:endParaRPr lang="en-GB" sz="1400" dirty="0"/>
                        </a:p>
                      </a:txBody>
                      <a:tcPr/>
                    </a:tc>
                    <a:tc>
                      <a:txBody>
                        <a:bodyPr/>
                        <a:lstStyle/>
                        <a:p>
                          <a:r>
                            <a:rPr lang="en-US" sz="1400" dirty="0" smtClean="0"/>
                            <a:t>2017</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i="1" dirty="0" smtClean="0"/>
                            <a:t>&gt;-5+NAP </a:t>
                          </a:r>
                          <a:r>
                            <a:rPr lang="en-US" sz="1400" i="0" dirty="0" smtClean="0"/>
                            <a:t>max </a:t>
                          </a:r>
                          <a:r>
                            <a:rPr lang="en-US" sz="1400" i="0" dirty="0" err="1" smtClean="0"/>
                            <a:t>toen</a:t>
                          </a:r>
                          <a:endParaRPr lang="en-GB" sz="1400" i="0" dirty="0" smtClean="0"/>
                        </a:p>
                      </a:txBody>
                      <a:tcPr/>
                    </a:tc>
                    <a:tc>
                      <a:txBody>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27.1⋅</m:t>
                                </m:r>
                                <m:sSup>
                                  <m:sSupPr>
                                    <m:ctrlPr>
                                      <a:rPr lang="en-US" sz="1400" b="0" i="1" smtClean="0">
                                        <a:latin typeface="Cambria Math"/>
                                      </a:rPr>
                                    </m:ctrlPr>
                                  </m:sSupPr>
                                  <m:e>
                                    <m:r>
                                      <a:rPr lang="en-US" sz="1400" b="0" i="1" smtClean="0">
                                        <a:latin typeface="Cambria Math"/>
                                      </a:rPr>
                                      <m:t>10</m:t>
                                    </m:r>
                                  </m:e>
                                  <m:sup>
                                    <m:r>
                                      <a:rPr lang="en-US" sz="1400" b="0" i="1" smtClean="0">
                                        <a:latin typeface="Cambria Math"/>
                                      </a:rPr>
                                      <m:t>6</m:t>
                                    </m:r>
                                  </m:sup>
                                </m:sSup>
                                <m:r>
                                  <a:rPr lang="en-US" sz="1400" b="0" i="1" smtClean="0">
                                    <a:latin typeface="Cambria Math"/>
                                  </a:rPr>
                                  <m:t> </m:t>
                                </m:r>
                                <m:sSup>
                                  <m:sSupPr>
                                    <m:ctrlPr>
                                      <a:rPr lang="en-US" sz="1400" b="0" i="1" smtClean="0">
                                        <a:latin typeface="Cambria Math"/>
                                      </a:rPr>
                                    </m:ctrlPr>
                                  </m:sSupPr>
                                  <m:e>
                                    <m:r>
                                      <a:rPr lang="en-US" sz="1400" b="0" i="1" smtClean="0">
                                        <a:latin typeface="Cambria Math"/>
                                      </a:rPr>
                                      <m:t>𝑚</m:t>
                                    </m:r>
                                  </m:e>
                                  <m:sup>
                                    <m:r>
                                      <a:rPr lang="en-US" sz="1400" b="0" i="1" smtClean="0">
                                        <a:latin typeface="Cambria Math"/>
                                      </a:rPr>
                                      <m:t>3</m:t>
                                    </m:r>
                                  </m:sup>
                                </m:sSup>
                              </m:oMath>
                            </m:oMathPara>
                          </a14:m>
                          <a:endParaRPr lang="en-GB" sz="1400" dirty="0"/>
                        </a:p>
                      </a:txBody>
                      <a:tcPr/>
                    </a:tc>
                    <a:tc>
                      <a:txBody>
                        <a:bodyPr/>
                        <a:lstStyle/>
                        <a:p>
                          <a:r>
                            <a:rPr lang="en-US" sz="1400" dirty="0" smtClean="0"/>
                            <a:t>1971</a:t>
                          </a:r>
                          <a:endParaRPr lang="en-GB" sz="1400" dirty="0"/>
                        </a:p>
                      </a:txBody>
                      <a:tcPr/>
                    </a:tc>
                    <a:tc>
                      <a:txBody>
                        <a:bodyPr/>
                        <a:lstStyle/>
                        <a:p>
                          <a:pPr/>
                          <a14:m>
                            <m:oMathPara xmlns:m="http://schemas.openxmlformats.org/officeDocument/2006/math">
                              <m:oMathParaPr>
                                <m:jc m:val="centerGroup"/>
                              </m:oMathParaPr>
                              <m:oMath xmlns:m="http://schemas.openxmlformats.org/officeDocument/2006/math">
                                <m:r>
                                  <a:rPr lang="en-US" sz="1400" b="0" i="1" smtClean="0">
                                    <a:latin typeface="Cambria Math"/>
                                  </a:rPr>
                                  <m:t>24.0⋅</m:t>
                                </m:r>
                                <m:sSup>
                                  <m:sSupPr>
                                    <m:ctrlPr>
                                      <a:rPr lang="en-US" sz="1400" b="0" i="1" smtClean="0">
                                        <a:latin typeface="Cambria Math"/>
                                      </a:rPr>
                                    </m:ctrlPr>
                                  </m:sSupPr>
                                  <m:e>
                                    <m:r>
                                      <a:rPr lang="en-US" sz="1400" b="0" i="1" smtClean="0">
                                        <a:latin typeface="Cambria Math"/>
                                      </a:rPr>
                                      <m:t>10</m:t>
                                    </m:r>
                                  </m:e>
                                  <m:sup>
                                    <m:r>
                                      <a:rPr lang="en-US" sz="1400" b="0" i="1" smtClean="0">
                                        <a:latin typeface="Cambria Math"/>
                                      </a:rPr>
                                      <m:t>6</m:t>
                                    </m:r>
                                  </m:sup>
                                </m:sSup>
                                <m:r>
                                  <a:rPr lang="en-US" sz="1400" b="0" i="1" smtClean="0">
                                    <a:latin typeface="Cambria Math"/>
                                  </a:rPr>
                                  <m:t> </m:t>
                                </m:r>
                                <m:sSup>
                                  <m:sSupPr>
                                    <m:ctrlPr>
                                      <a:rPr lang="en-US" sz="1400" b="0" i="1" smtClean="0">
                                        <a:latin typeface="Cambria Math"/>
                                      </a:rPr>
                                    </m:ctrlPr>
                                  </m:sSupPr>
                                  <m:e>
                                    <m:r>
                                      <a:rPr lang="en-US" sz="1400" b="0" i="1" smtClean="0">
                                        <a:latin typeface="Cambria Math"/>
                                      </a:rPr>
                                      <m:t>𝑚</m:t>
                                    </m:r>
                                  </m:e>
                                  <m:sup>
                                    <m:r>
                                      <a:rPr lang="en-US" sz="1400" b="0" i="1" smtClean="0">
                                        <a:latin typeface="Cambria Math"/>
                                      </a:rPr>
                                      <m:t>3</m:t>
                                    </m:r>
                                  </m:sup>
                                </m:sSup>
                              </m:oMath>
                            </m:oMathPara>
                          </a14:m>
                          <a:endParaRPr lang="en-GB" sz="1400" dirty="0"/>
                        </a:p>
                      </a:txBody>
                      <a:tcPr/>
                    </a:tc>
                    <a:tc>
                      <a:txBody>
                        <a:bodyPr/>
                        <a:lstStyle/>
                        <a:p>
                          <a:r>
                            <a:rPr lang="en-US" sz="1400" dirty="0" smtClean="0"/>
                            <a:t>1982</a:t>
                          </a:r>
                          <a:endParaRPr lang="en-GB" sz="1400" dirty="0"/>
                        </a:p>
                      </a:txBody>
                      <a:tcP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328876322"/>
                  </p:ext>
                </p:extLst>
              </p:nvPr>
            </p:nvGraphicFramePr>
            <p:xfrm>
              <a:off x="1043608" y="1556792"/>
              <a:ext cx="7008440" cy="1854200"/>
            </p:xfrm>
            <a:graphic>
              <a:graphicData uri="http://schemas.openxmlformats.org/drawingml/2006/table">
                <a:tbl>
                  <a:tblPr firstRow="1" bandRow="1">
                    <a:tableStyleId>{5C22544A-7EE6-4342-B048-85BDC9FD1C3A}</a:tableStyleId>
                  </a:tblPr>
                  <a:tblGrid>
                    <a:gridCol w="1872208"/>
                    <a:gridCol w="1440160"/>
                    <a:gridCol w="1008112"/>
                    <a:gridCol w="1800200"/>
                    <a:gridCol w="887760"/>
                  </a:tblGrid>
                  <a:tr h="370840">
                    <a:tc>
                      <a:txBody>
                        <a:bodyPr/>
                        <a:lstStyle/>
                        <a:p>
                          <a:r>
                            <a:rPr lang="en-US" sz="1400" dirty="0" smtClean="0"/>
                            <a:t>Volume</a:t>
                          </a:r>
                          <a:endParaRPr lang="en-GB" sz="1400" dirty="0"/>
                        </a:p>
                      </a:txBody>
                      <a:tcPr/>
                    </a:tc>
                    <a:tc>
                      <a:txBody>
                        <a:bodyPr/>
                        <a:lstStyle/>
                        <a:p>
                          <a:r>
                            <a:rPr lang="en-US" sz="1400" dirty="0" err="1" smtClean="0"/>
                            <a:t>Ameland</a:t>
                          </a:r>
                          <a:endParaRPr lang="en-GB" sz="1400" dirty="0"/>
                        </a:p>
                      </a:txBody>
                      <a:tcPr/>
                    </a:tc>
                    <a:tc>
                      <a:txBody>
                        <a:bodyPr/>
                        <a:lstStyle/>
                        <a:p>
                          <a:r>
                            <a:rPr lang="en-US" sz="1400" dirty="0" err="1" smtClean="0"/>
                            <a:t>jaar</a:t>
                          </a:r>
                          <a:endParaRPr lang="en-GB" sz="1400" dirty="0"/>
                        </a:p>
                      </a:txBody>
                      <a:tcPr/>
                    </a:tc>
                    <a:tc>
                      <a:txBody>
                        <a:bodyPr/>
                        <a:lstStyle/>
                        <a:p>
                          <a:r>
                            <a:rPr lang="en-US" sz="1400" dirty="0" err="1" smtClean="0"/>
                            <a:t>Schiermonnikoog</a:t>
                          </a:r>
                          <a:endParaRPr lang="en-GB" sz="1400" dirty="0"/>
                        </a:p>
                      </a:txBody>
                      <a:tcPr/>
                    </a:tc>
                    <a:tc>
                      <a:txBody>
                        <a:bodyPr/>
                        <a:lstStyle/>
                        <a:p>
                          <a:r>
                            <a:rPr lang="en-US" sz="1400" dirty="0" err="1" smtClean="0"/>
                            <a:t>jaar</a:t>
                          </a:r>
                          <a:endParaRPr lang="en-GB" sz="1400" dirty="0"/>
                        </a:p>
                      </a:txBody>
                      <a:tcPr/>
                    </a:tc>
                  </a:tr>
                  <a:tr h="370840">
                    <a:tc>
                      <a:txBody>
                        <a:bodyPr/>
                        <a:lstStyle/>
                        <a:p>
                          <a:r>
                            <a:rPr lang="en-US" sz="1000" i="1" dirty="0" smtClean="0"/>
                            <a:t>&gt;-3+NAP </a:t>
                          </a:r>
                          <a:r>
                            <a:rPr lang="en-US" sz="1400" i="0" dirty="0" smtClean="0"/>
                            <a:t>nu</a:t>
                          </a:r>
                          <a:endParaRPr lang="en-GB" sz="1400" dirty="0"/>
                        </a:p>
                      </a:txBody>
                      <a:tcPr/>
                    </a:tc>
                    <a:tc>
                      <a:txBody>
                        <a:bodyPr/>
                        <a:lstStyle/>
                        <a:p>
                          <a:endParaRPr lang="en-US"/>
                        </a:p>
                      </a:txBody>
                      <a:tcPr>
                        <a:blipFill rotWithShape="1">
                          <a:blip r:embed="rId3"/>
                          <a:stretch>
                            <a:fillRect l="-129536" t="-101639" r="-255696" b="-300000"/>
                          </a:stretch>
                        </a:blipFill>
                      </a:tcPr>
                    </a:tc>
                    <a:tc>
                      <a:txBody>
                        <a:bodyPr/>
                        <a:lstStyle/>
                        <a:p>
                          <a:r>
                            <a:rPr lang="en-US" sz="1400" dirty="0" smtClean="0"/>
                            <a:t>2011</a:t>
                          </a:r>
                          <a:endParaRPr lang="en-GB" sz="1400" dirty="0"/>
                        </a:p>
                      </a:txBody>
                      <a:tcPr/>
                    </a:tc>
                    <a:tc>
                      <a:txBody>
                        <a:bodyPr/>
                        <a:lstStyle/>
                        <a:p>
                          <a:endParaRPr lang="en-US"/>
                        </a:p>
                      </a:txBody>
                      <a:tcPr>
                        <a:blipFill rotWithShape="1">
                          <a:blip r:embed="rId3"/>
                          <a:stretch>
                            <a:fillRect l="-240339" t="-101639" r="-49492" b="-300000"/>
                          </a:stretch>
                        </a:blipFill>
                      </a:tcPr>
                    </a:tc>
                    <a:tc>
                      <a:txBody>
                        <a:bodyPr/>
                        <a:lstStyle/>
                        <a:p>
                          <a:r>
                            <a:rPr lang="en-US" sz="1400" dirty="0" smtClean="0"/>
                            <a:t>2017</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i="1" dirty="0" smtClean="0"/>
                            <a:t>&gt;-3+NAP </a:t>
                          </a:r>
                          <a:r>
                            <a:rPr lang="en-US" sz="1400" i="0" dirty="0" smtClean="0"/>
                            <a:t>max </a:t>
                          </a:r>
                          <a:r>
                            <a:rPr lang="en-US" sz="1400" i="0" dirty="0" err="1" smtClean="0"/>
                            <a:t>toen</a:t>
                          </a:r>
                          <a:endParaRPr lang="en-GB" sz="1400" i="0" dirty="0" smtClean="0"/>
                        </a:p>
                      </a:txBody>
                      <a:tcPr/>
                    </a:tc>
                    <a:tc>
                      <a:txBody>
                        <a:bodyPr/>
                        <a:lstStyle/>
                        <a:p>
                          <a:endParaRPr lang="en-US"/>
                        </a:p>
                      </a:txBody>
                      <a:tcPr>
                        <a:blipFill rotWithShape="1">
                          <a:blip r:embed="rId3"/>
                          <a:stretch>
                            <a:fillRect l="-129536" t="-201639" r="-255696" b="-200000"/>
                          </a:stretch>
                        </a:blipFill>
                      </a:tcPr>
                    </a:tc>
                    <a:tc>
                      <a:txBody>
                        <a:bodyPr/>
                        <a:lstStyle/>
                        <a:p>
                          <a:r>
                            <a:rPr lang="en-US" sz="1400" dirty="0" smtClean="0"/>
                            <a:t>1989</a:t>
                          </a:r>
                          <a:endParaRPr lang="en-GB" sz="1400" dirty="0"/>
                        </a:p>
                      </a:txBody>
                      <a:tcPr/>
                    </a:tc>
                    <a:tc>
                      <a:txBody>
                        <a:bodyPr/>
                        <a:lstStyle/>
                        <a:p>
                          <a:endParaRPr lang="en-US"/>
                        </a:p>
                      </a:txBody>
                      <a:tcPr>
                        <a:blipFill rotWithShape="1">
                          <a:blip r:embed="rId3"/>
                          <a:stretch>
                            <a:fillRect l="-240339" t="-201639" r="-49492" b="-200000"/>
                          </a:stretch>
                        </a:blipFill>
                      </a:tcPr>
                    </a:tc>
                    <a:tc>
                      <a:txBody>
                        <a:bodyPr/>
                        <a:lstStyle/>
                        <a:p>
                          <a:r>
                            <a:rPr lang="en-US" sz="1400" dirty="0" smtClean="0"/>
                            <a:t>1982</a:t>
                          </a:r>
                          <a:endParaRPr lang="en-GB" sz="1400" dirty="0"/>
                        </a:p>
                      </a:txBody>
                      <a:tcPr/>
                    </a:tc>
                  </a:tr>
                  <a:tr h="370840">
                    <a:tc>
                      <a:txBody>
                        <a:bodyPr/>
                        <a:lstStyle/>
                        <a:p>
                          <a:r>
                            <a:rPr lang="en-US" sz="1000" i="1" dirty="0" smtClean="0"/>
                            <a:t>&gt;-5+NAP</a:t>
                          </a:r>
                          <a:r>
                            <a:rPr lang="en-US" sz="1400" i="1" dirty="0" smtClean="0"/>
                            <a:t> </a:t>
                          </a:r>
                          <a:r>
                            <a:rPr lang="en-US" sz="1400" i="0" dirty="0" smtClean="0"/>
                            <a:t>nu</a:t>
                          </a:r>
                          <a:endParaRPr lang="en-GB" sz="1400" dirty="0"/>
                        </a:p>
                      </a:txBody>
                      <a:tcPr/>
                    </a:tc>
                    <a:tc>
                      <a:txBody>
                        <a:bodyPr/>
                        <a:lstStyle/>
                        <a:p>
                          <a:endParaRPr lang="en-US"/>
                        </a:p>
                      </a:txBody>
                      <a:tcPr>
                        <a:blipFill rotWithShape="1">
                          <a:blip r:embed="rId3"/>
                          <a:stretch>
                            <a:fillRect l="-129536" t="-301639" r="-255696" b="-100000"/>
                          </a:stretch>
                        </a:blipFill>
                      </a:tcPr>
                    </a:tc>
                    <a:tc>
                      <a:txBody>
                        <a:bodyPr/>
                        <a:lstStyle/>
                        <a:p>
                          <a:r>
                            <a:rPr lang="en-US" sz="1400" dirty="0" smtClean="0"/>
                            <a:t>2011</a:t>
                          </a:r>
                          <a:endParaRPr lang="en-GB" sz="1400" dirty="0"/>
                        </a:p>
                      </a:txBody>
                      <a:tcPr/>
                    </a:tc>
                    <a:tc>
                      <a:txBody>
                        <a:bodyPr/>
                        <a:lstStyle/>
                        <a:p>
                          <a:endParaRPr lang="en-US"/>
                        </a:p>
                      </a:txBody>
                      <a:tcPr>
                        <a:blipFill rotWithShape="1">
                          <a:blip r:embed="rId3"/>
                          <a:stretch>
                            <a:fillRect l="-240339" t="-301639" r="-49492" b="-100000"/>
                          </a:stretch>
                        </a:blipFill>
                      </a:tcPr>
                    </a:tc>
                    <a:tc>
                      <a:txBody>
                        <a:bodyPr/>
                        <a:lstStyle/>
                        <a:p>
                          <a:r>
                            <a:rPr lang="en-US" sz="1400" dirty="0" smtClean="0"/>
                            <a:t>2017</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i="1" dirty="0" smtClean="0"/>
                            <a:t>&gt;-5+NAP </a:t>
                          </a:r>
                          <a:r>
                            <a:rPr lang="en-US" sz="1400" i="0" dirty="0" smtClean="0"/>
                            <a:t>max </a:t>
                          </a:r>
                          <a:r>
                            <a:rPr lang="en-US" sz="1400" i="0" dirty="0" err="1" smtClean="0"/>
                            <a:t>toen</a:t>
                          </a:r>
                          <a:endParaRPr lang="en-GB" sz="1400" i="0" dirty="0" smtClean="0"/>
                        </a:p>
                      </a:txBody>
                      <a:tcPr/>
                    </a:tc>
                    <a:tc>
                      <a:txBody>
                        <a:bodyPr/>
                        <a:lstStyle/>
                        <a:p>
                          <a:endParaRPr lang="en-US"/>
                        </a:p>
                      </a:txBody>
                      <a:tcPr>
                        <a:blipFill rotWithShape="1">
                          <a:blip r:embed="rId3"/>
                          <a:stretch>
                            <a:fillRect l="-129536" t="-401639" r="-255696"/>
                          </a:stretch>
                        </a:blipFill>
                      </a:tcPr>
                    </a:tc>
                    <a:tc>
                      <a:txBody>
                        <a:bodyPr/>
                        <a:lstStyle/>
                        <a:p>
                          <a:r>
                            <a:rPr lang="en-US" sz="1400" dirty="0" smtClean="0"/>
                            <a:t>1971</a:t>
                          </a:r>
                          <a:endParaRPr lang="en-GB" sz="1400" dirty="0"/>
                        </a:p>
                      </a:txBody>
                      <a:tcPr/>
                    </a:tc>
                    <a:tc>
                      <a:txBody>
                        <a:bodyPr/>
                        <a:lstStyle/>
                        <a:p>
                          <a:endParaRPr lang="en-US"/>
                        </a:p>
                      </a:txBody>
                      <a:tcPr>
                        <a:blipFill rotWithShape="1">
                          <a:blip r:embed="rId3"/>
                          <a:stretch>
                            <a:fillRect l="-240339" t="-401639" r="-49492"/>
                          </a:stretch>
                        </a:blipFill>
                      </a:tcPr>
                    </a:tc>
                    <a:tc>
                      <a:txBody>
                        <a:bodyPr/>
                        <a:lstStyle/>
                        <a:p>
                          <a:r>
                            <a:rPr lang="en-US" sz="1400" dirty="0" smtClean="0"/>
                            <a:t>1982</a:t>
                          </a:r>
                          <a:endParaRPr lang="en-GB" sz="1400" dirty="0"/>
                        </a:p>
                      </a:txBody>
                      <a:tcPr/>
                    </a:tc>
                  </a:tr>
                </a:tbl>
              </a:graphicData>
            </a:graphic>
          </p:graphicFrame>
        </mc:Fallback>
      </mc:AlternateContent>
      <p:sp>
        <p:nvSpPr>
          <p:cNvPr id="6" name="TextBox 5"/>
          <p:cNvSpPr txBox="1"/>
          <p:nvPr/>
        </p:nvSpPr>
        <p:spPr>
          <a:xfrm>
            <a:off x="30594" y="980728"/>
            <a:ext cx="3744416" cy="369332"/>
          </a:xfrm>
          <a:prstGeom prst="rect">
            <a:avLst/>
          </a:prstGeom>
          <a:noFill/>
        </p:spPr>
        <p:txBody>
          <a:bodyPr wrap="square" rtlCol="0">
            <a:spAutoFit/>
          </a:bodyPr>
          <a:lstStyle/>
          <a:p>
            <a:r>
              <a:rPr lang="en-US" dirty="0" err="1" smtClean="0"/>
              <a:t>Volumina</a:t>
            </a:r>
            <a:endParaRPr lang="en-GB" dirty="0"/>
          </a:p>
        </p:txBody>
      </p:sp>
    </p:spTree>
    <p:extLst>
      <p:ext uri="{BB962C8B-B14F-4D97-AF65-F5344CB8AC3E}">
        <p14:creationId xmlns:p14="http://schemas.microsoft.com/office/powerpoint/2010/main" val="15431085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Vergelijking</a:t>
            </a:r>
            <a:r>
              <a:rPr lang="en-US" dirty="0" smtClean="0"/>
              <a:t> </a:t>
            </a:r>
            <a:r>
              <a:rPr lang="en-US" dirty="0" err="1" smtClean="0"/>
              <a:t>Ameland</a:t>
            </a:r>
            <a:r>
              <a:rPr lang="en-US" dirty="0" smtClean="0"/>
              <a:t>	</a:t>
            </a:r>
            <a:endParaRPr lang="en-GB" dirty="0"/>
          </a:p>
        </p:txBody>
      </p:sp>
      <p:sp>
        <p:nvSpPr>
          <p:cNvPr id="3" name="Content Placeholder 2"/>
          <p:cNvSpPr>
            <a:spLocks noGrp="1"/>
          </p:cNvSpPr>
          <p:nvPr>
            <p:ph idx="1"/>
          </p:nvPr>
        </p:nvSpPr>
        <p:spPr>
          <a:xfrm>
            <a:off x="595299" y="4869160"/>
            <a:ext cx="7874000" cy="1194097"/>
          </a:xfrm>
        </p:spPr>
        <p:txBody>
          <a:bodyPr/>
          <a:lstStyle/>
          <a:p>
            <a:pPr>
              <a:buFont typeface="Arial" panose="020B0604020202020204" pitchFamily="34" charset="0"/>
              <a:buChar char="•"/>
            </a:pPr>
            <a:r>
              <a:rPr lang="en-US" sz="1500" dirty="0" err="1" smtClean="0"/>
              <a:t>Bij</a:t>
            </a:r>
            <a:r>
              <a:rPr lang="en-US" sz="1500" dirty="0" smtClean="0"/>
              <a:t> </a:t>
            </a:r>
            <a:r>
              <a:rPr lang="en-US" sz="1500" dirty="0" err="1" smtClean="0"/>
              <a:t>Ameland</a:t>
            </a:r>
            <a:r>
              <a:rPr lang="en-US" sz="1500" dirty="0" smtClean="0"/>
              <a:t> </a:t>
            </a:r>
            <a:r>
              <a:rPr lang="en-US" sz="1500" dirty="0" err="1" smtClean="0"/>
              <a:t>wordt</a:t>
            </a:r>
            <a:r>
              <a:rPr lang="en-US" sz="1500" dirty="0" smtClean="0"/>
              <a:t> </a:t>
            </a:r>
            <a:r>
              <a:rPr lang="en-US" sz="1500" dirty="0" err="1" smtClean="0"/>
              <a:t>opgemerkt</a:t>
            </a:r>
            <a:r>
              <a:rPr lang="en-US" sz="1500" dirty="0" smtClean="0"/>
              <a:t> </a:t>
            </a:r>
            <a:r>
              <a:rPr lang="en-US" sz="1500" dirty="0" err="1" smtClean="0"/>
              <a:t>dat</a:t>
            </a:r>
            <a:r>
              <a:rPr lang="en-US" sz="1500" dirty="0" smtClean="0"/>
              <a:t> het </a:t>
            </a:r>
            <a:r>
              <a:rPr lang="en-US" sz="1500" dirty="0" err="1" smtClean="0"/>
              <a:t>stroomvoerend</a:t>
            </a:r>
            <a:r>
              <a:rPr lang="en-US" sz="1500" dirty="0" smtClean="0"/>
              <a:t> </a:t>
            </a:r>
            <a:r>
              <a:rPr lang="en-US" sz="1500" dirty="0" err="1" smtClean="0"/>
              <a:t>oppervlak</a:t>
            </a:r>
            <a:r>
              <a:rPr lang="en-US" sz="1500" dirty="0" smtClean="0"/>
              <a:t> van het </a:t>
            </a:r>
            <a:r>
              <a:rPr lang="en-US" sz="1500" dirty="0" err="1" smtClean="0"/>
              <a:t>Oostgat</a:t>
            </a:r>
            <a:r>
              <a:rPr lang="en-US" sz="1500" dirty="0" smtClean="0"/>
              <a:t> steeds </a:t>
            </a:r>
            <a:r>
              <a:rPr lang="en-US" sz="1500" dirty="0" err="1" smtClean="0"/>
              <a:t>kleiner</a:t>
            </a:r>
            <a:r>
              <a:rPr lang="en-US" sz="1500" dirty="0"/>
              <a:t> </a:t>
            </a:r>
            <a:r>
              <a:rPr lang="en-US" sz="1500" dirty="0" err="1" smtClean="0"/>
              <a:t>wordt</a:t>
            </a:r>
            <a:r>
              <a:rPr lang="en-US" sz="1500" dirty="0"/>
              <a:t> </a:t>
            </a:r>
            <a:r>
              <a:rPr lang="en-US" sz="1500" dirty="0" err="1" smtClean="0"/>
              <a:t>en</a:t>
            </a:r>
            <a:r>
              <a:rPr lang="en-US" sz="1500" dirty="0" smtClean="0"/>
              <a:t> </a:t>
            </a:r>
            <a:r>
              <a:rPr lang="en-US" sz="1500" dirty="0" err="1" smtClean="0"/>
              <a:t>ook</a:t>
            </a:r>
            <a:r>
              <a:rPr lang="en-US" sz="1500" dirty="0" smtClean="0"/>
              <a:t> </a:t>
            </a:r>
            <a:r>
              <a:rPr lang="en-US" sz="1500" dirty="0" err="1" smtClean="0"/>
              <a:t>niet</a:t>
            </a:r>
            <a:r>
              <a:rPr lang="en-US" sz="1500" dirty="0" smtClean="0"/>
              <a:t> </a:t>
            </a:r>
            <a:r>
              <a:rPr lang="en-US" sz="1500" dirty="0" err="1" smtClean="0"/>
              <a:t>verdiept</a:t>
            </a:r>
            <a:r>
              <a:rPr lang="en-US" sz="1500" dirty="0" smtClean="0"/>
              <a:t>, de </a:t>
            </a:r>
            <a:r>
              <a:rPr lang="en-US" sz="1500" dirty="0" err="1" smtClean="0"/>
              <a:t>erosie</a:t>
            </a:r>
            <a:r>
              <a:rPr lang="en-US" sz="1500" dirty="0" smtClean="0"/>
              <a:t> is </a:t>
            </a:r>
            <a:r>
              <a:rPr lang="en-US" sz="1500" dirty="0" err="1" smtClean="0"/>
              <a:t>daarom</a:t>
            </a:r>
            <a:r>
              <a:rPr lang="en-US" sz="1500" dirty="0" smtClean="0"/>
              <a:t> </a:t>
            </a:r>
            <a:r>
              <a:rPr lang="en-US" sz="1500" dirty="0" err="1" smtClean="0"/>
              <a:t>niet</a:t>
            </a:r>
            <a:r>
              <a:rPr lang="en-US" sz="1500" dirty="0" smtClean="0"/>
              <a:t> </a:t>
            </a:r>
            <a:r>
              <a:rPr lang="en-US" sz="1500" dirty="0" err="1" smtClean="0"/>
              <a:t>gedomineerd</a:t>
            </a:r>
            <a:r>
              <a:rPr lang="en-US" sz="1500" dirty="0" smtClean="0"/>
              <a:t> door </a:t>
            </a:r>
            <a:r>
              <a:rPr lang="en-US" sz="1500" dirty="0" err="1" smtClean="0"/>
              <a:t>getijdestroming</a:t>
            </a:r>
            <a:r>
              <a:rPr lang="en-US" sz="1500" dirty="0" smtClean="0"/>
              <a:t>. </a:t>
            </a:r>
          </a:p>
          <a:p>
            <a:pPr>
              <a:buFont typeface="Arial" panose="020B0604020202020204" pitchFamily="34" charset="0"/>
              <a:buChar char="•"/>
            </a:pPr>
            <a:r>
              <a:rPr lang="en-US" sz="1500" dirty="0"/>
              <a:t>O</a:t>
            </a:r>
            <a:r>
              <a:rPr lang="en-US" sz="1500" dirty="0" smtClean="0"/>
              <a:t>p </a:t>
            </a:r>
            <a:r>
              <a:rPr lang="en-US" sz="1500" dirty="0" err="1" smtClean="0"/>
              <a:t>Schiermonnikoog</a:t>
            </a:r>
            <a:r>
              <a:rPr lang="en-US" sz="1500" dirty="0" smtClean="0"/>
              <a:t> </a:t>
            </a:r>
            <a:r>
              <a:rPr lang="en-US" sz="1500" dirty="0" err="1" smtClean="0"/>
              <a:t>lijkt</a:t>
            </a:r>
            <a:r>
              <a:rPr lang="en-US" sz="1500" dirty="0" smtClean="0"/>
              <a:t> het </a:t>
            </a:r>
            <a:r>
              <a:rPr lang="en-US" sz="1500" dirty="0" err="1" smtClean="0"/>
              <a:t>stroomvoerend</a:t>
            </a:r>
            <a:r>
              <a:rPr lang="en-US" sz="1500" dirty="0" smtClean="0"/>
              <a:t> </a:t>
            </a:r>
            <a:r>
              <a:rPr lang="en-US" sz="1500" dirty="0" err="1" smtClean="0"/>
              <a:t>oppervlak</a:t>
            </a:r>
            <a:r>
              <a:rPr lang="en-US" sz="1500" dirty="0" smtClean="0"/>
              <a:t> de </a:t>
            </a:r>
            <a:r>
              <a:rPr lang="en-US" sz="1500" dirty="0" err="1" smtClean="0"/>
              <a:t>laatste</a:t>
            </a:r>
            <a:r>
              <a:rPr lang="en-US" sz="1500" dirty="0" smtClean="0"/>
              <a:t> 4 </a:t>
            </a:r>
            <a:r>
              <a:rPr lang="en-US" sz="1500" dirty="0" err="1" smtClean="0"/>
              <a:t>jaren</a:t>
            </a:r>
            <a:r>
              <a:rPr lang="en-US" sz="1500" dirty="0" smtClean="0"/>
              <a:t> </a:t>
            </a:r>
            <a:r>
              <a:rPr lang="en-US" sz="1500" dirty="0" err="1" smtClean="0"/>
              <a:t>stabiel</a:t>
            </a:r>
            <a:r>
              <a:rPr lang="en-US" sz="1500" dirty="0" smtClean="0"/>
              <a:t>, maar is de </a:t>
            </a:r>
            <a:r>
              <a:rPr lang="en-US" sz="1500" dirty="0" err="1" smtClean="0"/>
              <a:t>vooroever</a:t>
            </a:r>
            <a:r>
              <a:rPr lang="en-US" sz="1500" dirty="0" smtClean="0"/>
              <a:t> </a:t>
            </a:r>
            <a:r>
              <a:rPr lang="en-US" sz="1500" dirty="0" err="1" smtClean="0"/>
              <a:t>wel</a:t>
            </a:r>
            <a:r>
              <a:rPr lang="en-US" sz="1500" dirty="0" smtClean="0"/>
              <a:t> </a:t>
            </a:r>
            <a:r>
              <a:rPr lang="en-US" sz="1500" dirty="0" err="1" smtClean="0"/>
              <a:t>versteild</a:t>
            </a:r>
            <a:r>
              <a:rPr lang="en-US" sz="1500" dirty="0" smtClean="0"/>
              <a:t>. </a:t>
            </a:r>
            <a:r>
              <a:rPr lang="en-US" sz="1500" dirty="0" err="1" smtClean="0"/>
              <a:t>Dit</a:t>
            </a:r>
            <a:r>
              <a:rPr lang="en-US" sz="1500" dirty="0" smtClean="0"/>
              <a:t> </a:t>
            </a:r>
            <a:r>
              <a:rPr lang="en-US" sz="1500" dirty="0" err="1" smtClean="0"/>
              <a:t>duidt</a:t>
            </a:r>
            <a:r>
              <a:rPr lang="en-US" sz="1500" dirty="0" smtClean="0"/>
              <a:t> </a:t>
            </a:r>
            <a:r>
              <a:rPr lang="en-US" sz="1500" dirty="0" err="1" smtClean="0"/>
              <a:t>mogelijk</a:t>
            </a:r>
            <a:r>
              <a:rPr lang="en-US" sz="1500" dirty="0" smtClean="0"/>
              <a:t> op </a:t>
            </a:r>
            <a:r>
              <a:rPr lang="en-US" sz="1500" dirty="0" err="1" smtClean="0"/>
              <a:t>getijdestrominggedreven</a:t>
            </a:r>
            <a:r>
              <a:rPr lang="en-US" sz="1500" dirty="0" smtClean="0"/>
              <a:t> </a:t>
            </a:r>
            <a:r>
              <a:rPr lang="en-US" sz="1500" dirty="0" err="1" smtClean="0"/>
              <a:t>erosie</a:t>
            </a:r>
            <a:r>
              <a:rPr lang="en-US" sz="1500" dirty="0" smtClean="0"/>
              <a:t> in </a:t>
            </a:r>
            <a:r>
              <a:rPr lang="en-US" sz="1500" dirty="0" err="1" smtClean="0"/>
              <a:t>wisselwerking</a:t>
            </a:r>
            <a:r>
              <a:rPr lang="en-US" sz="1500" dirty="0" smtClean="0"/>
              <a:t> met de </a:t>
            </a:r>
            <a:r>
              <a:rPr lang="en-US" sz="1500" dirty="0" err="1" smtClean="0"/>
              <a:t>opdringing</a:t>
            </a:r>
            <a:r>
              <a:rPr lang="en-US" sz="1500" dirty="0" smtClean="0"/>
              <a:t> van de </a:t>
            </a:r>
            <a:r>
              <a:rPr lang="en-US" sz="1500" dirty="0" err="1" smtClean="0"/>
              <a:t>zandplaat</a:t>
            </a:r>
            <a:r>
              <a:rPr lang="en-US" sz="1500" dirty="0" smtClean="0"/>
              <a:t>.</a:t>
            </a:r>
          </a:p>
          <a:p>
            <a:pPr>
              <a:buFont typeface="Arial" panose="020B0604020202020204" pitchFamily="34" charset="0"/>
              <a:buChar char="•"/>
            </a:pPr>
            <a:endParaRPr lang="en-US" dirty="0" smtClean="0"/>
          </a:p>
          <a:p>
            <a:pPr>
              <a:buFont typeface="Arial" panose="020B0604020202020204" pitchFamily="34" charset="0"/>
              <a:buChar char="•"/>
            </a:pPr>
            <a:endParaRPr lang="en-US" dirty="0" smtClean="0"/>
          </a:p>
          <a:p>
            <a:pPr>
              <a:buFont typeface="Arial" panose="020B0604020202020204" pitchFamily="34" charset="0"/>
              <a:buChar char="•"/>
            </a:pPr>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6975"/>
          <a:stretch/>
        </p:blipFill>
        <p:spPr bwMode="auto">
          <a:xfrm>
            <a:off x="107504" y="1533007"/>
            <a:ext cx="4424795" cy="3120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8432" y="1637113"/>
            <a:ext cx="3667845" cy="2747344"/>
          </a:xfrm>
          <a:prstGeom prst="rect">
            <a:avLst/>
          </a:prstGeom>
        </p:spPr>
      </p:pic>
      <p:sp>
        <p:nvSpPr>
          <p:cNvPr id="5" name="TextBox 4"/>
          <p:cNvSpPr txBox="1"/>
          <p:nvPr/>
        </p:nvSpPr>
        <p:spPr>
          <a:xfrm>
            <a:off x="30594" y="980728"/>
            <a:ext cx="8789878" cy="369332"/>
          </a:xfrm>
          <a:prstGeom prst="rect">
            <a:avLst/>
          </a:prstGeom>
          <a:noFill/>
        </p:spPr>
        <p:txBody>
          <a:bodyPr wrap="square" rtlCol="0">
            <a:spAutoFit/>
          </a:bodyPr>
          <a:lstStyle/>
          <a:p>
            <a:r>
              <a:rPr lang="en-US" dirty="0" err="1" smtClean="0"/>
              <a:t>Stroomvoerend</a:t>
            </a:r>
            <a:r>
              <a:rPr lang="en-US" dirty="0" smtClean="0"/>
              <a:t> </a:t>
            </a:r>
            <a:r>
              <a:rPr lang="en-US" dirty="0" err="1" smtClean="0"/>
              <a:t>oppervlakte</a:t>
            </a:r>
            <a:r>
              <a:rPr lang="en-US" dirty="0" smtClean="0"/>
              <a:t> (</a:t>
            </a:r>
            <a:r>
              <a:rPr lang="en-US" dirty="0" err="1" smtClean="0"/>
              <a:t>beide</a:t>
            </a:r>
            <a:r>
              <a:rPr lang="en-US" dirty="0" smtClean="0"/>
              <a:t> </a:t>
            </a:r>
            <a:r>
              <a:rPr lang="en-US" dirty="0" err="1" smtClean="0"/>
              <a:t>figuren</a:t>
            </a:r>
            <a:r>
              <a:rPr lang="en-US" dirty="0" smtClean="0"/>
              <a:t> </a:t>
            </a:r>
            <a:r>
              <a:rPr lang="en-US" dirty="0" err="1" smtClean="0"/>
              <a:t>voor</a:t>
            </a:r>
            <a:r>
              <a:rPr lang="en-US" dirty="0" smtClean="0"/>
              <a:t> </a:t>
            </a:r>
            <a:r>
              <a:rPr lang="en-US" dirty="0" err="1" smtClean="0"/>
              <a:t>Schiermonnikoog</a:t>
            </a:r>
            <a:r>
              <a:rPr lang="en-US" dirty="0" smtClean="0"/>
              <a:t>)</a:t>
            </a:r>
            <a:endParaRPr lang="en-GB" dirty="0"/>
          </a:p>
        </p:txBody>
      </p:sp>
    </p:spTree>
    <p:extLst>
      <p:ext uri="{BB962C8B-B14F-4D97-AF65-F5344CB8AC3E}">
        <p14:creationId xmlns:p14="http://schemas.microsoft.com/office/powerpoint/2010/main" val="38114850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Conclusies</a:t>
            </a:r>
            <a:r>
              <a:rPr lang="en-US" dirty="0" smtClean="0"/>
              <a:t> 1/2	</a:t>
            </a:r>
            <a:endParaRPr lang="en-GB" dirty="0"/>
          </a:p>
        </p:txBody>
      </p:sp>
      <p:sp>
        <p:nvSpPr>
          <p:cNvPr id="3" name="Content Placeholder 2"/>
          <p:cNvSpPr>
            <a:spLocks noGrp="1"/>
          </p:cNvSpPr>
          <p:nvPr>
            <p:ph idx="1"/>
          </p:nvPr>
        </p:nvSpPr>
        <p:spPr>
          <a:xfrm>
            <a:off x="539552" y="1196752"/>
            <a:ext cx="7874000" cy="5258643"/>
          </a:xfrm>
        </p:spPr>
        <p:txBody>
          <a:bodyPr/>
          <a:lstStyle/>
          <a:p>
            <a:pPr>
              <a:buFont typeface="Arial" panose="020B0604020202020204" pitchFamily="34" charset="0"/>
              <a:buChar char="•"/>
            </a:pPr>
            <a:r>
              <a:rPr lang="en-US" sz="1800" dirty="0" err="1" smtClean="0"/>
              <a:t>Zeewaartse</a:t>
            </a:r>
            <a:r>
              <a:rPr lang="en-US" sz="1800" dirty="0" smtClean="0"/>
              <a:t> </a:t>
            </a:r>
            <a:r>
              <a:rPr lang="en-US" sz="1800" dirty="0" err="1" smtClean="0"/>
              <a:t>grens</a:t>
            </a:r>
            <a:r>
              <a:rPr lang="en-US" sz="1800" dirty="0" smtClean="0"/>
              <a:t> </a:t>
            </a:r>
            <a:r>
              <a:rPr lang="en-US" sz="1800" dirty="0" err="1" smtClean="0"/>
              <a:t>rekenvak</a:t>
            </a:r>
            <a:r>
              <a:rPr lang="en-US" sz="1800" dirty="0" smtClean="0"/>
              <a:t> </a:t>
            </a:r>
            <a:r>
              <a:rPr lang="en-US" sz="1800" dirty="0" err="1" smtClean="0"/>
              <a:t>oorzaak</a:t>
            </a:r>
            <a:r>
              <a:rPr lang="en-US" sz="1800" dirty="0" smtClean="0"/>
              <a:t> van </a:t>
            </a:r>
            <a:r>
              <a:rPr lang="en-US" sz="1800" dirty="0" err="1" smtClean="0"/>
              <a:t>sterke</a:t>
            </a:r>
            <a:r>
              <a:rPr lang="en-US" sz="1800" dirty="0" smtClean="0"/>
              <a:t> </a:t>
            </a:r>
            <a:r>
              <a:rPr lang="en-US" sz="1800" dirty="0" err="1" smtClean="0"/>
              <a:t>ruimtelijke</a:t>
            </a:r>
            <a:r>
              <a:rPr lang="en-US" sz="1800" dirty="0" smtClean="0"/>
              <a:t> </a:t>
            </a:r>
            <a:r>
              <a:rPr lang="en-US" sz="1800" dirty="0" err="1" smtClean="0"/>
              <a:t>verschillen</a:t>
            </a:r>
            <a:r>
              <a:rPr lang="en-US" sz="1800" dirty="0" smtClean="0"/>
              <a:t> in MKL</a:t>
            </a:r>
          </a:p>
          <a:p>
            <a:pPr>
              <a:buFont typeface="Arial" panose="020B0604020202020204" pitchFamily="34" charset="0"/>
              <a:buChar char="•"/>
            </a:pPr>
            <a:endParaRPr lang="en-US" sz="1800" dirty="0" smtClean="0"/>
          </a:p>
          <a:p>
            <a:pPr>
              <a:buFont typeface="Arial" panose="020B0604020202020204" pitchFamily="34" charset="0"/>
              <a:buChar char="•"/>
            </a:pPr>
            <a:r>
              <a:rPr lang="en-US" sz="1800" dirty="0" smtClean="0"/>
              <a:t>MKL is BKL </a:t>
            </a:r>
            <a:r>
              <a:rPr lang="en-US" sz="1800" dirty="0" err="1" smtClean="0"/>
              <a:t>meest</a:t>
            </a:r>
            <a:r>
              <a:rPr lang="en-US" sz="1800" dirty="0" smtClean="0"/>
              <a:t> </a:t>
            </a:r>
            <a:r>
              <a:rPr lang="en-US" sz="1800" dirty="0" err="1" smtClean="0"/>
              <a:t>genaderd</a:t>
            </a:r>
            <a:r>
              <a:rPr lang="en-US" sz="1800" dirty="0" smtClean="0"/>
              <a:t> in </a:t>
            </a:r>
            <a:r>
              <a:rPr lang="en-US" sz="1800" dirty="0" err="1" smtClean="0"/>
              <a:t>raai</a:t>
            </a:r>
            <a:r>
              <a:rPr lang="en-US" sz="1800" dirty="0" smtClean="0"/>
              <a:t> 520, </a:t>
            </a:r>
            <a:r>
              <a:rPr lang="en-US" sz="1800" dirty="0" err="1" smtClean="0"/>
              <a:t>afstand</a:t>
            </a:r>
            <a:r>
              <a:rPr lang="en-US" sz="1800" dirty="0" smtClean="0"/>
              <a:t> tot BKL ~160m. </a:t>
            </a:r>
          </a:p>
          <a:p>
            <a:pPr>
              <a:buFont typeface="Arial" panose="020B0604020202020204" pitchFamily="34" charset="0"/>
              <a:buChar char="•"/>
            </a:pPr>
            <a:r>
              <a:rPr lang="en-US" sz="1800" dirty="0" err="1" smtClean="0"/>
              <a:t>Zonder</a:t>
            </a:r>
            <a:r>
              <a:rPr lang="en-US" sz="1800" dirty="0" smtClean="0"/>
              <a:t> </a:t>
            </a:r>
            <a:r>
              <a:rPr lang="en-US" sz="1800" dirty="0" err="1" smtClean="0"/>
              <a:t>zeewaartse</a:t>
            </a:r>
            <a:r>
              <a:rPr lang="en-US" sz="1800" dirty="0" smtClean="0"/>
              <a:t> </a:t>
            </a:r>
            <a:r>
              <a:rPr lang="en-US" sz="1800" dirty="0" err="1" smtClean="0"/>
              <a:t>grens</a:t>
            </a:r>
            <a:r>
              <a:rPr lang="en-US" sz="1800" dirty="0" smtClean="0"/>
              <a:t> </a:t>
            </a:r>
            <a:r>
              <a:rPr lang="en-US" sz="1800" dirty="0" err="1" smtClean="0"/>
              <a:t>ligt</a:t>
            </a:r>
            <a:r>
              <a:rPr lang="en-US" sz="1800" dirty="0" smtClean="0"/>
              <a:t> de MKL van </a:t>
            </a:r>
            <a:r>
              <a:rPr lang="en-US" sz="1800" dirty="0" err="1" smtClean="0"/>
              <a:t>raai</a:t>
            </a:r>
            <a:r>
              <a:rPr lang="en-US" sz="1800" dirty="0" smtClean="0"/>
              <a:t> 640 het </a:t>
            </a:r>
            <a:r>
              <a:rPr lang="en-US" sz="1800" dirty="0" err="1" smtClean="0"/>
              <a:t>dichtste</a:t>
            </a:r>
            <a:r>
              <a:rPr lang="en-US" sz="1800" dirty="0" smtClean="0"/>
              <a:t> </a:t>
            </a:r>
            <a:r>
              <a:rPr lang="en-US" sz="1800" dirty="0" err="1" smtClean="0"/>
              <a:t>bij</a:t>
            </a:r>
            <a:r>
              <a:rPr lang="en-US" sz="1800" dirty="0" smtClean="0"/>
              <a:t> de BKL</a:t>
            </a:r>
          </a:p>
          <a:p>
            <a:pPr>
              <a:buFont typeface="Arial" panose="020B0604020202020204" pitchFamily="34" charset="0"/>
              <a:buChar char="•"/>
            </a:pPr>
            <a:r>
              <a:rPr lang="en-US" sz="1800" dirty="0" smtClean="0"/>
              <a:t>De </a:t>
            </a:r>
            <a:r>
              <a:rPr lang="en-US" sz="1800" dirty="0" err="1" smtClean="0"/>
              <a:t>grootste</a:t>
            </a:r>
            <a:r>
              <a:rPr lang="en-US" sz="1800" dirty="0" smtClean="0"/>
              <a:t> </a:t>
            </a:r>
            <a:r>
              <a:rPr lang="en-US" sz="1800" dirty="0" err="1" smtClean="0"/>
              <a:t>landwaartse</a:t>
            </a:r>
            <a:r>
              <a:rPr lang="en-US" sz="1800" dirty="0" smtClean="0"/>
              <a:t> trend in MKL </a:t>
            </a:r>
            <a:r>
              <a:rPr lang="en-US" sz="1800" dirty="0" err="1" smtClean="0"/>
              <a:t>ligt</a:t>
            </a:r>
            <a:r>
              <a:rPr lang="en-US" sz="1800" dirty="0" smtClean="0"/>
              <a:t> </a:t>
            </a:r>
            <a:r>
              <a:rPr lang="en-US" sz="1800" dirty="0" err="1" smtClean="0"/>
              <a:t>rond</a:t>
            </a:r>
            <a:r>
              <a:rPr lang="en-US" sz="1800" dirty="0" smtClean="0"/>
              <a:t> </a:t>
            </a:r>
            <a:r>
              <a:rPr lang="en-US" sz="1800" dirty="0" err="1" smtClean="0"/>
              <a:t>raai</a:t>
            </a:r>
            <a:r>
              <a:rPr lang="en-US" sz="1800" dirty="0" smtClean="0"/>
              <a:t> 480-500</a:t>
            </a:r>
          </a:p>
          <a:p>
            <a:pPr>
              <a:buFont typeface="Arial" panose="020B0604020202020204" pitchFamily="34" charset="0"/>
              <a:buChar char="•"/>
            </a:pPr>
            <a:endParaRPr lang="en-US" sz="1800" dirty="0" smtClean="0"/>
          </a:p>
          <a:p>
            <a:pPr>
              <a:buFont typeface="Arial" panose="020B0604020202020204" pitchFamily="34" charset="0"/>
              <a:buChar char="•"/>
            </a:pPr>
            <a:r>
              <a:rPr lang="en-US" sz="1800" dirty="0" err="1" smtClean="0"/>
              <a:t>Volumeveranderingen</a:t>
            </a:r>
            <a:r>
              <a:rPr lang="en-US" sz="1800" dirty="0" smtClean="0"/>
              <a:t> </a:t>
            </a:r>
            <a:r>
              <a:rPr lang="en-US" sz="1800" dirty="0" err="1" smtClean="0"/>
              <a:t>zijn</a:t>
            </a:r>
            <a:r>
              <a:rPr lang="en-US" sz="1800" dirty="0" smtClean="0"/>
              <a:t> </a:t>
            </a:r>
            <a:r>
              <a:rPr lang="en-US" sz="1800" dirty="0" err="1" smtClean="0"/>
              <a:t>indicatief</a:t>
            </a:r>
            <a:r>
              <a:rPr lang="en-US" sz="1800" dirty="0" smtClean="0"/>
              <a:t> </a:t>
            </a:r>
            <a:r>
              <a:rPr lang="en-US" sz="1800" dirty="0" err="1" smtClean="0"/>
              <a:t>bepaald</a:t>
            </a:r>
            <a:r>
              <a:rPr lang="en-US" sz="1800" dirty="0" smtClean="0"/>
              <a:t> met </a:t>
            </a:r>
            <a:r>
              <a:rPr lang="en-US" sz="1800" dirty="0" err="1" smtClean="0"/>
              <a:t>MorphAn</a:t>
            </a:r>
            <a:endParaRPr lang="en-US" sz="1800" dirty="0" smtClean="0"/>
          </a:p>
          <a:p>
            <a:pPr>
              <a:buFont typeface="Arial" panose="020B0604020202020204" pitchFamily="34" charset="0"/>
              <a:buChar char="•"/>
            </a:pPr>
            <a:r>
              <a:rPr lang="en-US" sz="1800" dirty="0" err="1" smtClean="0"/>
              <a:t>Erosie</a:t>
            </a:r>
            <a:r>
              <a:rPr lang="en-US" sz="1800" dirty="0" smtClean="0"/>
              <a:t> </a:t>
            </a:r>
            <a:r>
              <a:rPr lang="en-US" sz="1800" dirty="0" err="1" smtClean="0"/>
              <a:t>tussen</a:t>
            </a:r>
            <a:r>
              <a:rPr lang="en-US" sz="1800" dirty="0" smtClean="0"/>
              <a:t> NAP +3 </a:t>
            </a:r>
            <a:r>
              <a:rPr lang="en-US" sz="1800" dirty="0" err="1" smtClean="0"/>
              <a:t>en</a:t>
            </a:r>
            <a:r>
              <a:rPr lang="en-US" sz="1800" dirty="0" smtClean="0"/>
              <a:t> -8 (</a:t>
            </a:r>
            <a:r>
              <a:rPr lang="en-US" sz="1800" dirty="0" err="1" smtClean="0"/>
              <a:t>zonder</a:t>
            </a:r>
            <a:r>
              <a:rPr lang="en-US" sz="1800" dirty="0" smtClean="0"/>
              <a:t> </a:t>
            </a:r>
            <a:r>
              <a:rPr lang="en-US" sz="1800" dirty="0" err="1" smtClean="0"/>
              <a:t>meerekenen</a:t>
            </a:r>
            <a:r>
              <a:rPr lang="en-US" sz="1800" dirty="0" smtClean="0"/>
              <a:t> van de </a:t>
            </a:r>
            <a:r>
              <a:rPr lang="en-US" sz="1800" dirty="0" err="1" smtClean="0"/>
              <a:t>zandplaat</a:t>
            </a:r>
            <a:r>
              <a:rPr lang="en-US" sz="1800" dirty="0" smtClean="0"/>
              <a:t>) </a:t>
            </a:r>
            <a:r>
              <a:rPr lang="en-US" sz="1800" dirty="0" err="1" smtClean="0"/>
              <a:t>wordt</a:t>
            </a:r>
            <a:r>
              <a:rPr lang="en-US" sz="1800" dirty="0" smtClean="0"/>
              <a:t> </a:t>
            </a:r>
            <a:r>
              <a:rPr lang="en-US" sz="1800" dirty="0" err="1" smtClean="0"/>
              <a:t>geschat</a:t>
            </a:r>
            <a:r>
              <a:rPr lang="en-US" sz="1800" dirty="0" smtClean="0"/>
              <a:t> </a:t>
            </a:r>
            <a:r>
              <a:rPr lang="en-US" sz="1800" dirty="0" err="1" smtClean="0"/>
              <a:t>rond</a:t>
            </a:r>
            <a:r>
              <a:rPr lang="en-US" sz="1800" dirty="0" smtClean="0"/>
              <a:t> de </a:t>
            </a:r>
            <a:r>
              <a:rPr lang="en-US" sz="1800" dirty="0" smtClean="0"/>
              <a:t>430.000 </a:t>
            </a:r>
            <a:r>
              <a:rPr lang="en-US" sz="1800" dirty="0" smtClean="0"/>
              <a:t>m</a:t>
            </a:r>
            <a:r>
              <a:rPr lang="en-US" sz="1800" baseline="30000" dirty="0" smtClean="0"/>
              <a:t>3</a:t>
            </a:r>
            <a:r>
              <a:rPr lang="en-US" sz="1800" dirty="0" smtClean="0"/>
              <a:t>/</a:t>
            </a:r>
            <a:r>
              <a:rPr lang="en-US" sz="1800" dirty="0" err="1" smtClean="0"/>
              <a:t>jaar</a:t>
            </a:r>
            <a:r>
              <a:rPr lang="en-US" sz="1800" dirty="0" smtClean="0"/>
              <a:t> </a:t>
            </a:r>
            <a:r>
              <a:rPr lang="en-US" sz="1800" dirty="0" err="1" smtClean="0"/>
              <a:t>voor</a:t>
            </a:r>
            <a:r>
              <a:rPr lang="en-US" sz="1800" dirty="0" smtClean="0"/>
              <a:t> het </a:t>
            </a:r>
            <a:r>
              <a:rPr lang="en-US" sz="1800" dirty="0" err="1" smtClean="0"/>
              <a:t>gebied</a:t>
            </a:r>
            <a:r>
              <a:rPr lang="en-US" sz="1800" dirty="0" smtClean="0"/>
              <a:t> </a:t>
            </a:r>
            <a:r>
              <a:rPr lang="en-US" sz="1800" dirty="0" err="1" smtClean="0"/>
              <a:t>tussen</a:t>
            </a:r>
            <a:r>
              <a:rPr lang="en-US" sz="1800" dirty="0" smtClean="0"/>
              <a:t> </a:t>
            </a:r>
            <a:r>
              <a:rPr lang="en-US" sz="1800" dirty="0" err="1" smtClean="0"/>
              <a:t>raai</a:t>
            </a:r>
            <a:r>
              <a:rPr lang="en-US" sz="1800" dirty="0" smtClean="0"/>
              <a:t> 300 </a:t>
            </a:r>
            <a:r>
              <a:rPr lang="en-US" sz="1800" dirty="0" err="1" smtClean="0"/>
              <a:t>en</a:t>
            </a:r>
            <a:r>
              <a:rPr lang="en-US" sz="1800" dirty="0" smtClean="0"/>
              <a:t> 700</a:t>
            </a:r>
          </a:p>
          <a:p>
            <a:pPr>
              <a:buFont typeface="Arial" panose="020B0604020202020204" pitchFamily="34" charset="0"/>
              <a:buChar char="•"/>
            </a:pPr>
            <a:r>
              <a:rPr lang="en-US" sz="1800" dirty="0" err="1" smtClean="0"/>
              <a:t>Erosie</a:t>
            </a:r>
            <a:r>
              <a:rPr lang="en-US" sz="1800" dirty="0" smtClean="0"/>
              <a:t> in </a:t>
            </a:r>
            <a:r>
              <a:rPr lang="en-US" sz="1800" dirty="0" err="1" smtClean="0"/>
              <a:t>deze</a:t>
            </a:r>
            <a:r>
              <a:rPr lang="en-US" sz="1800" dirty="0" smtClean="0"/>
              <a:t> </a:t>
            </a:r>
            <a:r>
              <a:rPr lang="en-US" sz="1800" dirty="0" smtClean="0"/>
              <a:t>zone </a:t>
            </a:r>
            <a:r>
              <a:rPr lang="en-US" sz="1800" dirty="0" err="1" smtClean="0"/>
              <a:t>voor</a:t>
            </a:r>
            <a:r>
              <a:rPr lang="en-US" sz="1800" dirty="0" smtClean="0"/>
              <a:t> het </a:t>
            </a:r>
            <a:r>
              <a:rPr lang="en-US" sz="1800" dirty="0" err="1" smtClean="0"/>
              <a:t>aandachtsgebied</a:t>
            </a:r>
            <a:r>
              <a:rPr lang="en-US" sz="1800" dirty="0" smtClean="0"/>
              <a:t>, </a:t>
            </a:r>
            <a:r>
              <a:rPr lang="en-US" sz="1800" dirty="0" err="1" smtClean="0"/>
              <a:t>raai</a:t>
            </a:r>
            <a:r>
              <a:rPr lang="en-US" sz="1800" dirty="0" smtClean="0"/>
              <a:t> 400-500, </a:t>
            </a:r>
            <a:r>
              <a:rPr lang="en-US" sz="1800" dirty="0" err="1" smtClean="0"/>
              <a:t>wordt</a:t>
            </a:r>
            <a:r>
              <a:rPr lang="en-US" sz="1800" dirty="0" smtClean="0"/>
              <a:t> </a:t>
            </a:r>
            <a:r>
              <a:rPr lang="en-US" sz="1800" dirty="0" err="1" smtClean="0"/>
              <a:t>geschat</a:t>
            </a:r>
            <a:r>
              <a:rPr lang="en-US" sz="1800" dirty="0" smtClean="0"/>
              <a:t> </a:t>
            </a:r>
            <a:r>
              <a:rPr lang="en-US" sz="1800" dirty="0" err="1" smtClean="0"/>
              <a:t>rond</a:t>
            </a:r>
            <a:r>
              <a:rPr lang="en-US" sz="1800" dirty="0" smtClean="0"/>
              <a:t> 190.000 </a:t>
            </a:r>
            <a:r>
              <a:rPr lang="en-US" sz="1800" dirty="0" smtClean="0"/>
              <a:t>m</a:t>
            </a:r>
            <a:r>
              <a:rPr lang="en-US" sz="1800" baseline="30000" dirty="0" smtClean="0"/>
              <a:t>3</a:t>
            </a:r>
            <a:r>
              <a:rPr lang="en-US" sz="1800" dirty="0" smtClean="0"/>
              <a:t>/</a:t>
            </a:r>
            <a:r>
              <a:rPr lang="en-US" sz="1800" dirty="0" err="1" smtClean="0"/>
              <a:t>jaar</a:t>
            </a:r>
            <a:endParaRPr lang="en-US" sz="1800" dirty="0" smtClean="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spTree>
    <p:extLst>
      <p:ext uri="{BB962C8B-B14F-4D97-AF65-F5344CB8AC3E}">
        <p14:creationId xmlns:p14="http://schemas.microsoft.com/office/powerpoint/2010/main" val="16194740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Conclusies</a:t>
            </a:r>
            <a:r>
              <a:rPr lang="en-US" dirty="0" smtClean="0"/>
              <a:t> 2/2	</a:t>
            </a:r>
            <a:endParaRPr lang="en-GB" dirty="0"/>
          </a:p>
        </p:txBody>
      </p:sp>
      <p:sp>
        <p:nvSpPr>
          <p:cNvPr id="3" name="Content Placeholder 2"/>
          <p:cNvSpPr>
            <a:spLocks noGrp="1"/>
          </p:cNvSpPr>
          <p:nvPr>
            <p:ph idx="1"/>
          </p:nvPr>
        </p:nvSpPr>
        <p:spPr>
          <a:xfrm>
            <a:off x="539552" y="1196752"/>
            <a:ext cx="7874000" cy="5258643"/>
          </a:xfrm>
        </p:spPr>
        <p:txBody>
          <a:bodyPr/>
          <a:lstStyle/>
          <a:p>
            <a:pPr>
              <a:buFont typeface="Arial" panose="020B0604020202020204" pitchFamily="34" charset="0"/>
              <a:buChar char="•"/>
            </a:pPr>
            <a:r>
              <a:rPr lang="en-US" sz="1800" dirty="0" smtClean="0"/>
              <a:t>Om concrete </a:t>
            </a:r>
            <a:r>
              <a:rPr lang="en-US" sz="1800" dirty="0" err="1" smtClean="0"/>
              <a:t>uitspraken</a:t>
            </a:r>
            <a:r>
              <a:rPr lang="en-US" sz="1800" dirty="0" smtClean="0"/>
              <a:t> </a:t>
            </a:r>
            <a:r>
              <a:rPr lang="en-US" sz="1800" dirty="0" err="1" smtClean="0"/>
              <a:t>te</a:t>
            </a:r>
            <a:r>
              <a:rPr lang="en-US" sz="1800" dirty="0" smtClean="0"/>
              <a:t> </a:t>
            </a:r>
            <a:r>
              <a:rPr lang="en-US" sz="1800" dirty="0" err="1" smtClean="0"/>
              <a:t>doen</a:t>
            </a:r>
            <a:r>
              <a:rPr lang="en-US" sz="1800" dirty="0" smtClean="0"/>
              <a:t> over de </a:t>
            </a:r>
            <a:r>
              <a:rPr lang="en-US" sz="1800" dirty="0" err="1" smtClean="0"/>
              <a:t>wisselwerking</a:t>
            </a:r>
            <a:r>
              <a:rPr lang="en-US" sz="1800" dirty="0" smtClean="0"/>
              <a:t> </a:t>
            </a:r>
            <a:r>
              <a:rPr lang="en-US" sz="1800" dirty="0" err="1" smtClean="0"/>
              <a:t>stroomgedreven</a:t>
            </a:r>
            <a:r>
              <a:rPr lang="en-US" sz="1800" dirty="0" smtClean="0"/>
              <a:t> </a:t>
            </a:r>
            <a:r>
              <a:rPr lang="en-US" sz="1800" dirty="0" err="1" smtClean="0"/>
              <a:t>erosie</a:t>
            </a:r>
            <a:r>
              <a:rPr lang="en-US" sz="1800" dirty="0" smtClean="0"/>
              <a:t> (</a:t>
            </a:r>
            <a:r>
              <a:rPr lang="en-US" sz="1800" dirty="0" err="1" smtClean="0"/>
              <a:t>werking</a:t>
            </a:r>
            <a:r>
              <a:rPr lang="en-US" sz="1800" dirty="0" smtClean="0"/>
              <a:t> </a:t>
            </a:r>
            <a:r>
              <a:rPr lang="en-US" sz="1800" dirty="0" err="1" smtClean="0"/>
              <a:t>Plaatgat</a:t>
            </a:r>
            <a:r>
              <a:rPr lang="en-US" sz="1800" dirty="0" smtClean="0"/>
              <a:t>) </a:t>
            </a:r>
            <a:r>
              <a:rPr lang="en-US" sz="1800" dirty="0" err="1" smtClean="0"/>
              <a:t>en</a:t>
            </a:r>
            <a:r>
              <a:rPr lang="en-US" sz="1800" dirty="0" smtClean="0"/>
              <a:t> </a:t>
            </a:r>
            <a:r>
              <a:rPr lang="en-US" sz="1800" dirty="0" err="1" smtClean="0"/>
              <a:t>opdringing</a:t>
            </a:r>
            <a:r>
              <a:rPr lang="en-US" sz="1800" dirty="0" smtClean="0"/>
              <a:t> van de </a:t>
            </a:r>
            <a:r>
              <a:rPr lang="en-US" sz="1800" dirty="0" err="1" smtClean="0"/>
              <a:t>zandplaat</a:t>
            </a:r>
            <a:r>
              <a:rPr lang="en-US" sz="1800" dirty="0" smtClean="0"/>
              <a:t> is </a:t>
            </a:r>
            <a:r>
              <a:rPr lang="en-US" sz="1800" dirty="0" err="1" smtClean="0"/>
              <a:t>nader</a:t>
            </a:r>
            <a:r>
              <a:rPr lang="en-US" sz="1800" dirty="0" smtClean="0"/>
              <a:t> </a:t>
            </a:r>
            <a:r>
              <a:rPr lang="en-US" sz="1800" dirty="0" err="1" smtClean="0"/>
              <a:t>onderzoek</a:t>
            </a:r>
            <a:r>
              <a:rPr lang="en-US" sz="1800" dirty="0" smtClean="0"/>
              <a:t>, </a:t>
            </a:r>
            <a:r>
              <a:rPr lang="en-US" sz="1800" dirty="0" err="1" smtClean="0"/>
              <a:t>bv</a:t>
            </a:r>
            <a:r>
              <a:rPr lang="en-US" sz="1800" dirty="0" smtClean="0"/>
              <a:t> in de </a:t>
            </a:r>
            <a:r>
              <a:rPr lang="en-US" sz="1800" dirty="0" err="1" smtClean="0"/>
              <a:t>vorm</a:t>
            </a:r>
            <a:r>
              <a:rPr lang="en-US" sz="1800" dirty="0" smtClean="0"/>
              <a:t> van </a:t>
            </a:r>
            <a:r>
              <a:rPr lang="en-US" sz="1800" dirty="0" err="1" smtClean="0"/>
              <a:t>een</a:t>
            </a:r>
            <a:r>
              <a:rPr lang="en-US" sz="1800" dirty="0" smtClean="0"/>
              <a:t> </a:t>
            </a:r>
            <a:r>
              <a:rPr lang="en-US" sz="1800" dirty="0" err="1" smtClean="0"/>
              <a:t>modelberekening</a:t>
            </a:r>
            <a:r>
              <a:rPr lang="en-US" sz="1800" dirty="0" smtClean="0"/>
              <a:t> </a:t>
            </a:r>
            <a:r>
              <a:rPr lang="en-US" sz="1800" dirty="0" err="1" smtClean="0"/>
              <a:t>nodig</a:t>
            </a:r>
            <a:endParaRPr lang="en-US" sz="1800" dirty="0" smtClean="0"/>
          </a:p>
          <a:p>
            <a:pPr>
              <a:buFont typeface="Arial" panose="020B0604020202020204" pitchFamily="34" charset="0"/>
              <a:buChar char="•"/>
            </a:pPr>
            <a:endParaRPr lang="en-US" sz="1800" dirty="0" smtClean="0"/>
          </a:p>
          <a:p>
            <a:pPr>
              <a:buFont typeface="Arial" panose="020B0604020202020204" pitchFamily="34" charset="0"/>
              <a:buChar char="•"/>
            </a:pPr>
            <a:r>
              <a:rPr lang="en-US" sz="1800" dirty="0" err="1" smtClean="0"/>
              <a:t>Aankomende</a:t>
            </a:r>
            <a:r>
              <a:rPr lang="en-US" sz="1800" dirty="0" smtClean="0"/>
              <a:t> </a:t>
            </a:r>
            <a:r>
              <a:rPr lang="en-US" sz="1800" dirty="0" err="1" smtClean="0"/>
              <a:t>aanlanding</a:t>
            </a:r>
            <a:r>
              <a:rPr lang="en-US" sz="1800" dirty="0" smtClean="0"/>
              <a:t> </a:t>
            </a:r>
            <a:r>
              <a:rPr lang="en-US" sz="1800" dirty="0" err="1" smtClean="0"/>
              <a:t>plaat</a:t>
            </a:r>
            <a:endParaRPr lang="en-US" sz="1800" dirty="0" smtClean="0"/>
          </a:p>
          <a:p>
            <a:pPr lvl="1">
              <a:buFont typeface="Arial" panose="020B0604020202020204" pitchFamily="34" charset="0"/>
              <a:buChar char="•"/>
            </a:pPr>
            <a:r>
              <a:rPr lang="en-US" sz="1800" dirty="0" err="1" smtClean="0"/>
              <a:t>Orde</a:t>
            </a:r>
            <a:r>
              <a:rPr lang="en-US" sz="1800" dirty="0" smtClean="0"/>
              <a:t> </a:t>
            </a:r>
            <a:r>
              <a:rPr lang="en-US" sz="1800" dirty="0" err="1" smtClean="0"/>
              <a:t>grootte</a:t>
            </a:r>
            <a:r>
              <a:rPr lang="en-US" sz="1800" dirty="0" smtClean="0"/>
              <a:t> sediment “</a:t>
            </a:r>
            <a:r>
              <a:rPr lang="en-US" sz="1800" dirty="0" err="1" smtClean="0"/>
              <a:t>buitendelta</a:t>
            </a:r>
            <a:r>
              <a:rPr lang="en-US" sz="1800" dirty="0" smtClean="0"/>
              <a:t>” (</a:t>
            </a:r>
            <a:r>
              <a:rPr lang="en-US" sz="1800" dirty="0" err="1" smtClean="0"/>
              <a:t>zie</a:t>
            </a:r>
            <a:r>
              <a:rPr lang="en-US" sz="1800" dirty="0" smtClean="0"/>
              <a:t> slide 16) in 2017 </a:t>
            </a:r>
            <a:r>
              <a:rPr lang="en-US" sz="1800" dirty="0" err="1" smtClean="0"/>
              <a:t>overeenkomstig</a:t>
            </a:r>
            <a:r>
              <a:rPr lang="en-US" sz="1800" dirty="0" smtClean="0"/>
              <a:t> met 1970</a:t>
            </a:r>
          </a:p>
          <a:p>
            <a:pPr lvl="1">
              <a:buFont typeface="Arial" panose="020B0604020202020204" pitchFamily="34" charset="0"/>
              <a:buChar char="•"/>
            </a:pPr>
            <a:r>
              <a:rPr lang="en-US" sz="1800" dirty="0" smtClean="0"/>
              <a:t>“</a:t>
            </a:r>
            <a:r>
              <a:rPr lang="en-US" sz="1800" dirty="0" err="1" smtClean="0"/>
              <a:t>Kernplaat</a:t>
            </a:r>
            <a:r>
              <a:rPr lang="en-US" sz="1800" dirty="0" smtClean="0"/>
              <a:t>” (</a:t>
            </a:r>
            <a:r>
              <a:rPr lang="en-US" sz="1800" dirty="0" err="1" smtClean="0"/>
              <a:t>zie</a:t>
            </a:r>
            <a:r>
              <a:rPr lang="en-US" sz="1800" dirty="0" smtClean="0"/>
              <a:t> slide 17):</a:t>
            </a:r>
          </a:p>
          <a:p>
            <a:pPr lvl="2">
              <a:buFont typeface="Arial" panose="020B0604020202020204" pitchFamily="34" charset="0"/>
              <a:buChar char="•"/>
            </a:pPr>
            <a:r>
              <a:rPr lang="en-US" sz="1800" dirty="0" smtClean="0"/>
              <a:t>Meer sediment </a:t>
            </a:r>
            <a:r>
              <a:rPr lang="en-US" sz="1800" dirty="0" err="1" smtClean="0"/>
              <a:t>boven</a:t>
            </a:r>
            <a:r>
              <a:rPr lang="en-US" sz="1800" dirty="0" smtClean="0"/>
              <a:t> NAP -5m </a:t>
            </a:r>
            <a:r>
              <a:rPr lang="en-US" sz="1800" dirty="0" err="1" smtClean="0"/>
              <a:t>dan</a:t>
            </a:r>
            <a:r>
              <a:rPr lang="en-US" sz="1800" dirty="0" smtClean="0"/>
              <a:t> </a:t>
            </a:r>
            <a:r>
              <a:rPr lang="en-US" sz="1800" dirty="0" err="1" smtClean="0"/>
              <a:t>vorige</a:t>
            </a:r>
            <a:r>
              <a:rPr lang="en-US" sz="1800" dirty="0" smtClean="0"/>
              <a:t> </a:t>
            </a:r>
            <a:r>
              <a:rPr lang="en-US" sz="1800" dirty="0" err="1" smtClean="0"/>
              <a:t>cyclus</a:t>
            </a:r>
            <a:endParaRPr lang="en-US" sz="1800" dirty="0" smtClean="0"/>
          </a:p>
          <a:p>
            <a:pPr lvl="2">
              <a:buFont typeface="Arial" panose="020B0604020202020204" pitchFamily="34" charset="0"/>
              <a:buChar char="•"/>
            </a:pPr>
            <a:r>
              <a:rPr lang="en-US" sz="1800" dirty="0" err="1" smtClean="0"/>
              <a:t>Vergelijkbaar</a:t>
            </a:r>
            <a:r>
              <a:rPr lang="en-US" sz="1800" dirty="0" smtClean="0"/>
              <a:t> </a:t>
            </a:r>
            <a:r>
              <a:rPr lang="en-US" sz="1800" dirty="0" err="1" smtClean="0"/>
              <a:t>sedimentvolume</a:t>
            </a:r>
            <a:r>
              <a:rPr lang="en-US" sz="1800" dirty="0" smtClean="0"/>
              <a:t> </a:t>
            </a:r>
            <a:r>
              <a:rPr lang="en-US" sz="1800" dirty="0" err="1" smtClean="0"/>
              <a:t>boven</a:t>
            </a:r>
            <a:r>
              <a:rPr lang="en-US" sz="1800" dirty="0" smtClean="0"/>
              <a:t> NAP -3 m met </a:t>
            </a:r>
            <a:r>
              <a:rPr lang="en-US" sz="1800" dirty="0" err="1" smtClean="0"/>
              <a:t>vorige</a:t>
            </a:r>
            <a:r>
              <a:rPr lang="en-US" sz="1800" dirty="0" smtClean="0"/>
              <a:t> </a:t>
            </a:r>
            <a:r>
              <a:rPr lang="en-US" sz="1800" dirty="0" err="1" smtClean="0"/>
              <a:t>cyclus</a:t>
            </a:r>
            <a:endParaRPr lang="en-US" sz="1800" dirty="0" smtClean="0"/>
          </a:p>
          <a:p>
            <a:pPr lvl="2">
              <a:buFont typeface="Arial" panose="020B0604020202020204" pitchFamily="34" charset="0"/>
              <a:buChar char="•"/>
            </a:pPr>
            <a:r>
              <a:rPr lang="en-US" sz="1800" dirty="0" err="1" smtClean="0"/>
              <a:t>Westelijker</a:t>
            </a:r>
            <a:r>
              <a:rPr lang="en-US" sz="1800" dirty="0" smtClean="0"/>
              <a:t> </a:t>
            </a:r>
            <a:r>
              <a:rPr lang="en-US" sz="1800" dirty="0" err="1" smtClean="0"/>
              <a:t>gelegen</a:t>
            </a:r>
            <a:r>
              <a:rPr lang="en-US" sz="1800" dirty="0" smtClean="0"/>
              <a:t> sediment </a:t>
            </a:r>
            <a:r>
              <a:rPr lang="en-US" sz="1800" dirty="0" smtClean="0">
                <a:sym typeface="Wingdings" panose="05000000000000000000" pitchFamily="2" charset="2"/>
              </a:rPr>
              <a:t> </a:t>
            </a:r>
            <a:r>
              <a:rPr lang="en-US" sz="1800" dirty="0" err="1" smtClean="0">
                <a:sym typeface="Wingdings" panose="05000000000000000000" pitchFamily="2" charset="2"/>
              </a:rPr>
              <a:t>positief</a:t>
            </a:r>
            <a:r>
              <a:rPr lang="en-US" sz="1800" dirty="0" smtClean="0">
                <a:sym typeface="Wingdings" panose="05000000000000000000" pitchFamily="2" charset="2"/>
              </a:rPr>
              <a:t> </a:t>
            </a:r>
            <a:r>
              <a:rPr lang="en-US" sz="1800" dirty="0" err="1" smtClean="0">
                <a:sym typeface="Wingdings" panose="05000000000000000000" pitchFamily="2" charset="2"/>
              </a:rPr>
              <a:t>voor</a:t>
            </a:r>
            <a:r>
              <a:rPr lang="en-US" sz="1800" dirty="0" smtClean="0">
                <a:sym typeface="Wingdings" panose="05000000000000000000" pitchFamily="2" charset="2"/>
              </a:rPr>
              <a:t> </a:t>
            </a:r>
            <a:r>
              <a:rPr lang="en-US" sz="1800" dirty="0" err="1" smtClean="0">
                <a:sym typeface="Wingdings" panose="05000000000000000000" pitchFamily="2" charset="2"/>
              </a:rPr>
              <a:t>raaien</a:t>
            </a:r>
            <a:r>
              <a:rPr lang="en-US" sz="1800" dirty="0" smtClean="0">
                <a:sym typeface="Wingdings" panose="05000000000000000000" pitchFamily="2" charset="2"/>
              </a:rPr>
              <a:t> 480-520</a:t>
            </a:r>
          </a:p>
          <a:p>
            <a:pPr lvl="2">
              <a:buFont typeface="Arial" panose="020B0604020202020204" pitchFamily="34" charset="0"/>
              <a:buChar char="•"/>
            </a:pPr>
            <a:endParaRPr lang="en-US" sz="1800" dirty="0"/>
          </a:p>
          <a:p>
            <a:pPr>
              <a:buFont typeface="Arial" panose="020B0604020202020204" pitchFamily="34" charset="0"/>
              <a:buChar char="•"/>
            </a:pPr>
            <a:r>
              <a:rPr lang="en-US" sz="1800" dirty="0" smtClean="0"/>
              <a:t>De </a:t>
            </a:r>
            <a:r>
              <a:rPr lang="en-US" sz="1800" dirty="0" err="1" smtClean="0"/>
              <a:t>zandplaat</a:t>
            </a:r>
            <a:r>
              <a:rPr lang="en-US" sz="1800" dirty="0" smtClean="0"/>
              <a:t> is reeds </a:t>
            </a:r>
            <a:r>
              <a:rPr lang="en-US" sz="1800" dirty="0" err="1" smtClean="0"/>
              <a:t>dicht</a:t>
            </a:r>
            <a:r>
              <a:rPr lang="en-US" sz="1800" dirty="0" smtClean="0"/>
              <a:t> </a:t>
            </a:r>
            <a:r>
              <a:rPr lang="en-US" sz="1800" dirty="0" err="1" smtClean="0"/>
              <a:t>bij</a:t>
            </a:r>
            <a:r>
              <a:rPr lang="en-US" sz="1800" dirty="0" smtClean="0"/>
              <a:t> de </a:t>
            </a:r>
            <a:r>
              <a:rPr lang="en-US" sz="1800" dirty="0" err="1" smtClean="0"/>
              <a:t>kustlijn</a:t>
            </a:r>
            <a:r>
              <a:rPr lang="en-US" sz="1800" dirty="0" smtClean="0"/>
              <a:t> </a:t>
            </a:r>
            <a:r>
              <a:rPr lang="en-US" sz="1800" dirty="0" err="1" smtClean="0"/>
              <a:t>aanwezig</a:t>
            </a:r>
            <a:r>
              <a:rPr lang="en-US" sz="1800" dirty="0" smtClean="0"/>
              <a:t>, </a:t>
            </a:r>
            <a:r>
              <a:rPr lang="en-US" sz="1800" dirty="0" err="1" smtClean="0"/>
              <a:t>alleen</a:t>
            </a:r>
            <a:r>
              <a:rPr lang="en-US" sz="1800" dirty="0" smtClean="0"/>
              <a:t> de </a:t>
            </a:r>
            <a:r>
              <a:rPr lang="en-US" sz="1800" dirty="0" err="1" smtClean="0"/>
              <a:t>ontwikkeling</a:t>
            </a:r>
            <a:r>
              <a:rPr lang="en-US" sz="1800" dirty="0" smtClean="0"/>
              <a:t> van de </a:t>
            </a:r>
            <a:r>
              <a:rPr lang="en-US" sz="1800" dirty="0" err="1" smtClean="0"/>
              <a:t>kortsluitgeul</a:t>
            </a:r>
            <a:r>
              <a:rPr lang="en-US" sz="1800" dirty="0" smtClean="0"/>
              <a:t> </a:t>
            </a:r>
            <a:r>
              <a:rPr lang="en-US" sz="1800" dirty="0" err="1" smtClean="0"/>
              <a:t>vertraagd</a:t>
            </a:r>
            <a:r>
              <a:rPr lang="en-US" sz="1800" dirty="0" smtClean="0"/>
              <a:t> </a:t>
            </a:r>
            <a:r>
              <a:rPr lang="en-US" sz="1800" dirty="0" err="1" smtClean="0"/>
              <a:t>momenteel</a:t>
            </a:r>
            <a:r>
              <a:rPr lang="en-US" sz="1800" dirty="0" smtClean="0"/>
              <a:t> de </a:t>
            </a:r>
            <a:r>
              <a:rPr lang="en-US" sz="1800" dirty="0" err="1" smtClean="0"/>
              <a:t>verheling</a:t>
            </a:r>
            <a:r>
              <a:rPr lang="en-US" sz="1800" dirty="0" smtClean="0"/>
              <a:t> met de </a:t>
            </a:r>
            <a:r>
              <a:rPr lang="en-US" sz="1800" dirty="0" err="1" smtClean="0"/>
              <a:t>kust</a:t>
            </a:r>
            <a:r>
              <a:rPr lang="en-US" sz="1800" dirty="0" smtClean="0"/>
              <a:t>.</a:t>
            </a:r>
          </a:p>
          <a:p>
            <a:pPr>
              <a:buFont typeface="Arial" panose="020B0604020202020204" pitchFamily="34" charset="0"/>
              <a:buChar char="•"/>
            </a:pPr>
            <a:r>
              <a:rPr lang="en-US" sz="1800" dirty="0" err="1" smtClean="0"/>
              <a:t>Omdat</a:t>
            </a:r>
            <a:r>
              <a:rPr lang="en-US" sz="1800" dirty="0" smtClean="0"/>
              <a:t> sediment </a:t>
            </a:r>
            <a:r>
              <a:rPr lang="en-US" sz="1800" dirty="0" err="1" smtClean="0"/>
              <a:t>gemiddeld</a:t>
            </a:r>
            <a:r>
              <a:rPr lang="en-US" sz="1800" dirty="0" smtClean="0"/>
              <a:t> </a:t>
            </a:r>
            <a:r>
              <a:rPr lang="en-US" sz="1800" dirty="0" err="1" smtClean="0"/>
              <a:t>dieper</a:t>
            </a:r>
            <a:r>
              <a:rPr lang="en-US" sz="1800" dirty="0" smtClean="0"/>
              <a:t> </a:t>
            </a:r>
            <a:r>
              <a:rPr lang="en-US" sz="1800" dirty="0" err="1" smtClean="0"/>
              <a:t>ligt</a:t>
            </a:r>
            <a:r>
              <a:rPr lang="en-US" sz="1800" dirty="0" smtClean="0"/>
              <a:t> </a:t>
            </a:r>
            <a:r>
              <a:rPr lang="en-US" sz="1800" dirty="0" err="1" smtClean="0"/>
              <a:t>dan</a:t>
            </a:r>
            <a:r>
              <a:rPr lang="en-US" sz="1800" dirty="0" smtClean="0"/>
              <a:t> </a:t>
            </a:r>
            <a:r>
              <a:rPr lang="en-US" sz="1800" dirty="0" err="1" smtClean="0"/>
              <a:t>na</a:t>
            </a:r>
            <a:r>
              <a:rPr lang="en-US" sz="1800" dirty="0" smtClean="0"/>
              <a:t> de </a:t>
            </a:r>
            <a:r>
              <a:rPr lang="en-US" sz="1800" dirty="0" err="1" smtClean="0"/>
              <a:t>afsluiting</a:t>
            </a:r>
            <a:r>
              <a:rPr lang="en-US" sz="1800" dirty="0" smtClean="0"/>
              <a:t> van de </a:t>
            </a:r>
            <a:r>
              <a:rPr lang="en-US" sz="1800" dirty="0" err="1" smtClean="0"/>
              <a:t>Lauwerszee</a:t>
            </a:r>
            <a:r>
              <a:rPr lang="en-US" sz="1800" dirty="0" smtClean="0"/>
              <a:t> (1969), is de </a:t>
            </a:r>
            <a:r>
              <a:rPr lang="en-US" sz="1800" dirty="0" err="1" smtClean="0"/>
              <a:t>verwachting</a:t>
            </a:r>
            <a:r>
              <a:rPr lang="en-US" sz="1800" dirty="0" smtClean="0"/>
              <a:t> </a:t>
            </a:r>
            <a:r>
              <a:rPr lang="en-US" sz="1800" dirty="0" err="1" smtClean="0"/>
              <a:t>dat</a:t>
            </a:r>
            <a:r>
              <a:rPr lang="en-US" sz="1800" dirty="0" smtClean="0"/>
              <a:t> </a:t>
            </a:r>
            <a:r>
              <a:rPr lang="en-US" sz="1800" dirty="0" err="1" smtClean="0"/>
              <a:t>sedimentvolume</a:t>
            </a:r>
            <a:r>
              <a:rPr lang="en-US" sz="1800" dirty="0" smtClean="0"/>
              <a:t> van de </a:t>
            </a:r>
            <a:r>
              <a:rPr lang="en-US" sz="1800" dirty="0" err="1" smtClean="0"/>
              <a:t>aanlanding</a:t>
            </a:r>
            <a:r>
              <a:rPr lang="en-US" sz="1800" dirty="0" smtClean="0"/>
              <a:t> </a:t>
            </a:r>
            <a:r>
              <a:rPr lang="en-US" sz="1800" dirty="0" err="1" smtClean="0"/>
              <a:t>kleiner</a:t>
            </a:r>
            <a:r>
              <a:rPr lang="en-US" sz="1800" dirty="0" smtClean="0"/>
              <a:t> </a:t>
            </a:r>
            <a:r>
              <a:rPr lang="en-US" sz="1800" dirty="0" err="1" smtClean="0"/>
              <a:t>zal</a:t>
            </a:r>
            <a:r>
              <a:rPr lang="en-US" sz="1800" dirty="0"/>
              <a:t> </a:t>
            </a:r>
            <a:r>
              <a:rPr lang="en-US" sz="1800" dirty="0" err="1" smtClean="0"/>
              <a:t>zijn</a:t>
            </a:r>
            <a:r>
              <a:rPr lang="en-US" sz="1800" dirty="0" smtClean="0"/>
              <a:t> </a:t>
            </a:r>
            <a:r>
              <a:rPr lang="en-US" sz="1800" dirty="0" err="1" smtClean="0"/>
              <a:t>dan</a:t>
            </a:r>
            <a:r>
              <a:rPr lang="en-US" sz="1800" dirty="0" smtClean="0"/>
              <a:t> </a:t>
            </a:r>
            <a:r>
              <a:rPr lang="en-US" sz="1800" dirty="0" err="1" smtClean="0"/>
              <a:t>toen</a:t>
            </a:r>
            <a:r>
              <a:rPr lang="en-US" sz="1800" dirty="0" smtClean="0"/>
              <a:t>.</a:t>
            </a:r>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spTree>
    <p:extLst>
      <p:ext uri="{BB962C8B-B14F-4D97-AF65-F5344CB8AC3E}">
        <p14:creationId xmlns:p14="http://schemas.microsoft.com/office/powerpoint/2010/main" val="37242806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err="1" smtClean="0"/>
              <a:t>Samenvatting</a:t>
            </a:r>
            <a:r>
              <a:rPr lang="en-US" sz="2400" dirty="0" smtClean="0"/>
              <a:t> </a:t>
            </a:r>
            <a:r>
              <a:rPr lang="en-US" sz="2400" dirty="0" err="1" smtClean="0"/>
              <a:t>vergelijking</a:t>
            </a:r>
            <a:r>
              <a:rPr lang="en-US" sz="2400" dirty="0"/>
              <a:t> </a:t>
            </a:r>
            <a:r>
              <a:rPr lang="en-US" sz="2400" dirty="0" err="1" smtClean="0"/>
              <a:t>voorgaande</a:t>
            </a:r>
            <a:r>
              <a:rPr lang="en-US" sz="2400" dirty="0" smtClean="0"/>
              <a:t> </a:t>
            </a:r>
            <a:r>
              <a:rPr lang="en-US" sz="2400" dirty="0" err="1" smtClean="0"/>
              <a:t>aanlanding</a:t>
            </a:r>
            <a:endParaRPr lang="en-GB" sz="2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29304068"/>
              </p:ext>
            </p:extLst>
          </p:nvPr>
        </p:nvGraphicFramePr>
        <p:xfrm>
          <a:off x="696913" y="1482725"/>
          <a:ext cx="7874001" cy="4673600"/>
        </p:xfrm>
        <a:graphic>
          <a:graphicData uri="http://schemas.openxmlformats.org/drawingml/2006/table">
            <a:tbl>
              <a:tblPr firstRow="1" bandRow="1">
                <a:tableStyleId>{5C22544A-7EE6-4342-B048-85BDC9FD1C3A}</a:tableStyleId>
              </a:tblPr>
              <a:tblGrid>
                <a:gridCol w="2624667"/>
                <a:gridCol w="2624667"/>
                <a:gridCol w="2624667"/>
              </a:tblGrid>
              <a:tr h="370840">
                <a:tc>
                  <a:txBody>
                    <a:bodyPr/>
                    <a:lstStyle/>
                    <a:p>
                      <a:endParaRPr lang="en-GB" dirty="0"/>
                    </a:p>
                  </a:txBody>
                  <a:tcPr/>
                </a:tc>
                <a:tc>
                  <a:txBody>
                    <a:bodyPr/>
                    <a:lstStyle/>
                    <a:p>
                      <a:r>
                        <a:rPr lang="en-US" dirty="0" smtClean="0"/>
                        <a:t>1970-1990</a:t>
                      </a:r>
                      <a:endParaRPr lang="en-GB" dirty="0"/>
                    </a:p>
                  </a:txBody>
                  <a:tcPr/>
                </a:tc>
                <a:tc>
                  <a:txBody>
                    <a:bodyPr/>
                    <a:lstStyle/>
                    <a:p>
                      <a:r>
                        <a:rPr lang="en-US" dirty="0" smtClean="0"/>
                        <a:t>2000-nu</a:t>
                      </a:r>
                      <a:endParaRPr lang="en-GB" dirty="0"/>
                    </a:p>
                  </a:txBody>
                  <a:tcPr/>
                </a:tc>
              </a:tr>
              <a:tr h="370840">
                <a:tc>
                  <a:txBody>
                    <a:bodyPr/>
                    <a:lstStyle/>
                    <a:p>
                      <a:r>
                        <a:rPr lang="en-US" dirty="0" err="1" smtClean="0"/>
                        <a:t>Oorzaak</a:t>
                      </a:r>
                      <a:endParaRPr lang="en-GB" dirty="0"/>
                    </a:p>
                  </a:txBody>
                  <a:tcPr/>
                </a:tc>
                <a:tc>
                  <a:txBody>
                    <a:bodyPr/>
                    <a:lstStyle/>
                    <a:p>
                      <a:r>
                        <a:rPr lang="en-US" sz="1200" dirty="0" err="1" smtClean="0"/>
                        <a:t>Verkleind</a:t>
                      </a:r>
                      <a:r>
                        <a:rPr lang="en-US" sz="1200" baseline="0" dirty="0" smtClean="0"/>
                        <a:t> </a:t>
                      </a:r>
                      <a:r>
                        <a:rPr lang="en-US" sz="1200" baseline="0" dirty="0" err="1" smtClean="0"/>
                        <a:t>getijdeprisma</a:t>
                      </a:r>
                      <a:r>
                        <a:rPr lang="en-US" sz="1200" baseline="0" dirty="0" smtClean="0"/>
                        <a:t>, </a:t>
                      </a:r>
                      <a:r>
                        <a:rPr lang="en-US" sz="1200" baseline="0" dirty="0" err="1" smtClean="0"/>
                        <a:t>waardoor</a:t>
                      </a:r>
                      <a:r>
                        <a:rPr lang="en-US" sz="1200" baseline="0" dirty="0" smtClean="0"/>
                        <a:t> </a:t>
                      </a:r>
                      <a:r>
                        <a:rPr lang="en-US" sz="1200" baseline="0" dirty="0" err="1" smtClean="0"/>
                        <a:t>een</a:t>
                      </a:r>
                      <a:r>
                        <a:rPr lang="en-US" sz="1200" baseline="0" dirty="0" smtClean="0"/>
                        <a:t> </a:t>
                      </a:r>
                      <a:r>
                        <a:rPr lang="en-US" sz="1200" baseline="0" dirty="0" err="1" smtClean="0"/>
                        <a:t>overschot</a:t>
                      </a:r>
                      <a:r>
                        <a:rPr lang="en-US" sz="1200" baseline="0" dirty="0" smtClean="0"/>
                        <a:t> </a:t>
                      </a:r>
                      <a:r>
                        <a:rPr lang="en-US" sz="1200" baseline="0" dirty="0" err="1" smtClean="0"/>
                        <a:t>aan</a:t>
                      </a:r>
                      <a:r>
                        <a:rPr lang="en-US" sz="1200" baseline="0" dirty="0" smtClean="0"/>
                        <a:t> </a:t>
                      </a:r>
                      <a:r>
                        <a:rPr lang="en-US" sz="1200" baseline="0" dirty="0" err="1" smtClean="0"/>
                        <a:t>zand</a:t>
                      </a:r>
                      <a:r>
                        <a:rPr lang="en-US" sz="1200" baseline="0" dirty="0" smtClean="0"/>
                        <a:t> </a:t>
                      </a:r>
                      <a:r>
                        <a:rPr lang="en-US" sz="1200" baseline="0" dirty="0" err="1" smtClean="0"/>
                        <a:t>aanwezig</a:t>
                      </a:r>
                      <a:r>
                        <a:rPr lang="en-US" sz="1200" baseline="0" dirty="0" smtClean="0"/>
                        <a:t> is in </a:t>
                      </a:r>
                      <a:r>
                        <a:rPr lang="en-US" sz="1200" baseline="0" dirty="0" err="1" smtClean="0"/>
                        <a:t>buitendelta</a:t>
                      </a:r>
                      <a:r>
                        <a:rPr lang="en-US" sz="1200" baseline="0" dirty="0" smtClean="0"/>
                        <a:t>. </a:t>
                      </a:r>
                      <a:r>
                        <a:rPr lang="en-US" sz="1200" baseline="0" dirty="0" err="1" smtClean="0"/>
                        <a:t>Dit</a:t>
                      </a:r>
                      <a:r>
                        <a:rPr lang="en-US" sz="1200" baseline="0" dirty="0" smtClean="0"/>
                        <a:t> </a:t>
                      </a:r>
                      <a:r>
                        <a:rPr lang="en-US" sz="1200" baseline="0" dirty="0" err="1" smtClean="0"/>
                        <a:t>verplaatst</a:t>
                      </a:r>
                      <a:r>
                        <a:rPr lang="en-US" sz="1200" baseline="0" dirty="0" smtClean="0"/>
                        <a:t> </a:t>
                      </a:r>
                      <a:r>
                        <a:rPr lang="en-US" sz="1200" baseline="0" dirty="0" err="1" smtClean="0"/>
                        <a:t>zich</a:t>
                      </a:r>
                      <a:r>
                        <a:rPr lang="en-US" sz="1200" baseline="0" dirty="0" smtClean="0"/>
                        <a:t> </a:t>
                      </a:r>
                      <a:r>
                        <a:rPr lang="en-US" sz="1200" baseline="0" dirty="0" err="1" smtClean="0"/>
                        <a:t>richting</a:t>
                      </a:r>
                      <a:r>
                        <a:rPr lang="en-US" sz="1200" baseline="0" dirty="0" smtClean="0"/>
                        <a:t> </a:t>
                      </a:r>
                      <a:r>
                        <a:rPr lang="en-US" sz="1200" baseline="0" dirty="0" err="1" smtClean="0"/>
                        <a:t>kust</a:t>
                      </a:r>
                      <a:r>
                        <a:rPr lang="en-US" sz="1200" baseline="0" dirty="0" smtClean="0"/>
                        <a:t> </a:t>
                      </a:r>
                      <a:r>
                        <a:rPr lang="en-US" sz="1200" baseline="0" dirty="0" err="1" smtClean="0"/>
                        <a:t>en</a:t>
                      </a:r>
                      <a:r>
                        <a:rPr lang="en-US" sz="1200" baseline="0" dirty="0" smtClean="0"/>
                        <a:t> </a:t>
                      </a:r>
                      <a:r>
                        <a:rPr lang="en-US" sz="1200" baseline="0" dirty="0" err="1" smtClean="0"/>
                        <a:t>sedimenteerd</a:t>
                      </a:r>
                      <a:r>
                        <a:rPr lang="en-US" sz="1200" baseline="0" dirty="0" smtClean="0"/>
                        <a:t> in </a:t>
                      </a:r>
                      <a:r>
                        <a:rPr lang="en-US" sz="1200" baseline="0" dirty="0" err="1" smtClean="0"/>
                        <a:t>lijn</a:t>
                      </a:r>
                      <a:r>
                        <a:rPr lang="en-US" sz="1200" baseline="0" dirty="0" smtClean="0"/>
                        <a:t> met de </a:t>
                      </a:r>
                      <a:r>
                        <a:rPr lang="en-US" sz="1200" baseline="0" dirty="0" err="1" smtClean="0"/>
                        <a:t>kust</a:t>
                      </a:r>
                      <a:r>
                        <a:rPr lang="en-US" sz="1200" baseline="0" dirty="0" smtClean="0"/>
                        <a:t> van </a:t>
                      </a:r>
                      <a:r>
                        <a:rPr lang="en-US" sz="1200" baseline="0" dirty="0" err="1" smtClean="0"/>
                        <a:t>Schiermonnikoog</a:t>
                      </a:r>
                      <a:r>
                        <a:rPr lang="en-US" sz="1200" baseline="0" dirty="0" smtClean="0"/>
                        <a:t>. </a:t>
                      </a:r>
                      <a:endParaRPr lang="en-GB" sz="1200" dirty="0"/>
                    </a:p>
                  </a:txBody>
                  <a:tcPr/>
                </a:tc>
                <a:tc>
                  <a:txBody>
                    <a:bodyPr/>
                    <a:lstStyle/>
                    <a:p>
                      <a:r>
                        <a:rPr lang="en-US" sz="1200" dirty="0" err="1" smtClean="0"/>
                        <a:t>Natuurlijke</a:t>
                      </a:r>
                      <a:r>
                        <a:rPr lang="en-US" sz="1200" baseline="0" dirty="0" smtClean="0"/>
                        <a:t> </a:t>
                      </a:r>
                      <a:r>
                        <a:rPr lang="en-US" sz="1200" baseline="0" dirty="0" err="1" smtClean="0"/>
                        <a:t>fluctuaties</a:t>
                      </a:r>
                      <a:r>
                        <a:rPr lang="en-US" sz="1200" baseline="0" dirty="0" smtClean="0"/>
                        <a:t> in de </a:t>
                      </a:r>
                      <a:r>
                        <a:rPr lang="en-US" sz="1200" baseline="0" dirty="0" err="1" smtClean="0"/>
                        <a:t>orientatie</a:t>
                      </a:r>
                      <a:r>
                        <a:rPr lang="en-US" sz="1200" baseline="0" dirty="0" smtClean="0"/>
                        <a:t> van de </a:t>
                      </a:r>
                      <a:r>
                        <a:rPr lang="en-US" sz="1200" baseline="0" dirty="0" err="1" smtClean="0"/>
                        <a:t>zoutkamperlaag</a:t>
                      </a:r>
                      <a:r>
                        <a:rPr lang="en-US" sz="1200" baseline="0" dirty="0" smtClean="0"/>
                        <a:t> </a:t>
                      </a:r>
                      <a:r>
                        <a:rPr lang="en-US" sz="1200" baseline="0" dirty="0" err="1" smtClean="0"/>
                        <a:t>creeert</a:t>
                      </a:r>
                      <a:r>
                        <a:rPr lang="en-US" sz="1200" baseline="0" dirty="0" smtClean="0"/>
                        <a:t> </a:t>
                      </a:r>
                      <a:r>
                        <a:rPr lang="en-US" sz="1200" baseline="0" dirty="0" err="1" smtClean="0"/>
                        <a:t>zanddruk</a:t>
                      </a:r>
                      <a:r>
                        <a:rPr lang="en-US" sz="1200" baseline="0" dirty="0" smtClean="0"/>
                        <a:t> op de </a:t>
                      </a:r>
                      <a:r>
                        <a:rPr lang="en-US" sz="1200" baseline="0" dirty="0" err="1" smtClean="0"/>
                        <a:t>buitendelta</a:t>
                      </a:r>
                      <a:r>
                        <a:rPr lang="en-US" sz="1200" baseline="0" dirty="0" smtClean="0"/>
                        <a:t> wat </a:t>
                      </a:r>
                      <a:r>
                        <a:rPr lang="en-US" sz="1200" baseline="0" dirty="0" err="1" smtClean="0"/>
                        <a:t>zich</a:t>
                      </a:r>
                      <a:r>
                        <a:rPr lang="en-US" sz="1200" baseline="0" dirty="0" smtClean="0"/>
                        <a:t> tot </a:t>
                      </a:r>
                      <a:r>
                        <a:rPr lang="en-US" sz="1200" baseline="0" dirty="0" err="1" smtClean="0"/>
                        <a:t>zandplaten</a:t>
                      </a:r>
                      <a:r>
                        <a:rPr lang="en-US" sz="1200" baseline="0" dirty="0" smtClean="0"/>
                        <a:t> </a:t>
                      </a:r>
                      <a:r>
                        <a:rPr lang="en-US" sz="1200" baseline="0" dirty="0" err="1" smtClean="0"/>
                        <a:t>ontwikkeld</a:t>
                      </a:r>
                      <a:r>
                        <a:rPr lang="en-US" sz="1200" baseline="0" dirty="0" smtClean="0"/>
                        <a:t>.</a:t>
                      </a:r>
                      <a:endParaRPr lang="en-GB" sz="1200" dirty="0"/>
                    </a:p>
                  </a:txBody>
                  <a:tcPr/>
                </a:tc>
              </a:tr>
              <a:tr h="370840">
                <a:tc>
                  <a:txBody>
                    <a:bodyPr/>
                    <a:lstStyle/>
                    <a:p>
                      <a:r>
                        <a:rPr lang="en-US" dirty="0" smtClean="0"/>
                        <a:t>Patroon</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Door </a:t>
                      </a:r>
                      <a:r>
                        <a:rPr lang="en-US" sz="1200" baseline="0" dirty="0" err="1" smtClean="0"/>
                        <a:t>golfwerking</a:t>
                      </a:r>
                      <a:r>
                        <a:rPr lang="en-US" sz="1200" baseline="0" dirty="0" smtClean="0"/>
                        <a:t> </a:t>
                      </a:r>
                      <a:r>
                        <a:rPr lang="en-US" sz="1200" baseline="0" dirty="0" err="1" smtClean="0"/>
                        <a:t>wordt</a:t>
                      </a:r>
                      <a:r>
                        <a:rPr lang="en-US" sz="1200" baseline="0" dirty="0" smtClean="0"/>
                        <a:t> </a:t>
                      </a:r>
                      <a:r>
                        <a:rPr lang="en-US" sz="1200" baseline="0" dirty="0" err="1" smtClean="0"/>
                        <a:t>deze</a:t>
                      </a:r>
                      <a:r>
                        <a:rPr lang="en-US" sz="1200" baseline="0" dirty="0" smtClean="0"/>
                        <a:t> </a:t>
                      </a:r>
                      <a:r>
                        <a:rPr lang="en-US" sz="1200" baseline="0" dirty="0" err="1" smtClean="0"/>
                        <a:t>sedimentstaart</a:t>
                      </a:r>
                      <a:r>
                        <a:rPr lang="en-US" sz="1200" baseline="0" dirty="0" smtClean="0"/>
                        <a:t> </a:t>
                      </a:r>
                      <a:r>
                        <a:rPr lang="en-US" sz="1200" baseline="0" dirty="0" err="1" smtClean="0"/>
                        <a:t>omgeslagen</a:t>
                      </a:r>
                      <a:r>
                        <a:rPr lang="en-US" sz="1200" baseline="0" dirty="0" smtClean="0"/>
                        <a:t> </a:t>
                      </a:r>
                      <a:r>
                        <a:rPr lang="en-US" sz="1200" baseline="0" dirty="0" err="1" smtClean="0"/>
                        <a:t>en</a:t>
                      </a:r>
                      <a:r>
                        <a:rPr lang="en-US" sz="1200" baseline="0" dirty="0" smtClean="0"/>
                        <a:t> </a:t>
                      </a:r>
                      <a:r>
                        <a:rPr lang="en-US" sz="1200" baseline="0" dirty="0" err="1" smtClean="0"/>
                        <a:t>ontstaat</a:t>
                      </a:r>
                      <a:r>
                        <a:rPr lang="en-US" sz="1200" baseline="0" dirty="0" smtClean="0"/>
                        <a:t> </a:t>
                      </a:r>
                      <a:r>
                        <a:rPr lang="en-US" sz="1200" baseline="0" dirty="0" err="1" smtClean="0"/>
                        <a:t>zelfs</a:t>
                      </a:r>
                      <a:r>
                        <a:rPr lang="en-US" sz="1200" baseline="0" dirty="0" smtClean="0"/>
                        <a:t> </a:t>
                      </a:r>
                      <a:r>
                        <a:rPr lang="en-US" sz="1200" baseline="0" dirty="0" err="1" smtClean="0"/>
                        <a:t>een</a:t>
                      </a:r>
                      <a:r>
                        <a:rPr lang="en-US" sz="1200" baseline="0" dirty="0" smtClean="0"/>
                        <a:t> </a:t>
                      </a:r>
                      <a:r>
                        <a:rPr lang="en-US" sz="1200" baseline="0" dirty="0" err="1" smtClean="0"/>
                        <a:t>kleine</a:t>
                      </a:r>
                      <a:r>
                        <a:rPr lang="en-US" sz="1200" baseline="0" dirty="0" smtClean="0"/>
                        <a:t> </a:t>
                      </a:r>
                      <a:r>
                        <a:rPr lang="en-US" sz="1200" baseline="0" dirty="0" err="1" smtClean="0"/>
                        <a:t>lagune</a:t>
                      </a:r>
                      <a:r>
                        <a:rPr lang="en-US" sz="1200" baseline="0" dirty="0" smtClean="0"/>
                        <a:t>, </a:t>
                      </a:r>
                      <a:r>
                        <a:rPr lang="en-US" sz="1200" baseline="0" dirty="0" err="1" smtClean="0"/>
                        <a:t>welke</a:t>
                      </a:r>
                      <a:r>
                        <a:rPr lang="en-US" sz="1200" baseline="0" dirty="0" smtClean="0"/>
                        <a:t> </a:t>
                      </a:r>
                      <a:r>
                        <a:rPr lang="en-US" sz="1200" baseline="0" dirty="0" err="1" smtClean="0"/>
                        <a:t>langzaam</a:t>
                      </a:r>
                      <a:r>
                        <a:rPr lang="en-US" sz="1200" baseline="0" dirty="0" smtClean="0"/>
                        <a:t> </a:t>
                      </a:r>
                      <a:r>
                        <a:rPr lang="en-US" sz="1200" baseline="0" dirty="0" err="1" smtClean="0"/>
                        <a:t>wordt</a:t>
                      </a:r>
                      <a:r>
                        <a:rPr lang="en-US" sz="1200" baseline="0" dirty="0" smtClean="0"/>
                        <a:t> </a:t>
                      </a:r>
                      <a:r>
                        <a:rPr lang="en-US" sz="1200" baseline="0" dirty="0" err="1" smtClean="0"/>
                        <a:t>platgeslagen</a:t>
                      </a:r>
                      <a:r>
                        <a:rPr lang="en-US" sz="1200" baseline="0" dirty="0" smtClean="0"/>
                        <a:t> </a:t>
                      </a:r>
                      <a:r>
                        <a:rPr lang="en-US" sz="1200" baseline="0" dirty="0" err="1" smtClean="0"/>
                        <a:t>tegen</a:t>
                      </a:r>
                      <a:r>
                        <a:rPr lang="en-US" sz="1200" baseline="0" dirty="0" smtClean="0"/>
                        <a:t> de </a:t>
                      </a:r>
                      <a:r>
                        <a:rPr lang="en-US" sz="1200" baseline="0" dirty="0" err="1" smtClean="0"/>
                        <a:t>kust</a:t>
                      </a:r>
                      <a:r>
                        <a:rPr lang="en-US" sz="1200" baseline="0" dirty="0" smtClean="0"/>
                        <a:t> </a:t>
                      </a:r>
                      <a:r>
                        <a:rPr lang="en-US" sz="1200" baseline="0" dirty="0" err="1" smtClean="0"/>
                        <a:t>aan</a:t>
                      </a:r>
                      <a:r>
                        <a:rPr lang="en-US" sz="1200" baseline="0" dirty="0" smtClean="0"/>
                        <a:t>. </a:t>
                      </a:r>
                      <a:endParaRPr lang="en-GB" sz="1200" dirty="0" smtClean="0"/>
                    </a:p>
                    <a:p>
                      <a:endParaRPr lang="en-GB" sz="1200" dirty="0"/>
                    </a:p>
                  </a:txBody>
                  <a:tcPr/>
                </a:tc>
                <a:tc>
                  <a:txBody>
                    <a:bodyPr/>
                    <a:lstStyle/>
                    <a:p>
                      <a:r>
                        <a:rPr lang="en-US" sz="1200" dirty="0" smtClean="0"/>
                        <a:t>De</a:t>
                      </a:r>
                      <a:r>
                        <a:rPr lang="en-US" sz="1200" baseline="0" dirty="0" smtClean="0"/>
                        <a:t> platen die </a:t>
                      </a:r>
                      <a:r>
                        <a:rPr lang="en-US" sz="1200" baseline="0" dirty="0" err="1" smtClean="0"/>
                        <a:t>ontstaan</a:t>
                      </a:r>
                      <a:r>
                        <a:rPr lang="en-US" sz="1200" baseline="0" dirty="0" smtClean="0"/>
                        <a:t> </a:t>
                      </a:r>
                      <a:r>
                        <a:rPr lang="en-US" sz="1200" baseline="0" dirty="0" err="1" smtClean="0"/>
                        <a:t>buiten</a:t>
                      </a:r>
                      <a:r>
                        <a:rPr lang="en-US" sz="1200" baseline="0" dirty="0" smtClean="0"/>
                        <a:t> het </a:t>
                      </a:r>
                      <a:r>
                        <a:rPr lang="en-US" sz="1200" baseline="0" dirty="0" err="1" smtClean="0"/>
                        <a:t>plaatgat</a:t>
                      </a:r>
                      <a:r>
                        <a:rPr lang="en-US" sz="1200" baseline="0" dirty="0" smtClean="0"/>
                        <a:t> </a:t>
                      </a:r>
                      <a:r>
                        <a:rPr lang="en-US" sz="1200" baseline="0" dirty="0" err="1" smtClean="0"/>
                        <a:t>migreren</a:t>
                      </a:r>
                      <a:r>
                        <a:rPr lang="en-US" sz="1200" baseline="0" dirty="0" smtClean="0"/>
                        <a:t> </a:t>
                      </a:r>
                      <a:r>
                        <a:rPr lang="en-US" sz="1200" baseline="0" dirty="0" err="1" smtClean="0"/>
                        <a:t>richting</a:t>
                      </a:r>
                      <a:r>
                        <a:rPr lang="en-US" sz="1200" baseline="0" dirty="0" smtClean="0"/>
                        <a:t> de </a:t>
                      </a:r>
                      <a:r>
                        <a:rPr lang="en-US" sz="1200" baseline="0" dirty="0" err="1" smtClean="0"/>
                        <a:t>kust</a:t>
                      </a:r>
                      <a:r>
                        <a:rPr lang="en-US" sz="1200" baseline="0" dirty="0" smtClean="0"/>
                        <a:t> </a:t>
                      </a:r>
                      <a:r>
                        <a:rPr lang="en-US" sz="1200" baseline="0" dirty="0" err="1" smtClean="0"/>
                        <a:t>en</a:t>
                      </a:r>
                      <a:r>
                        <a:rPr lang="en-US" sz="1200" baseline="0" dirty="0" smtClean="0"/>
                        <a:t> </a:t>
                      </a:r>
                      <a:r>
                        <a:rPr lang="en-US" sz="1200" baseline="0" dirty="0" err="1" smtClean="0"/>
                        <a:t>duwen</a:t>
                      </a:r>
                      <a:r>
                        <a:rPr lang="en-US" sz="1200" baseline="0" dirty="0" smtClean="0"/>
                        <a:t> </a:t>
                      </a:r>
                      <a:r>
                        <a:rPr lang="en-US" sz="1200" baseline="0" dirty="0" err="1" smtClean="0"/>
                        <a:t>een</a:t>
                      </a:r>
                      <a:r>
                        <a:rPr lang="en-US" sz="1200" baseline="0" dirty="0" smtClean="0"/>
                        <a:t> </a:t>
                      </a:r>
                      <a:r>
                        <a:rPr lang="en-US" sz="1200" baseline="0" dirty="0" err="1" smtClean="0"/>
                        <a:t>getijdegeultje</a:t>
                      </a:r>
                      <a:r>
                        <a:rPr lang="en-US" sz="1200" baseline="0" dirty="0" smtClean="0"/>
                        <a:t> </a:t>
                      </a:r>
                      <a:r>
                        <a:rPr lang="en-US" sz="1200" baseline="0" dirty="0" err="1" smtClean="0"/>
                        <a:t>voor</a:t>
                      </a:r>
                      <a:r>
                        <a:rPr lang="en-US" sz="1200" baseline="0" dirty="0" smtClean="0"/>
                        <a:t> </a:t>
                      </a:r>
                      <a:r>
                        <a:rPr lang="en-US" sz="1200" baseline="0" dirty="0" err="1" smtClean="0"/>
                        <a:t>zich</a:t>
                      </a:r>
                      <a:r>
                        <a:rPr lang="en-US" sz="1200" baseline="0" dirty="0" smtClean="0"/>
                        <a:t> </a:t>
                      </a:r>
                      <a:r>
                        <a:rPr lang="en-US" sz="1200" baseline="0" dirty="0" err="1" smtClean="0"/>
                        <a:t>uit</a:t>
                      </a:r>
                      <a:r>
                        <a:rPr lang="en-US" sz="1200" baseline="0" dirty="0" smtClean="0"/>
                        <a:t>. </a:t>
                      </a:r>
                      <a:r>
                        <a:rPr lang="en-US" sz="1200" baseline="0" dirty="0" err="1" smtClean="0"/>
                        <a:t>Deze</a:t>
                      </a:r>
                      <a:r>
                        <a:rPr lang="en-US" sz="1200" baseline="0" dirty="0" smtClean="0"/>
                        <a:t> </a:t>
                      </a:r>
                      <a:r>
                        <a:rPr lang="en-US" sz="1200" baseline="0" dirty="0" err="1" smtClean="0"/>
                        <a:t>zullen</a:t>
                      </a:r>
                      <a:r>
                        <a:rPr lang="en-US" sz="1200" baseline="0" dirty="0" smtClean="0"/>
                        <a:t> </a:t>
                      </a:r>
                      <a:r>
                        <a:rPr lang="en-US" sz="1200" baseline="0" dirty="0" err="1" smtClean="0"/>
                        <a:t>enige</a:t>
                      </a:r>
                      <a:r>
                        <a:rPr lang="en-US" sz="1200" baseline="0" dirty="0" smtClean="0"/>
                        <a:t> </a:t>
                      </a:r>
                      <a:r>
                        <a:rPr lang="en-US" sz="1200" baseline="0" dirty="0" err="1" smtClean="0"/>
                        <a:t>tijd</a:t>
                      </a:r>
                      <a:r>
                        <a:rPr lang="en-US" sz="1200" baseline="0" dirty="0" smtClean="0"/>
                        <a:t> de </a:t>
                      </a:r>
                      <a:r>
                        <a:rPr lang="en-US" sz="1200" baseline="0" dirty="0" err="1" smtClean="0"/>
                        <a:t>verheling</a:t>
                      </a:r>
                      <a:r>
                        <a:rPr lang="en-US" sz="1200" baseline="0" dirty="0" smtClean="0"/>
                        <a:t> van de platen met de </a:t>
                      </a:r>
                      <a:r>
                        <a:rPr lang="en-US" sz="1200" baseline="0" dirty="0" err="1" smtClean="0"/>
                        <a:t>kust</a:t>
                      </a:r>
                      <a:r>
                        <a:rPr lang="en-US" sz="1200" baseline="0" dirty="0" smtClean="0"/>
                        <a:t> </a:t>
                      </a:r>
                      <a:r>
                        <a:rPr lang="en-US" sz="1200" baseline="0" dirty="0" err="1" smtClean="0"/>
                        <a:t>vertragen</a:t>
                      </a:r>
                      <a:r>
                        <a:rPr lang="en-US" sz="1200" baseline="0" dirty="0" smtClean="0"/>
                        <a:t>, </a:t>
                      </a:r>
                      <a:r>
                        <a:rPr lang="en-US" sz="1200" baseline="0" dirty="0" err="1" smtClean="0"/>
                        <a:t>totdat</a:t>
                      </a:r>
                      <a:r>
                        <a:rPr lang="en-US" sz="1200" baseline="0" dirty="0" smtClean="0"/>
                        <a:t> </a:t>
                      </a:r>
                      <a:r>
                        <a:rPr lang="en-US" sz="1200" baseline="0" dirty="0" err="1" smtClean="0"/>
                        <a:t>een</a:t>
                      </a:r>
                      <a:r>
                        <a:rPr lang="en-US" sz="1200" baseline="0" dirty="0" smtClean="0"/>
                        <a:t> </a:t>
                      </a:r>
                      <a:r>
                        <a:rPr lang="en-US" sz="1200" baseline="0" dirty="0" err="1" smtClean="0"/>
                        <a:t>voldoende</a:t>
                      </a:r>
                      <a:r>
                        <a:rPr lang="en-US" sz="1200" baseline="0" dirty="0" smtClean="0"/>
                        <a:t> </a:t>
                      </a:r>
                      <a:r>
                        <a:rPr lang="en-US" sz="1200" baseline="0" dirty="0" err="1" smtClean="0"/>
                        <a:t>grootte</a:t>
                      </a:r>
                      <a:r>
                        <a:rPr lang="en-US" sz="1200" baseline="0" dirty="0" smtClean="0"/>
                        <a:t> </a:t>
                      </a:r>
                      <a:r>
                        <a:rPr lang="en-US" sz="1200" baseline="0" dirty="0" err="1" smtClean="0"/>
                        <a:t>drempel</a:t>
                      </a:r>
                      <a:r>
                        <a:rPr lang="en-US" sz="1200" baseline="0" dirty="0" smtClean="0"/>
                        <a:t> van sediment </a:t>
                      </a:r>
                      <a:r>
                        <a:rPr lang="en-US" sz="1200" baseline="0" dirty="0" err="1" smtClean="0"/>
                        <a:t>zich</a:t>
                      </a:r>
                      <a:r>
                        <a:rPr lang="en-US" sz="1200" baseline="0" dirty="0" smtClean="0"/>
                        <a:t> in de </a:t>
                      </a:r>
                      <a:r>
                        <a:rPr lang="en-US" sz="1200" baseline="0" dirty="0" err="1" smtClean="0"/>
                        <a:t>geul</a:t>
                      </a:r>
                      <a:r>
                        <a:rPr lang="en-US" sz="1200" baseline="0" dirty="0" smtClean="0"/>
                        <a:t> </a:t>
                      </a:r>
                      <a:r>
                        <a:rPr lang="en-US" sz="1200" baseline="0" dirty="0" err="1" smtClean="0"/>
                        <a:t>ontwikkeld</a:t>
                      </a:r>
                      <a:r>
                        <a:rPr lang="en-US" sz="1200" baseline="0" dirty="0" smtClean="0"/>
                        <a:t> </a:t>
                      </a:r>
                      <a:r>
                        <a:rPr lang="en-US" sz="1200" baseline="0" dirty="0" err="1" smtClean="0"/>
                        <a:t>waardoor</a:t>
                      </a:r>
                      <a:r>
                        <a:rPr lang="en-US" sz="1200" baseline="0" dirty="0" smtClean="0"/>
                        <a:t> het </a:t>
                      </a:r>
                      <a:r>
                        <a:rPr lang="en-US" sz="1200" baseline="0" dirty="0" err="1" smtClean="0"/>
                        <a:t>getij</a:t>
                      </a:r>
                      <a:r>
                        <a:rPr lang="en-US" sz="1200" baseline="0" dirty="0" smtClean="0"/>
                        <a:t> </a:t>
                      </a:r>
                      <a:r>
                        <a:rPr lang="en-US" sz="1200" baseline="0" dirty="0" err="1" smtClean="0"/>
                        <a:t>een</a:t>
                      </a:r>
                      <a:r>
                        <a:rPr lang="en-US" sz="1200" baseline="0" dirty="0" smtClean="0"/>
                        <a:t> </a:t>
                      </a:r>
                      <a:r>
                        <a:rPr lang="en-US" sz="1200" baseline="0" dirty="0" err="1" smtClean="0"/>
                        <a:t>andere</a:t>
                      </a:r>
                      <a:r>
                        <a:rPr lang="en-US" sz="1200" baseline="0" dirty="0" smtClean="0"/>
                        <a:t> </a:t>
                      </a:r>
                      <a:r>
                        <a:rPr lang="en-US" sz="1200" baseline="0" dirty="0" err="1" smtClean="0"/>
                        <a:t>weg</a:t>
                      </a:r>
                      <a:r>
                        <a:rPr lang="en-US" sz="1200" baseline="0" dirty="0" smtClean="0"/>
                        <a:t> </a:t>
                      </a:r>
                      <a:r>
                        <a:rPr lang="en-US" sz="1200" baseline="0" dirty="0" err="1" smtClean="0"/>
                        <a:t>zal</a:t>
                      </a:r>
                      <a:r>
                        <a:rPr lang="en-US" sz="1200" baseline="0" dirty="0" smtClean="0"/>
                        <a:t> </a:t>
                      </a:r>
                      <a:r>
                        <a:rPr lang="en-US" sz="1200" baseline="0" dirty="0" err="1" smtClean="0"/>
                        <a:t>vinden</a:t>
                      </a:r>
                      <a:r>
                        <a:rPr lang="en-US" sz="1200" baseline="0" dirty="0" smtClean="0"/>
                        <a:t> </a:t>
                      </a:r>
                      <a:r>
                        <a:rPr lang="en-US" sz="1200" baseline="0" dirty="0" err="1" smtClean="0"/>
                        <a:t>en</a:t>
                      </a:r>
                      <a:r>
                        <a:rPr lang="en-US" sz="1200" baseline="0" dirty="0" smtClean="0"/>
                        <a:t> de </a:t>
                      </a:r>
                      <a:r>
                        <a:rPr lang="en-US" sz="1200" baseline="0" dirty="0" err="1" smtClean="0"/>
                        <a:t>plaat</a:t>
                      </a:r>
                      <a:r>
                        <a:rPr lang="en-US" sz="1200" baseline="0" dirty="0" smtClean="0"/>
                        <a:t> </a:t>
                      </a:r>
                      <a:r>
                        <a:rPr lang="en-US" sz="1200" baseline="0" dirty="0" err="1" smtClean="0"/>
                        <a:t>volledig</a:t>
                      </a:r>
                      <a:r>
                        <a:rPr lang="en-US" sz="1200" baseline="0" dirty="0" smtClean="0"/>
                        <a:t> met de </a:t>
                      </a:r>
                      <a:r>
                        <a:rPr lang="en-US" sz="1200" baseline="0" dirty="0" err="1" smtClean="0"/>
                        <a:t>kust</a:t>
                      </a:r>
                      <a:r>
                        <a:rPr lang="en-US" sz="1200" baseline="0" dirty="0" smtClean="0"/>
                        <a:t> </a:t>
                      </a:r>
                      <a:r>
                        <a:rPr lang="en-US" sz="1200" baseline="0" dirty="0" err="1" smtClean="0"/>
                        <a:t>kan</a:t>
                      </a:r>
                      <a:r>
                        <a:rPr lang="en-US" sz="1200" baseline="0" dirty="0" smtClean="0"/>
                        <a:t> </a:t>
                      </a:r>
                      <a:r>
                        <a:rPr lang="en-US" sz="1200" baseline="0" dirty="0" err="1" smtClean="0"/>
                        <a:t>verhelen</a:t>
                      </a:r>
                      <a:endParaRPr lang="en-GB" sz="1200" dirty="0"/>
                    </a:p>
                  </a:txBody>
                  <a:tcPr/>
                </a:tc>
              </a:tr>
              <a:tr h="370840">
                <a:tc>
                  <a:txBody>
                    <a:bodyPr/>
                    <a:lstStyle/>
                    <a:p>
                      <a:r>
                        <a:rPr lang="en-US" dirty="0" smtClean="0"/>
                        <a:t>(</a:t>
                      </a:r>
                      <a:r>
                        <a:rPr lang="en-US" dirty="0" err="1" smtClean="0"/>
                        <a:t>Verwachte</a:t>
                      </a:r>
                      <a:r>
                        <a:rPr lang="en-US" dirty="0" smtClean="0"/>
                        <a:t>) </a:t>
                      </a:r>
                      <a:r>
                        <a:rPr lang="en-US" dirty="0" err="1" smtClean="0"/>
                        <a:t>duur</a:t>
                      </a:r>
                      <a:endParaRPr lang="en-GB" dirty="0"/>
                    </a:p>
                  </a:txBody>
                  <a:tcPr/>
                </a:tc>
                <a:tc>
                  <a:txBody>
                    <a:bodyPr/>
                    <a:lstStyle/>
                    <a:p>
                      <a:r>
                        <a:rPr lang="en-US" sz="1200" dirty="0" smtClean="0"/>
                        <a:t>25 </a:t>
                      </a:r>
                      <a:r>
                        <a:rPr lang="en-US" sz="1200" dirty="0" err="1" smtClean="0"/>
                        <a:t>jaar</a:t>
                      </a:r>
                      <a:endParaRPr lang="en-GB" sz="1200" dirty="0"/>
                    </a:p>
                  </a:txBody>
                  <a:tcPr/>
                </a:tc>
                <a:tc>
                  <a:txBody>
                    <a:bodyPr/>
                    <a:lstStyle/>
                    <a:p>
                      <a:r>
                        <a:rPr lang="en-US" sz="1200" dirty="0" err="1" smtClean="0"/>
                        <a:t>Verwachting</a:t>
                      </a:r>
                      <a:r>
                        <a:rPr lang="en-US" sz="1200" dirty="0" smtClean="0"/>
                        <a:t>:</a:t>
                      </a:r>
                      <a:r>
                        <a:rPr lang="en-US" sz="1200" baseline="0" dirty="0" smtClean="0"/>
                        <a:t> </a:t>
                      </a:r>
                      <a:r>
                        <a:rPr lang="en-US" sz="1200" baseline="0" dirty="0" err="1" smtClean="0"/>
                        <a:t>binnen</a:t>
                      </a:r>
                      <a:r>
                        <a:rPr lang="en-US" sz="1200" baseline="0" dirty="0" smtClean="0"/>
                        <a:t> </a:t>
                      </a:r>
                      <a:r>
                        <a:rPr lang="en-US" sz="1200" baseline="0" dirty="0" err="1" smtClean="0"/>
                        <a:t>afzienbare</a:t>
                      </a:r>
                      <a:r>
                        <a:rPr lang="en-US" sz="1200" baseline="0" dirty="0" smtClean="0"/>
                        <a:t> </a:t>
                      </a:r>
                      <a:r>
                        <a:rPr lang="en-US" sz="1200" baseline="0" dirty="0" err="1" smtClean="0"/>
                        <a:t>tijd</a:t>
                      </a:r>
                      <a:r>
                        <a:rPr lang="en-US" sz="1200" baseline="0" dirty="0" smtClean="0"/>
                        <a:t> </a:t>
                      </a:r>
                      <a:r>
                        <a:rPr lang="en-US" sz="1200" baseline="0" dirty="0" err="1" smtClean="0"/>
                        <a:t>vanaf</a:t>
                      </a:r>
                      <a:r>
                        <a:rPr lang="en-US" sz="1200" baseline="0" dirty="0" smtClean="0"/>
                        <a:t> 2018 (&lt;10 </a:t>
                      </a:r>
                      <a:r>
                        <a:rPr lang="en-US" sz="1200" baseline="0" dirty="0" err="1" smtClean="0"/>
                        <a:t>jaar</a:t>
                      </a:r>
                      <a:r>
                        <a:rPr lang="en-US" sz="1200" baseline="0" dirty="0" smtClean="0"/>
                        <a:t>) is de </a:t>
                      </a:r>
                      <a:r>
                        <a:rPr lang="en-US" sz="1200" baseline="0" dirty="0" err="1" smtClean="0"/>
                        <a:t>kortsluitgeul</a:t>
                      </a:r>
                      <a:r>
                        <a:rPr lang="en-US" sz="1200" baseline="0" dirty="0" smtClean="0"/>
                        <a:t> </a:t>
                      </a:r>
                      <a:r>
                        <a:rPr lang="en-US" sz="1200" baseline="0" dirty="0" err="1" smtClean="0"/>
                        <a:t>verzand</a:t>
                      </a:r>
                      <a:r>
                        <a:rPr lang="en-US" sz="1200" baseline="0" dirty="0" smtClean="0"/>
                        <a:t>. </a:t>
                      </a:r>
                      <a:r>
                        <a:rPr lang="en-US" sz="1200" baseline="0" dirty="0" err="1" smtClean="0"/>
                        <a:t>Precieze</a:t>
                      </a:r>
                      <a:r>
                        <a:rPr lang="en-US" sz="1200" baseline="0" dirty="0" smtClean="0"/>
                        <a:t> moment </a:t>
                      </a:r>
                      <a:r>
                        <a:rPr lang="en-US" sz="1200" baseline="0" dirty="0" err="1" smtClean="0"/>
                        <a:t>niet</a:t>
                      </a:r>
                      <a:r>
                        <a:rPr lang="en-US" sz="1200" baseline="0" dirty="0" smtClean="0"/>
                        <a:t> </a:t>
                      </a:r>
                      <a:r>
                        <a:rPr lang="en-US" sz="1200" baseline="0" dirty="0" err="1" smtClean="0"/>
                        <a:t>te</a:t>
                      </a:r>
                      <a:r>
                        <a:rPr lang="en-US" sz="1200" baseline="0" dirty="0" smtClean="0"/>
                        <a:t> </a:t>
                      </a:r>
                      <a:r>
                        <a:rPr lang="en-US" sz="1200" baseline="0" dirty="0" err="1" smtClean="0"/>
                        <a:t>voorspellen</a:t>
                      </a:r>
                      <a:r>
                        <a:rPr lang="en-US" sz="1200" baseline="0" dirty="0" smtClean="0"/>
                        <a:t>.</a:t>
                      </a:r>
                      <a:endParaRPr lang="en-GB" sz="1200" dirty="0"/>
                    </a:p>
                  </a:txBody>
                  <a:tcPr/>
                </a:tc>
              </a:tr>
              <a:tr h="370840">
                <a:tc>
                  <a:txBody>
                    <a:bodyPr/>
                    <a:lstStyle/>
                    <a:p>
                      <a:endParaRPr lang="en-GB"/>
                    </a:p>
                  </a:txBody>
                  <a:tcPr/>
                </a:tc>
                <a:tc>
                  <a:txBody>
                    <a:bodyPr/>
                    <a:lstStyle/>
                    <a:p>
                      <a:endParaRPr lang="en-GB"/>
                    </a:p>
                  </a:txBody>
                  <a:tcPr/>
                </a:tc>
                <a:tc>
                  <a:txBody>
                    <a:bodyPr/>
                    <a:lstStyle/>
                    <a:p>
                      <a:endParaRPr lang="en-GB" dirty="0"/>
                    </a:p>
                  </a:txBody>
                  <a:tcPr/>
                </a:tc>
              </a:tr>
            </a:tbl>
          </a:graphicData>
        </a:graphic>
      </p:graphicFrame>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spTree>
    <p:extLst>
      <p:ext uri="{BB962C8B-B14F-4D97-AF65-F5344CB8AC3E}">
        <p14:creationId xmlns:p14="http://schemas.microsoft.com/office/powerpoint/2010/main" val="2692461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134852795"/>
              </p:ext>
            </p:extLst>
          </p:nvPr>
        </p:nvGraphicFramePr>
        <p:xfrm>
          <a:off x="683568" y="476672"/>
          <a:ext cx="7874000" cy="5918200"/>
        </p:xfrm>
        <a:graphic>
          <a:graphicData uri="http://schemas.openxmlformats.org/drawingml/2006/table">
            <a:tbl>
              <a:tblPr firstRow="1" bandRow="1">
                <a:tableStyleId>{5C22544A-7EE6-4342-B048-85BDC9FD1C3A}</a:tableStyleId>
              </a:tblPr>
              <a:tblGrid>
                <a:gridCol w="3937000"/>
                <a:gridCol w="3937000"/>
              </a:tblGrid>
              <a:tr h="370840">
                <a:tc>
                  <a:txBody>
                    <a:bodyPr/>
                    <a:lstStyle/>
                    <a:p>
                      <a:r>
                        <a:rPr lang="en-US" dirty="0" err="1" smtClean="0">
                          <a:solidFill>
                            <a:schemeClr val="tx1"/>
                          </a:solidFill>
                        </a:rPr>
                        <a:t>Onderzoeksvragen</a:t>
                      </a:r>
                      <a:endParaRPr lang="en-GB" dirty="0">
                        <a:solidFill>
                          <a:schemeClr val="tx1"/>
                        </a:solidFill>
                      </a:endParaRPr>
                    </a:p>
                  </a:txBody>
                  <a:tcPr/>
                </a:tc>
                <a:tc>
                  <a:txBody>
                    <a:bodyPr/>
                    <a:lstStyle/>
                    <a:p>
                      <a:endParaRPr lang="en-GB" dirty="0"/>
                    </a:p>
                  </a:txBody>
                  <a:tcPr/>
                </a:tc>
              </a:tr>
              <a:tr h="370840">
                <a:tc>
                  <a:txBody>
                    <a:bodyPr/>
                    <a:lstStyle/>
                    <a:p>
                      <a:r>
                        <a:rPr lang="nl-NL" sz="1000" i="1" dirty="0" smtClean="0"/>
                        <a:t>Hoe hangt de ontwikkeling van de kust samen met de ontwikkelingen in het zeegat? </a:t>
                      </a:r>
                      <a:endParaRPr lang="en-GB"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000" i="0" dirty="0" smtClean="0">
                          <a:sym typeface="Wingdings" panose="05000000000000000000" pitchFamily="2" charset="2"/>
                        </a:rPr>
                        <a:t>De </a:t>
                      </a:r>
                      <a:r>
                        <a:rPr lang="nl-NL" sz="1000" i="0" dirty="0" err="1" smtClean="0">
                          <a:sym typeface="Wingdings" panose="05000000000000000000" pitchFamily="2" charset="2"/>
                        </a:rPr>
                        <a:t>orientatie</a:t>
                      </a:r>
                      <a:r>
                        <a:rPr lang="nl-NL" sz="1000" i="0" dirty="0" smtClean="0">
                          <a:sym typeface="Wingdings" panose="05000000000000000000" pitchFamily="2" charset="2"/>
                        </a:rPr>
                        <a:t> en</a:t>
                      </a:r>
                      <a:r>
                        <a:rPr lang="nl-NL" sz="1000" i="0" baseline="0" dirty="0" smtClean="0">
                          <a:sym typeface="Wingdings" panose="05000000000000000000" pitchFamily="2" charset="2"/>
                        </a:rPr>
                        <a:t> rotatie van de </a:t>
                      </a:r>
                      <a:r>
                        <a:rPr lang="nl-NL" sz="1000" i="0" baseline="0" dirty="0" err="1" smtClean="0">
                          <a:sym typeface="Wingdings" panose="05000000000000000000" pitchFamily="2" charset="2"/>
                        </a:rPr>
                        <a:t>Zoutkamperlaag</a:t>
                      </a:r>
                      <a:r>
                        <a:rPr lang="nl-NL" sz="1000" i="0" baseline="0" dirty="0" smtClean="0">
                          <a:sym typeface="Wingdings" panose="05000000000000000000" pitchFamily="2" charset="2"/>
                        </a:rPr>
                        <a:t> hangen samen met </a:t>
                      </a:r>
                      <a:r>
                        <a:rPr lang="nl-NL" sz="1000" i="0" baseline="0" dirty="0" err="1" smtClean="0">
                          <a:sym typeface="Wingdings" panose="05000000000000000000" pitchFamily="2" charset="2"/>
                        </a:rPr>
                        <a:t>zanddruk</a:t>
                      </a:r>
                      <a:r>
                        <a:rPr lang="nl-NL" sz="1000" i="0" baseline="0" dirty="0" smtClean="0">
                          <a:sym typeface="Wingdings" panose="05000000000000000000" pitchFamily="2" charset="2"/>
                        </a:rPr>
                        <a:t>. Zijn </a:t>
                      </a:r>
                      <a:r>
                        <a:rPr lang="nl-NL" sz="1000" i="0" baseline="0" dirty="0" err="1" smtClean="0">
                          <a:sym typeface="Wingdings" panose="05000000000000000000" pitchFamily="2" charset="2"/>
                        </a:rPr>
                        <a:t>kloksgewijze</a:t>
                      </a:r>
                      <a:r>
                        <a:rPr lang="nl-NL" sz="1000" i="0" baseline="0" dirty="0" smtClean="0">
                          <a:sym typeface="Wingdings" panose="05000000000000000000" pitchFamily="2" charset="2"/>
                        </a:rPr>
                        <a:t> rotatie lijdt tot meer sedimentafzetting . </a:t>
                      </a:r>
                    </a:p>
                    <a:p>
                      <a:pPr marL="0" marR="0" indent="0" algn="l" defTabSz="914400" rtl="0" eaLnBrk="1" fontAlgn="auto" latinLnBrk="0" hangingPunct="1">
                        <a:lnSpc>
                          <a:spcPct val="100000"/>
                        </a:lnSpc>
                        <a:spcBef>
                          <a:spcPts val="0"/>
                        </a:spcBef>
                        <a:spcAft>
                          <a:spcPts val="0"/>
                        </a:spcAft>
                        <a:buClrTx/>
                        <a:buSzTx/>
                        <a:buFontTx/>
                        <a:buNone/>
                        <a:tabLst/>
                        <a:defRPr/>
                      </a:pPr>
                      <a:r>
                        <a:rPr lang="nl-NL" sz="1000" i="0" baseline="0" dirty="0" smtClean="0">
                          <a:sym typeface="Wingdings" panose="05000000000000000000" pitchFamily="2" charset="2"/>
                        </a:rPr>
                        <a:t>De evolutie van de geul tussen deze zandplaat en kust voorkomt een tijd het aanlanden van deze zandplaat tegen de kust. Verzanden van de geul is nodig om de ontstane zandplaten te laten verhelen met de kust.</a:t>
                      </a:r>
                      <a:endParaRPr lang="nl-NL" sz="1000" i="0" dirty="0" smtClean="0">
                        <a:sym typeface="Wingdings" panose="05000000000000000000" pitchFamily="2" charset="2"/>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000" i="0" dirty="0" smtClean="0">
                        <a:sym typeface="Wingdings" panose="05000000000000000000" pitchFamily="2" charset="2"/>
                      </a:endParaRPr>
                    </a:p>
                  </a:txBody>
                  <a:tcPr/>
                </a:tc>
              </a:tr>
              <a:tr h="370840">
                <a:tc>
                  <a:txBody>
                    <a:bodyPr/>
                    <a:lstStyle/>
                    <a:p>
                      <a:r>
                        <a:rPr lang="nl-NL" sz="1000" i="1" dirty="0" smtClean="0"/>
                        <a:t>Kan het gedrag verklaard worden uit een bepaalde </a:t>
                      </a:r>
                      <a:r>
                        <a:rPr lang="nl-NL" sz="1000" i="1" dirty="0" err="1" smtClean="0"/>
                        <a:t>cycliciteit</a:t>
                      </a:r>
                      <a:r>
                        <a:rPr lang="nl-NL" sz="1000" i="1" dirty="0" smtClean="0"/>
                        <a:t> of zijn er andere ontwikkelingen van invloed? Gevraagd wordt om hierbij ook de waargenomen trends en ontwikkelingen bij de koppen van Ameland en Texel te betrekken. </a:t>
                      </a:r>
                      <a:endParaRPr lang="en-GB"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000" b="0" i="0" dirty="0" smtClean="0"/>
                        <a:t>Ja, </a:t>
                      </a:r>
                      <a:r>
                        <a:rPr lang="nl-NL" sz="1000" b="0" i="0" dirty="0" err="1" smtClean="0"/>
                        <a:t>cycliciteit</a:t>
                      </a:r>
                      <a:r>
                        <a:rPr lang="nl-NL" sz="1000" b="0" i="0" baseline="0" dirty="0" smtClean="0"/>
                        <a:t> verklaart de huidige erosiepatronen. </a:t>
                      </a:r>
                      <a:r>
                        <a:rPr lang="nl-NL" sz="1000" b="0" i="0" dirty="0" smtClean="0"/>
                        <a:t>De</a:t>
                      </a:r>
                      <a:r>
                        <a:rPr lang="nl-NL" sz="1000" b="0" i="0" baseline="0" dirty="0" smtClean="0"/>
                        <a:t> huidige situatie lijkt een typisch voorbeeld te zijn van het landwaarts stuwen van een geul door een ontstane zandplaat. (Die in dit klassieke patroon op een gegeven moment zal verzanden waarna de zandplaat verheelt met de kust). De rol die de geul nu heeft, omdat deze aan beide zijden momenteel afgesloten lijkt te worden door </a:t>
                      </a:r>
                      <a:r>
                        <a:rPr lang="nl-NL" sz="1000" b="0" i="0" baseline="0" dirty="0" err="1" smtClean="0"/>
                        <a:t>verondiepingen</a:t>
                      </a:r>
                      <a:r>
                        <a:rPr lang="nl-NL" sz="1000" b="0" i="0" baseline="0" dirty="0" smtClean="0"/>
                        <a:t>, moet verder worden onderzocht. </a:t>
                      </a:r>
                    </a:p>
                    <a:p>
                      <a:pPr marL="0" marR="0" indent="0" algn="l" defTabSz="914400" rtl="0" eaLnBrk="1" fontAlgn="auto" latinLnBrk="0" hangingPunct="1">
                        <a:lnSpc>
                          <a:spcPct val="100000"/>
                        </a:lnSpc>
                        <a:spcBef>
                          <a:spcPts val="0"/>
                        </a:spcBef>
                        <a:spcAft>
                          <a:spcPts val="0"/>
                        </a:spcAft>
                        <a:buClrTx/>
                        <a:buSzTx/>
                        <a:buFontTx/>
                        <a:buNone/>
                        <a:tabLst/>
                        <a:defRPr/>
                      </a:pPr>
                      <a:r>
                        <a:rPr lang="nl-NL" sz="1000" b="0" i="0" baseline="0" dirty="0" smtClean="0"/>
                        <a:t>De vorige aanlanding is niet geheel representatief omdat de </a:t>
                      </a:r>
                      <a:r>
                        <a:rPr lang="nl-NL" sz="1000" b="0" i="0" baseline="0" dirty="0" err="1" smtClean="0"/>
                        <a:t>sedimentvolume’s</a:t>
                      </a:r>
                      <a:r>
                        <a:rPr lang="nl-NL" sz="1000" b="0" i="0" baseline="0" dirty="0" smtClean="0"/>
                        <a:t> werden bepaald door het eroderen van de buitendelta door verminderd getijdeprisma na afsluiting </a:t>
                      </a:r>
                      <a:r>
                        <a:rPr lang="nl-NL" sz="1000" b="0" i="0" baseline="0" dirty="0" err="1" smtClean="0"/>
                        <a:t>Lauwerszee</a:t>
                      </a:r>
                      <a:r>
                        <a:rPr lang="nl-NL" sz="1000" b="0" i="0" baseline="0" dirty="0" smtClean="0"/>
                        <a:t>. Een getijdegeul was toen ook niet aanwezig. Desalniettemin vertoont de aanloop wel enige overeenkomsten, bijvoorbeeld in locatie van aanlanding -3m+NAP contour.</a:t>
                      </a:r>
                      <a:endParaRPr lang="en-US" sz="1000" dirty="0" smtClean="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000" i="1" dirty="0" smtClean="0"/>
                        <a:t>Wat zijn de verwachte (morfologische) ontwikkelingen in het zeegat voor de komende 10 jaar, en hoe zal de kust daar op reageren?  </a:t>
                      </a:r>
                      <a:endParaRPr lang="en-GB" sz="1000" i="1" dirty="0" smtClean="0"/>
                    </a:p>
                    <a:p>
                      <a:endParaRPr lang="en-GB" sz="1000" dirty="0"/>
                    </a:p>
                  </a:txBody>
                  <a:tcPr/>
                </a:tc>
                <a:tc>
                  <a:txBody>
                    <a:bodyPr/>
                    <a:lstStyle/>
                    <a:p>
                      <a:r>
                        <a:rPr lang="en-US" sz="1000" dirty="0" smtClean="0">
                          <a:solidFill>
                            <a:schemeClr val="tx1"/>
                          </a:solidFill>
                        </a:rPr>
                        <a:t>De </a:t>
                      </a:r>
                      <a:r>
                        <a:rPr lang="en-US" sz="1000" dirty="0" err="1" smtClean="0">
                          <a:solidFill>
                            <a:schemeClr val="tx1"/>
                          </a:solidFill>
                        </a:rPr>
                        <a:t>verwachting</a:t>
                      </a:r>
                      <a:r>
                        <a:rPr lang="en-US" sz="1000" dirty="0" smtClean="0">
                          <a:solidFill>
                            <a:schemeClr val="tx1"/>
                          </a:solidFill>
                        </a:rPr>
                        <a:t> is </a:t>
                      </a:r>
                      <a:r>
                        <a:rPr lang="en-US" sz="1000" dirty="0" err="1" smtClean="0">
                          <a:solidFill>
                            <a:schemeClr val="tx1"/>
                          </a:solidFill>
                        </a:rPr>
                        <a:t>dat</a:t>
                      </a:r>
                      <a:r>
                        <a:rPr lang="en-US" sz="1000" dirty="0" smtClean="0">
                          <a:solidFill>
                            <a:schemeClr val="tx1"/>
                          </a:solidFill>
                        </a:rPr>
                        <a:t> </a:t>
                      </a:r>
                      <a:r>
                        <a:rPr lang="en-US" sz="1000" dirty="0" err="1" smtClean="0">
                          <a:solidFill>
                            <a:schemeClr val="tx1"/>
                          </a:solidFill>
                        </a:rPr>
                        <a:t>een</a:t>
                      </a:r>
                      <a:r>
                        <a:rPr lang="en-US" sz="1000" dirty="0" smtClean="0">
                          <a:solidFill>
                            <a:schemeClr val="tx1"/>
                          </a:solidFill>
                        </a:rPr>
                        <a:t> </a:t>
                      </a:r>
                      <a:r>
                        <a:rPr lang="en-US" sz="1000" baseline="0" dirty="0" err="1" smtClean="0">
                          <a:solidFill>
                            <a:schemeClr val="tx1"/>
                          </a:solidFill>
                        </a:rPr>
                        <a:t>verheling</a:t>
                      </a:r>
                      <a:r>
                        <a:rPr lang="en-US" sz="1000" baseline="0" dirty="0" smtClean="0">
                          <a:solidFill>
                            <a:schemeClr val="tx1"/>
                          </a:solidFill>
                        </a:rPr>
                        <a:t> van de </a:t>
                      </a:r>
                      <a:r>
                        <a:rPr lang="en-US" sz="1000" baseline="0" dirty="0" err="1" smtClean="0">
                          <a:solidFill>
                            <a:schemeClr val="tx1"/>
                          </a:solidFill>
                        </a:rPr>
                        <a:t>zandplaat</a:t>
                      </a:r>
                      <a:r>
                        <a:rPr lang="en-US" sz="1000" baseline="0" dirty="0" smtClean="0">
                          <a:solidFill>
                            <a:schemeClr val="tx1"/>
                          </a:solidFill>
                        </a:rPr>
                        <a:t> met de </a:t>
                      </a:r>
                      <a:r>
                        <a:rPr lang="en-US" sz="1000" baseline="0" dirty="0" err="1" smtClean="0">
                          <a:solidFill>
                            <a:schemeClr val="tx1"/>
                          </a:solidFill>
                        </a:rPr>
                        <a:t>kust</a:t>
                      </a:r>
                      <a:r>
                        <a:rPr lang="en-US" sz="1000" baseline="0" dirty="0" smtClean="0">
                          <a:solidFill>
                            <a:schemeClr val="tx1"/>
                          </a:solidFill>
                        </a:rPr>
                        <a:t> op </a:t>
                      </a:r>
                      <a:r>
                        <a:rPr lang="en-US" sz="1000" baseline="0" dirty="0" err="1" smtClean="0">
                          <a:solidFill>
                            <a:schemeClr val="tx1"/>
                          </a:solidFill>
                        </a:rPr>
                        <a:t>termijn</a:t>
                      </a:r>
                      <a:r>
                        <a:rPr lang="en-US" sz="1000" baseline="0" dirty="0" smtClean="0">
                          <a:solidFill>
                            <a:schemeClr val="tx1"/>
                          </a:solidFill>
                        </a:rPr>
                        <a:t> </a:t>
                      </a:r>
                      <a:r>
                        <a:rPr lang="en-US" sz="1000" baseline="0" dirty="0" err="1" smtClean="0">
                          <a:solidFill>
                            <a:schemeClr val="tx1"/>
                          </a:solidFill>
                        </a:rPr>
                        <a:t>te</a:t>
                      </a:r>
                      <a:r>
                        <a:rPr lang="en-US" sz="1000" baseline="0" dirty="0" smtClean="0">
                          <a:solidFill>
                            <a:schemeClr val="tx1"/>
                          </a:solidFill>
                        </a:rPr>
                        <a:t> </a:t>
                      </a:r>
                      <a:r>
                        <a:rPr lang="en-US" sz="1000" baseline="0" dirty="0" err="1" smtClean="0">
                          <a:solidFill>
                            <a:schemeClr val="tx1"/>
                          </a:solidFill>
                        </a:rPr>
                        <a:t>zullen</a:t>
                      </a:r>
                      <a:r>
                        <a:rPr lang="en-US" sz="1000" baseline="0" dirty="0" smtClean="0">
                          <a:solidFill>
                            <a:schemeClr val="tx1"/>
                          </a:solidFill>
                        </a:rPr>
                        <a:t> </a:t>
                      </a:r>
                      <a:r>
                        <a:rPr lang="en-US" sz="1000" baseline="0" dirty="0" err="1" smtClean="0">
                          <a:solidFill>
                            <a:schemeClr val="tx1"/>
                          </a:solidFill>
                        </a:rPr>
                        <a:t>plaatsvinden</a:t>
                      </a:r>
                      <a:r>
                        <a:rPr lang="en-US" sz="1000" baseline="0" dirty="0" smtClean="0">
                          <a:solidFill>
                            <a:schemeClr val="tx1"/>
                          </a:solidFill>
                        </a:rPr>
                        <a:t>. </a:t>
                      </a:r>
                      <a:r>
                        <a:rPr lang="en-US" sz="1000" baseline="0" dirty="0" err="1" smtClean="0">
                          <a:solidFill>
                            <a:schemeClr val="tx1"/>
                          </a:solidFill>
                        </a:rPr>
                        <a:t>Hiervoor</a:t>
                      </a:r>
                      <a:r>
                        <a:rPr lang="en-US" sz="1000" baseline="0" dirty="0" smtClean="0">
                          <a:solidFill>
                            <a:schemeClr val="tx1"/>
                          </a:solidFill>
                        </a:rPr>
                        <a:t> </a:t>
                      </a:r>
                      <a:r>
                        <a:rPr lang="en-US" sz="1000" baseline="0" dirty="0" err="1" smtClean="0">
                          <a:solidFill>
                            <a:schemeClr val="tx1"/>
                          </a:solidFill>
                        </a:rPr>
                        <a:t>moet</a:t>
                      </a:r>
                      <a:r>
                        <a:rPr lang="en-US" sz="1000" baseline="0" dirty="0" smtClean="0">
                          <a:solidFill>
                            <a:schemeClr val="tx1"/>
                          </a:solidFill>
                        </a:rPr>
                        <a:t> het </a:t>
                      </a:r>
                      <a:r>
                        <a:rPr lang="en-US" sz="1000" baseline="0" dirty="0" err="1" smtClean="0">
                          <a:solidFill>
                            <a:schemeClr val="tx1"/>
                          </a:solidFill>
                        </a:rPr>
                        <a:t>Plaatgat</a:t>
                      </a:r>
                      <a:r>
                        <a:rPr lang="en-US" sz="1000" baseline="0" dirty="0" smtClean="0">
                          <a:solidFill>
                            <a:schemeClr val="tx1"/>
                          </a:solidFill>
                        </a:rPr>
                        <a:t> </a:t>
                      </a:r>
                      <a:r>
                        <a:rPr lang="en-US" sz="1000" baseline="0" dirty="0" err="1" smtClean="0">
                          <a:solidFill>
                            <a:schemeClr val="tx1"/>
                          </a:solidFill>
                        </a:rPr>
                        <a:t>eerst</a:t>
                      </a:r>
                      <a:r>
                        <a:rPr lang="en-US" sz="1000" baseline="0" dirty="0" smtClean="0">
                          <a:solidFill>
                            <a:schemeClr val="tx1"/>
                          </a:solidFill>
                        </a:rPr>
                        <a:t> </a:t>
                      </a:r>
                      <a:r>
                        <a:rPr lang="en-US" sz="1000" baseline="0" dirty="0" err="1" smtClean="0">
                          <a:solidFill>
                            <a:schemeClr val="tx1"/>
                          </a:solidFill>
                        </a:rPr>
                        <a:t>verzanden</a:t>
                      </a:r>
                      <a:r>
                        <a:rPr lang="en-US" sz="1000" baseline="0" dirty="0" smtClean="0">
                          <a:solidFill>
                            <a:schemeClr val="tx1"/>
                          </a:solidFill>
                        </a:rPr>
                        <a:t>. In de </a:t>
                      </a:r>
                      <a:r>
                        <a:rPr lang="en-US" sz="1000" baseline="0" dirty="0" err="1" smtClean="0">
                          <a:solidFill>
                            <a:schemeClr val="tx1"/>
                          </a:solidFill>
                        </a:rPr>
                        <a:t>aanloopperiode</a:t>
                      </a:r>
                      <a:r>
                        <a:rPr lang="en-US" sz="1000" baseline="0" dirty="0" smtClean="0">
                          <a:solidFill>
                            <a:schemeClr val="tx1"/>
                          </a:solidFill>
                        </a:rPr>
                        <a:t> </a:t>
                      </a:r>
                      <a:r>
                        <a:rPr lang="en-US" sz="1000" baseline="0" dirty="0" err="1" smtClean="0">
                          <a:solidFill>
                            <a:schemeClr val="tx1"/>
                          </a:solidFill>
                        </a:rPr>
                        <a:t>zal</a:t>
                      </a:r>
                      <a:r>
                        <a:rPr lang="en-US" sz="1000" baseline="0" dirty="0" smtClean="0">
                          <a:solidFill>
                            <a:schemeClr val="tx1"/>
                          </a:solidFill>
                        </a:rPr>
                        <a:t>  nog </a:t>
                      </a:r>
                      <a:r>
                        <a:rPr lang="en-US" sz="1000" baseline="0" dirty="0" err="1" smtClean="0">
                          <a:solidFill>
                            <a:schemeClr val="tx1"/>
                          </a:solidFill>
                        </a:rPr>
                        <a:t>meer</a:t>
                      </a:r>
                      <a:r>
                        <a:rPr lang="en-US" sz="1000" baseline="0" dirty="0" smtClean="0">
                          <a:solidFill>
                            <a:schemeClr val="tx1"/>
                          </a:solidFill>
                        </a:rPr>
                        <a:t> </a:t>
                      </a:r>
                      <a:r>
                        <a:rPr lang="en-US" sz="1000" baseline="0" dirty="0" err="1" smtClean="0">
                          <a:solidFill>
                            <a:schemeClr val="tx1"/>
                          </a:solidFill>
                        </a:rPr>
                        <a:t>erosie</a:t>
                      </a:r>
                      <a:r>
                        <a:rPr lang="en-US" sz="1000" baseline="0" dirty="0" smtClean="0">
                          <a:solidFill>
                            <a:schemeClr val="tx1"/>
                          </a:solidFill>
                        </a:rPr>
                        <a:t> </a:t>
                      </a:r>
                      <a:r>
                        <a:rPr lang="en-US" sz="1000" baseline="0" dirty="0" err="1" smtClean="0">
                          <a:solidFill>
                            <a:schemeClr val="tx1"/>
                          </a:solidFill>
                        </a:rPr>
                        <a:t>plaatsvinden</a:t>
                      </a:r>
                      <a:r>
                        <a:rPr lang="en-US" sz="1000" baseline="0" dirty="0" smtClean="0">
                          <a:solidFill>
                            <a:schemeClr val="tx1"/>
                          </a:solidFill>
                        </a:rPr>
                        <a:t>. Op basis van de </a:t>
                      </a:r>
                      <a:r>
                        <a:rPr lang="en-US" sz="1000" baseline="0" dirty="0" err="1" smtClean="0">
                          <a:solidFill>
                            <a:schemeClr val="tx1"/>
                          </a:solidFill>
                        </a:rPr>
                        <a:t>vertraging</a:t>
                      </a:r>
                      <a:r>
                        <a:rPr lang="en-US" sz="1000" baseline="0" dirty="0" smtClean="0">
                          <a:solidFill>
                            <a:schemeClr val="tx1"/>
                          </a:solidFill>
                        </a:rPr>
                        <a:t> in </a:t>
                      </a:r>
                      <a:r>
                        <a:rPr lang="en-US" sz="1000" baseline="0" dirty="0" err="1" smtClean="0">
                          <a:solidFill>
                            <a:schemeClr val="tx1"/>
                          </a:solidFill>
                        </a:rPr>
                        <a:t>plaatmigratiesnelheden</a:t>
                      </a:r>
                      <a:r>
                        <a:rPr lang="en-US" sz="1000" baseline="0" dirty="0" smtClean="0">
                          <a:solidFill>
                            <a:schemeClr val="tx1"/>
                          </a:solidFill>
                        </a:rPr>
                        <a:t>, </a:t>
                      </a:r>
                      <a:r>
                        <a:rPr lang="en-US" sz="1000" baseline="0" dirty="0" err="1" smtClean="0">
                          <a:solidFill>
                            <a:schemeClr val="tx1"/>
                          </a:solidFill>
                        </a:rPr>
                        <a:t>kan</a:t>
                      </a:r>
                      <a:r>
                        <a:rPr lang="en-US" sz="1000" baseline="0" dirty="0" smtClean="0">
                          <a:solidFill>
                            <a:schemeClr val="tx1"/>
                          </a:solidFill>
                        </a:rPr>
                        <a:t> het </a:t>
                      </a:r>
                      <a:r>
                        <a:rPr lang="en-US" sz="1000" baseline="0" dirty="0" err="1" smtClean="0">
                          <a:solidFill>
                            <a:schemeClr val="tx1"/>
                          </a:solidFill>
                        </a:rPr>
                        <a:t>verzanden</a:t>
                      </a:r>
                      <a:r>
                        <a:rPr lang="en-US" sz="1000" baseline="0" dirty="0" smtClean="0">
                          <a:solidFill>
                            <a:schemeClr val="tx1"/>
                          </a:solidFill>
                        </a:rPr>
                        <a:t> van het </a:t>
                      </a:r>
                      <a:r>
                        <a:rPr lang="en-US" sz="1000" baseline="0" dirty="0" err="1" smtClean="0">
                          <a:solidFill>
                            <a:schemeClr val="tx1"/>
                          </a:solidFill>
                        </a:rPr>
                        <a:t>Plaatgat</a:t>
                      </a:r>
                      <a:r>
                        <a:rPr lang="en-US" sz="1000" baseline="0" dirty="0" smtClean="0">
                          <a:solidFill>
                            <a:schemeClr val="tx1"/>
                          </a:solidFill>
                        </a:rPr>
                        <a:t> </a:t>
                      </a:r>
                      <a:r>
                        <a:rPr lang="en-US" sz="1000" baseline="0" dirty="0" err="1" smtClean="0">
                          <a:solidFill>
                            <a:schemeClr val="tx1"/>
                          </a:solidFill>
                        </a:rPr>
                        <a:t>misschien</a:t>
                      </a:r>
                      <a:r>
                        <a:rPr lang="en-US" sz="1000" baseline="0" dirty="0" smtClean="0">
                          <a:solidFill>
                            <a:schemeClr val="tx1"/>
                          </a:solidFill>
                        </a:rPr>
                        <a:t> </a:t>
                      </a:r>
                      <a:r>
                        <a:rPr lang="en-US" sz="1000" baseline="0" dirty="0" err="1" smtClean="0">
                          <a:solidFill>
                            <a:schemeClr val="tx1"/>
                          </a:solidFill>
                        </a:rPr>
                        <a:t>wel</a:t>
                      </a:r>
                      <a:r>
                        <a:rPr lang="en-US" sz="1000" baseline="0" dirty="0" smtClean="0">
                          <a:solidFill>
                            <a:schemeClr val="tx1"/>
                          </a:solidFill>
                        </a:rPr>
                        <a:t> 10 </a:t>
                      </a:r>
                      <a:r>
                        <a:rPr lang="en-US" sz="1000" baseline="0" dirty="0" err="1" smtClean="0">
                          <a:solidFill>
                            <a:schemeClr val="tx1"/>
                          </a:solidFill>
                        </a:rPr>
                        <a:t>jaar</a:t>
                      </a:r>
                      <a:r>
                        <a:rPr lang="en-US" sz="1000" baseline="0" dirty="0" smtClean="0">
                          <a:solidFill>
                            <a:schemeClr val="tx1"/>
                          </a:solidFill>
                        </a:rPr>
                        <a:t> </a:t>
                      </a:r>
                      <a:r>
                        <a:rPr lang="en-US" sz="1000" baseline="0" dirty="0" err="1" smtClean="0">
                          <a:solidFill>
                            <a:schemeClr val="tx1"/>
                          </a:solidFill>
                        </a:rPr>
                        <a:t>duren</a:t>
                      </a:r>
                      <a:r>
                        <a:rPr lang="en-US" sz="1000" baseline="0" dirty="0" smtClean="0">
                          <a:solidFill>
                            <a:schemeClr val="tx1"/>
                          </a:solidFill>
                        </a:rPr>
                        <a:t>.</a:t>
                      </a:r>
                      <a:endParaRPr lang="en-GB" sz="1000" dirty="0">
                        <a:solidFill>
                          <a:schemeClr val="tx1"/>
                        </a:solidFill>
                      </a:endParaRPr>
                    </a:p>
                  </a:txBody>
                  <a:tcPr/>
                </a:tc>
              </a:tr>
              <a:tr h="370840">
                <a:tc>
                  <a:txBody>
                    <a:bodyPr/>
                    <a:lstStyle/>
                    <a:p>
                      <a:r>
                        <a:rPr lang="nl-NL" sz="1000" i="1" dirty="0" smtClean="0"/>
                        <a:t>Is de achteruitgang van de kust structureel of tijdelijk? Zal de waargenomen trend van erosie tussen paal 3 en 5 aanhouden? En hoe lang (nog)? </a:t>
                      </a:r>
                      <a:endParaRPr lang="en-GB"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000" b="0" i="0" dirty="0" smtClean="0"/>
                        <a:t>De</a:t>
                      </a:r>
                      <a:r>
                        <a:rPr lang="nl-NL" sz="1000" b="0" i="0" baseline="0" dirty="0" smtClean="0"/>
                        <a:t> aanlandingssnelheid van de zandplaat is de laatste paar jaar sterk vertraagd, waarvoor vormbehoud van de geul de oorzaak lijkt te zijn. De verwachting is dat het </a:t>
                      </a:r>
                      <a:r>
                        <a:rPr lang="nl-NL" sz="1000" b="0" i="0" baseline="0" dirty="0" err="1" smtClean="0"/>
                        <a:t>Plaatgat</a:t>
                      </a:r>
                      <a:r>
                        <a:rPr lang="nl-NL" sz="1000" b="0" i="0" baseline="0" dirty="0" smtClean="0"/>
                        <a:t> verzand, en dat de erosie dus van tijdelijke aard is.  Door het niet-</a:t>
                      </a:r>
                      <a:r>
                        <a:rPr lang="nl-NL" sz="1000" b="0" i="0" baseline="0" dirty="0" err="1" smtClean="0"/>
                        <a:t>lineare</a:t>
                      </a:r>
                      <a:r>
                        <a:rPr lang="nl-NL" sz="1000" b="0" i="0" baseline="0" dirty="0" smtClean="0"/>
                        <a:t> </a:t>
                      </a:r>
                      <a:r>
                        <a:rPr lang="nl-NL" sz="1000" b="0" i="0" baseline="0" dirty="0" err="1" smtClean="0"/>
                        <a:t>voorschrijdingsgedrag</a:t>
                      </a:r>
                      <a:r>
                        <a:rPr lang="nl-NL" sz="1000" b="0" i="0" baseline="0" dirty="0" smtClean="0"/>
                        <a:t> van de platen achter het </a:t>
                      </a:r>
                      <a:r>
                        <a:rPr lang="nl-NL" sz="1000" b="0" i="0" baseline="0" dirty="0" err="1" smtClean="0"/>
                        <a:t>Plaatgat</a:t>
                      </a:r>
                      <a:r>
                        <a:rPr lang="nl-NL" sz="1000" b="0" i="0" baseline="0" dirty="0" smtClean="0"/>
                        <a:t> is extrapolatie van de huidige </a:t>
                      </a:r>
                      <a:r>
                        <a:rPr lang="nl-NL" sz="1000" b="0" i="0" baseline="0" dirty="0" err="1" smtClean="0"/>
                        <a:t>aanlandingsnelheid</a:t>
                      </a:r>
                      <a:r>
                        <a:rPr lang="nl-NL" sz="1000" b="0" i="0" baseline="0" dirty="0" smtClean="0"/>
                        <a:t> niet mogelijk. Een precieze voorspelling van het verhelingsmoment is niet aan te geven.</a:t>
                      </a:r>
                    </a:p>
                  </a:txBody>
                  <a:tcPr/>
                </a:tc>
              </a:tr>
            </a:tbl>
          </a:graphicData>
        </a:graphic>
      </p:graphicFrame>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spTree>
    <p:extLst>
      <p:ext uri="{BB962C8B-B14F-4D97-AF65-F5344CB8AC3E}">
        <p14:creationId xmlns:p14="http://schemas.microsoft.com/office/powerpoint/2010/main" val="36203910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Vraagstelling</a:t>
            </a:r>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sp>
        <p:nvSpPr>
          <p:cNvPr id="6" name="Rectangle 5"/>
          <p:cNvSpPr/>
          <p:nvPr/>
        </p:nvSpPr>
        <p:spPr>
          <a:xfrm>
            <a:off x="683568" y="3717032"/>
            <a:ext cx="7920880" cy="2462213"/>
          </a:xfrm>
          <a:prstGeom prst="rect">
            <a:avLst/>
          </a:prstGeom>
        </p:spPr>
        <p:txBody>
          <a:bodyPr wrap="square">
            <a:spAutoFit/>
          </a:bodyPr>
          <a:lstStyle/>
          <a:p>
            <a:pPr marL="285750" lvl="0" indent="-285750">
              <a:buFont typeface="Arial" panose="020B0604020202020204" pitchFamily="34" charset="0"/>
              <a:buChar char="•"/>
            </a:pPr>
            <a:r>
              <a:rPr lang="nl-NL" sz="1400" dirty="0"/>
              <a:t>Hoe hangt de ontwikkeling van de kust samen met de ontwikkelingen in het zeegat?</a:t>
            </a:r>
            <a:endParaRPr lang="en-GB" sz="1400" dirty="0"/>
          </a:p>
          <a:p>
            <a:pPr marL="285750" lvl="0" indent="-285750">
              <a:buFont typeface="Arial" panose="020B0604020202020204" pitchFamily="34" charset="0"/>
              <a:buChar char="•"/>
            </a:pPr>
            <a:r>
              <a:rPr lang="nl-NL" sz="1400" dirty="0"/>
              <a:t>Wat zijn de verwachte (morfologische) ontwikkelingen in het zeegat voor de komende 10 jaar, en hoe zal de kust daar op reageren?</a:t>
            </a:r>
            <a:endParaRPr lang="en-GB" sz="1400" dirty="0"/>
          </a:p>
          <a:p>
            <a:pPr marL="285750" lvl="0" indent="-285750">
              <a:buFont typeface="Arial" panose="020B0604020202020204" pitchFamily="34" charset="0"/>
              <a:buChar char="•"/>
            </a:pPr>
            <a:r>
              <a:rPr lang="nl-NL" sz="1400" dirty="0"/>
              <a:t>Kan het gedrag verklaard worden uit een bepaalde </a:t>
            </a:r>
            <a:r>
              <a:rPr lang="nl-NL" sz="1400" dirty="0" err="1"/>
              <a:t>cycliciteit</a:t>
            </a:r>
            <a:r>
              <a:rPr lang="nl-NL" sz="1400" dirty="0"/>
              <a:t> of zijn er andere ontwikkelingen van invloed? Gevraagd wordt om hierbij ook de waargenomen trends en ontwikkelingen bij de koppen van Ameland en Texel te betrekken. </a:t>
            </a:r>
            <a:endParaRPr lang="en-GB" sz="1400" dirty="0"/>
          </a:p>
          <a:p>
            <a:pPr marL="285750" lvl="0" indent="-285750">
              <a:buFont typeface="Arial" panose="020B0604020202020204" pitchFamily="34" charset="0"/>
              <a:buChar char="•"/>
            </a:pPr>
            <a:r>
              <a:rPr lang="nl-NL" sz="1400" dirty="0"/>
              <a:t>Is de achteruitgang van de kust structureel of tijdelijk? Zal de waargenomen trend van erosie tussen paal 3 en 5 aanhouden? En hoe lang (nog</a:t>
            </a:r>
            <a:r>
              <a:rPr lang="nl-NL" sz="1400" dirty="0" smtClean="0"/>
              <a:t>)?</a:t>
            </a:r>
          </a:p>
          <a:p>
            <a:pPr marL="285750" lvl="0" indent="-285750">
              <a:buFont typeface="Arial" panose="020B0604020202020204" pitchFamily="34" charset="0"/>
              <a:buChar char="•"/>
            </a:pPr>
            <a:r>
              <a:rPr lang="nl-NL" sz="1400" dirty="0" smtClean="0"/>
              <a:t>Wat zijn (indicatief) de volume verliezen op de kop, die eventueel met een suppletie gecompenseerd zouden moeten worden? En zijn suppleties een effectieve maatregel om de erosie te compenseren?</a:t>
            </a:r>
            <a:endParaRPr lang="en-GB" sz="1400" dirty="0"/>
          </a:p>
        </p:txBody>
      </p:sp>
      <p:grpSp>
        <p:nvGrpSpPr>
          <p:cNvPr id="3" name="Group 2"/>
          <p:cNvGrpSpPr/>
          <p:nvPr/>
        </p:nvGrpSpPr>
        <p:grpSpPr>
          <a:xfrm>
            <a:off x="2411760" y="1412776"/>
            <a:ext cx="4250457" cy="1944216"/>
            <a:chOff x="4644008" y="1196753"/>
            <a:chExt cx="4250457" cy="1944216"/>
          </a:xfrm>
        </p:grpSpPr>
        <p:pic>
          <p:nvPicPr>
            <p:cNvPr id="7" name="Afbeelding 3"/>
            <p:cNvPicPr/>
            <p:nvPr/>
          </p:nvPicPr>
          <p:blipFill rotWithShape="1">
            <a:blip r:embed="rId3"/>
            <a:srcRect t="18375"/>
            <a:stretch/>
          </p:blipFill>
          <p:spPr bwMode="auto">
            <a:xfrm>
              <a:off x="4644008" y="1196753"/>
              <a:ext cx="4250457" cy="1944216"/>
            </a:xfrm>
            <a:prstGeom prst="rect">
              <a:avLst/>
            </a:prstGeom>
            <a:ln>
              <a:noFill/>
            </a:ln>
            <a:extLst>
              <a:ext uri="{53640926-AAD7-44D8-BBD7-CCE9431645EC}">
                <a14:shadowObscured xmlns:a14="http://schemas.microsoft.com/office/drawing/2010/main"/>
              </a:ext>
            </a:extLst>
          </p:spPr>
        </p:pic>
        <p:sp>
          <p:nvSpPr>
            <p:cNvPr id="8" name="Ovaal 4"/>
            <p:cNvSpPr/>
            <p:nvPr/>
          </p:nvSpPr>
          <p:spPr>
            <a:xfrm rot="19947725">
              <a:off x="5712360" y="1461686"/>
              <a:ext cx="1618615" cy="657225"/>
            </a:xfrm>
            <a:prstGeom prst="ellipse">
              <a:avLst/>
            </a:prstGeom>
            <a:solidFill>
              <a:srgbClr val="FFFF00">
                <a:alpha val="33000"/>
              </a:srgb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nl-NL" sz="900">
                  <a:effectLst/>
                  <a:ea typeface="Verdana"/>
                  <a:cs typeface="Times New Roman"/>
                </a:rPr>
                <a:t>Sterke erosie</a:t>
              </a:r>
              <a:endParaRPr lang="en-GB" sz="900">
                <a:effectLst/>
                <a:ea typeface="Verdana"/>
                <a:cs typeface="Times New Roman"/>
              </a:endParaRPr>
            </a:p>
          </p:txBody>
        </p:sp>
      </p:grpSp>
    </p:spTree>
    <p:extLst>
      <p:ext uri="{BB962C8B-B14F-4D97-AF65-F5344CB8AC3E}">
        <p14:creationId xmlns:p14="http://schemas.microsoft.com/office/powerpoint/2010/main" val="31522254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ED4D47B-D3B8-4E22-B0E7-789ED2DCD0DC}" type="datetime4">
              <a:rPr lang="nl-NL"/>
              <a:pPr/>
              <a:t>22 oktober 2018</a:t>
            </a:fld>
            <a:endParaRPr lang="nl-NL"/>
          </a:p>
        </p:txBody>
      </p:sp>
      <p:sp>
        <p:nvSpPr>
          <p:cNvPr id="16386" name="Rectangle 2"/>
          <p:cNvSpPr>
            <a:spLocks noGrp="1" noChangeArrowheads="1"/>
          </p:cNvSpPr>
          <p:nvPr>
            <p:ph type="title"/>
          </p:nvPr>
        </p:nvSpPr>
        <p:spPr>
          <a:xfrm>
            <a:off x="696913" y="233363"/>
            <a:ext cx="7835900" cy="611187"/>
          </a:xfrm>
        </p:spPr>
        <p:txBody>
          <a:bodyPr/>
          <a:lstStyle/>
          <a:p>
            <a:r>
              <a:rPr lang="en-US" dirty="0" err="1" smtClean="0"/>
              <a:t>Profiel</a:t>
            </a:r>
            <a:r>
              <a:rPr lang="en-US" dirty="0" smtClean="0"/>
              <a:t> </a:t>
            </a:r>
            <a:r>
              <a:rPr lang="en-US" dirty="0" err="1" smtClean="0"/>
              <a:t>definities</a:t>
            </a:r>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052736"/>
            <a:ext cx="4692318" cy="2905766"/>
          </a:xfrm>
          <a:prstGeom prst="rect">
            <a:avLst/>
          </a:prstGeom>
          <a:ln>
            <a:solidFill>
              <a:srgbClr val="FFFFFE"/>
            </a:solidFill>
          </a:ln>
        </p:spPr>
      </p:pic>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659"/>
          <a:stretch/>
        </p:blipFill>
        <p:spPr bwMode="auto">
          <a:xfrm>
            <a:off x="3347864" y="2780928"/>
            <a:ext cx="5160962" cy="3589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MKL 2007-2016</a:t>
            </a:r>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965265" y="2471306"/>
            <a:ext cx="5213469" cy="2990994"/>
          </a:xfrm>
          <a:prstGeom prst="rect">
            <a:avLst/>
          </a:prstGeom>
          <a:noFill/>
          <a:extLst>
            <a:ext uri="{909E8E84-426E-40DD-AFC4-6F175D3DCCD1}">
              <a14:hiddenFill xmlns:a14="http://schemas.microsoft.com/office/drawing/2010/main">
                <a:solidFill>
                  <a:srgbClr val="FFFFFF"/>
                </a:solidFill>
              </a14:hiddenFill>
            </a:ext>
          </a:extLst>
        </p:spPr>
      </p:pic>
      <p:sp>
        <p:nvSpPr>
          <p:cNvPr id="5" name="Down Arrow 4"/>
          <p:cNvSpPr/>
          <p:nvPr/>
        </p:nvSpPr>
        <p:spPr>
          <a:xfrm>
            <a:off x="4319972" y="1965753"/>
            <a:ext cx="252028" cy="936104"/>
          </a:xfrm>
          <a:prstGeom prst="downArrow">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3509881" y="1395701"/>
            <a:ext cx="2124237" cy="584775"/>
          </a:xfrm>
          <a:prstGeom prst="rect">
            <a:avLst/>
          </a:prstGeom>
          <a:noFill/>
        </p:spPr>
        <p:txBody>
          <a:bodyPr wrap="square" rtlCol="0">
            <a:spAutoFit/>
          </a:bodyPr>
          <a:lstStyle/>
          <a:p>
            <a:r>
              <a:rPr lang="en-US" sz="1600" dirty="0" err="1" smtClean="0"/>
              <a:t>Sterkste</a:t>
            </a:r>
            <a:r>
              <a:rPr lang="en-US" sz="1600" dirty="0" smtClean="0"/>
              <a:t> </a:t>
            </a:r>
            <a:r>
              <a:rPr lang="en-US" sz="1600" dirty="0" err="1" smtClean="0"/>
              <a:t>nadering</a:t>
            </a:r>
            <a:r>
              <a:rPr lang="en-US" sz="1600" dirty="0" smtClean="0"/>
              <a:t> BKL op </a:t>
            </a:r>
            <a:r>
              <a:rPr lang="en-US" sz="1600" dirty="0" err="1" smtClean="0"/>
              <a:t>raai</a:t>
            </a:r>
            <a:r>
              <a:rPr lang="en-US" sz="1600" dirty="0" smtClean="0"/>
              <a:t> 520</a:t>
            </a:r>
            <a:endParaRPr lang="en-GB" sz="1600" dirty="0"/>
          </a:p>
        </p:txBody>
      </p:sp>
    </p:spTree>
    <p:extLst>
      <p:ext uri="{BB962C8B-B14F-4D97-AF65-F5344CB8AC3E}">
        <p14:creationId xmlns:p14="http://schemas.microsoft.com/office/powerpoint/2010/main" val="2821356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Evolutie</a:t>
            </a:r>
            <a:r>
              <a:rPr lang="en-US" dirty="0" smtClean="0"/>
              <a:t> </a:t>
            </a:r>
            <a:r>
              <a:rPr lang="en-US" dirty="0" err="1" smtClean="0"/>
              <a:t>raai</a:t>
            </a:r>
            <a:r>
              <a:rPr lang="en-US" dirty="0" smtClean="0"/>
              <a:t> 500</a:t>
            </a:r>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331" y="3345857"/>
            <a:ext cx="5075105" cy="2301861"/>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7331" y="1014030"/>
            <a:ext cx="5075105" cy="2301861"/>
          </a:xfrm>
          <a:prstGeom prst="rect">
            <a:avLst/>
          </a:prstGeom>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6596"/>
          <a:stretch/>
        </p:blipFill>
        <p:spPr>
          <a:xfrm>
            <a:off x="4512192" y="980728"/>
            <a:ext cx="4740328" cy="2301861"/>
          </a:xfrm>
          <a:prstGeom prst="rect">
            <a:avLst/>
          </a:prstGeom>
        </p:spPr>
      </p:pic>
      <p:pic>
        <p:nvPicPr>
          <p:cNvPr id="6" name="Picture 5"/>
          <p:cNvPicPr>
            <a:picLocks noChangeAspect="1"/>
          </p:cNvPicPr>
          <p:nvPr/>
        </p:nvPicPr>
        <p:blipFill rotWithShape="1">
          <a:blip r:embed="rId6" cstate="print">
            <a:extLst>
              <a:ext uri="{28A0092B-C50C-407E-A947-70E740481C1C}">
                <a14:useLocalDpi xmlns:a14="http://schemas.microsoft.com/office/drawing/2010/main" val="0"/>
              </a:ext>
            </a:extLst>
          </a:blip>
          <a:srcRect l="7416"/>
          <a:stretch/>
        </p:blipFill>
        <p:spPr>
          <a:xfrm>
            <a:off x="4553756" y="3320115"/>
            <a:ext cx="4698764" cy="2301861"/>
          </a:xfrm>
          <a:prstGeom prst="rect">
            <a:avLst/>
          </a:prstGeom>
        </p:spPr>
      </p:pic>
      <mc:AlternateContent xmlns:mc="http://schemas.openxmlformats.org/markup-compatibility/2006" xmlns:a14="http://schemas.microsoft.com/office/drawing/2010/main">
        <mc:Choice Requires="a14">
          <p:sp>
            <p:nvSpPr>
              <p:cNvPr id="11" name="Rectangle 10"/>
              <p:cNvSpPr/>
              <p:nvPr/>
            </p:nvSpPr>
            <p:spPr>
              <a:xfrm>
                <a:off x="251520" y="5805264"/>
                <a:ext cx="6552728" cy="954107"/>
              </a:xfrm>
              <a:prstGeom prst="rect">
                <a:avLst/>
              </a:prstGeom>
              <a:solidFill>
                <a:schemeClr val="bg1"/>
              </a:solidFill>
            </p:spPr>
            <p:txBody>
              <a:bodyPr wrap="square">
                <a:spAutoFit/>
              </a:bodyPr>
              <a:lstStyle/>
              <a:p>
                <a:pPr marL="285750" indent="-285750">
                  <a:buFont typeface="Arial" panose="020B0604020202020204" pitchFamily="34" charset="0"/>
                  <a:buChar char="•"/>
                </a:pPr>
                <a:r>
                  <a:rPr lang="en-US" sz="1400" dirty="0" smtClean="0"/>
                  <a:t>“</a:t>
                </a:r>
                <a:r>
                  <a:rPr lang="en-US" sz="1400" dirty="0" err="1" smtClean="0"/>
                  <a:t>Duinvoet</a:t>
                </a:r>
                <a:r>
                  <a:rPr lang="en-US" sz="1400" dirty="0" smtClean="0"/>
                  <a:t>” </a:t>
                </a:r>
                <a:r>
                  <a:rPr lang="en-US" sz="1400" dirty="0" err="1" smtClean="0"/>
                  <a:t>definitie</a:t>
                </a:r>
                <a:r>
                  <a:rPr lang="en-US" sz="1400" dirty="0" smtClean="0"/>
                  <a:t> op </a:t>
                </a:r>
                <a:r>
                  <a:rPr lang="en-US" sz="1400" dirty="0" err="1" smtClean="0"/>
                  <a:t>Schiermonnikoog</a:t>
                </a:r>
                <a:r>
                  <a:rPr lang="en-US" sz="1400" dirty="0" smtClean="0"/>
                  <a:t> op 1.8 m + NAP (</a:t>
                </a:r>
                <a:r>
                  <a:rPr lang="en-US" sz="1400" dirty="0" err="1" smtClean="0"/>
                  <a:t>embrioduinen</a:t>
                </a:r>
                <a:r>
                  <a:rPr lang="en-US" sz="1400" dirty="0" smtClean="0"/>
                  <a:t> </a:t>
                </a:r>
                <a:r>
                  <a:rPr lang="en-US" sz="1400" dirty="0" err="1" smtClean="0"/>
                  <a:t>vallen</a:t>
                </a:r>
                <a:r>
                  <a:rPr lang="en-US" sz="1400" dirty="0" smtClean="0"/>
                  <a:t> </a:t>
                </a:r>
                <a:r>
                  <a:rPr lang="en-US" sz="1400" dirty="0" err="1" smtClean="0"/>
                  <a:t>buiten</a:t>
                </a:r>
                <a:r>
                  <a:rPr lang="en-US" sz="1400" dirty="0" smtClean="0"/>
                  <a:t> </a:t>
                </a:r>
                <a:r>
                  <a:rPr lang="en-US" sz="1400" dirty="0" err="1" smtClean="0"/>
                  <a:t>rekenvak</a:t>
                </a:r>
                <a:r>
                  <a:rPr lang="en-US" sz="1400" dirty="0" smtClean="0"/>
                  <a:t> MKL)</a:t>
                </a:r>
              </a:p>
              <a:p>
                <a:pPr marL="285750" indent="-285750">
                  <a:buFont typeface="Arial" panose="020B0604020202020204" pitchFamily="34" charset="0"/>
                  <a:buChar char="•"/>
                </a:pPr>
                <a:r>
                  <a:rPr lang="en-US" sz="1400" dirty="0" err="1" smtClean="0"/>
                  <a:t>Sterke</a:t>
                </a:r>
                <a:r>
                  <a:rPr lang="en-US" sz="1400" dirty="0" smtClean="0"/>
                  <a:t> </a:t>
                </a:r>
                <a:r>
                  <a:rPr lang="en-US" sz="1400" dirty="0" err="1"/>
                  <a:t>terugschrijding</a:t>
                </a:r>
                <a:r>
                  <a:rPr lang="en-US" sz="1400" dirty="0"/>
                  <a:t> </a:t>
                </a:r>
                <a:r>
                  <a:rPr lang="en-US" sz="1400" dirty="0" smtClean="0"/>
                  <a:t>“</a:t>
                </a:r>
                <a:r>
                  <a:rPr lang="en-US" sz="1400" dirty="0" err="1" smtClean="0"/>
                  <a:t>duinvoet</a:t>
                </a:r>
                <a:r>
                  <a:rPr lang="en-US" sz="1400" dirty="0" smtClean="0"/>
                  <a:t>” </a:t>
                </a:r>
                <a:r>
                  <a:rPr lang="en-US" sz="1400" dirty="0"/>
                  <a:t>(</a:t>
                </a:r>
                <a14:m>
                  <m:oMath xmlns:m="http://schemas.openxmlformats.org/officeDocument/2006/math">
                    <m:r>
                      <a:rPr lang="en-US" sz="1400" i="1">
                        <a:latin typeface="Cambria Math"/>
                      </a:rPr>
                      <m:t>±</m:t>
                    </m:r>
                  </m:oMath>
                </a14:m>
                <a:r>
                  <a:rPr lang="en-GB" sz="1400" dirty="0"/>
                  <a:t>100m in 10 </a:t>
                </a:r>
                <a:r>
                  <a:rPr lang="en-GB" sz="1400" dirty="0" err="1"/>
                  <a:t>jaar</a:t>
                </a:r>
                <a:r>
                  <a:rPr lang="en-GB" sz="1400" dirty="0" smtClean="0"/>
                  <a:t>) </a:t>
                </a:r>
              </a:p>
              <a:p>
                <a:pPr marL="285750" indent="-285750">
                  <a:buFont typeface="Arial" panose="020B0604020202020204" pitchFamily="34" charset="0"/>
                  <a:buChar char="•"/>
                </a:pPr>
                <a:r>
                  <a:rPr lang="en-GB" sz="1400" dirty="0" err="1"/>
                  <a:t>Z</a:t>
                </a:r>
                <a:r>
                  <a:rPr lang="en-GB" sz="1400" dirty="0" err="1" smtClean="0"/>
                  <a:t>eewaartse</a:t>
                </a:r>
                <a:r>
                  <a:rPr lang="en-GB" sz="1400" dirty="0" smtClean="0"/>
                  <a:t> </a:t>
                </a:r>
                <a:r>
                  <a:rPr lang="en-GB" sz="1400" dirty="0" err="1" smtClean="0"/>
                  <a:t>grens</a:t>
                </a:r>
                <a:r>
                  <a:rPr lang="en-GB" sz="1400" dirty="0" smtClean="0"/>
                  <a:t> van </a:t>
                </a:r>
                <a:r>
                  <a:rPr lang="en-GB" sz="1400" dirty="0" err="1" smtClean="0"/>
                  <a:t>rekenvak</a:t>
                </a:r>
                <a:r>
                  <a:rPr lang="en-GB" sz="1400" dirty="0" smtClean="0"/>
                  <a:t> </a:t>
                </a:r>
                <a:r>
                  <a:rPr lang="en-GB" sz="1400" dirty="0" err="1" smtClean="0"/>
                  <a:t>blijft</a:t>
                </a:r>
                <a:r>
                  <a:rPr lang="en-GB" sz="1400" dirty="0" smtClean="0"/>
                  <a:t> constant door de </a:t>
                </a:r>
                <a:r>
                  <a:rPr lang="en-GB" sz="1400" dirty="0" err="1" smtClean="0"/>
                  <a:t>tijd</a:t>
                </a:r>
                <a:endParaRPr lang="en-GB" sz="1400" dirty="0"/>
              </a:p>
            </p:txBody>
          </p:sp>
        </mc:Choice>
        <mc:Fallback xmlns="">
          <p:sp>
            <p:nvSpPr>
              <p:cNvPr id="11" name="Rectangle 10"/>
              <p:cNvSpPr>
                <a:spLocks noRot="1" noChangeAspect="1" noMove="1" noResize="1" noEditPoints="1" noAdjustHandles="1" noChangeArrowheads="1" noChangeShapeType="1" noTextEdit="1"/>
              </p:cNvSpPr>
              <p:nvPr/>
            </p:nvSpPr>
            <p:spPr>
              <a:xfrm>
                <a:off x="251520" y="5805264"/>
                <a:ext cx="6552728" cy="954107"/>
              </a:xfrm>
              <a:prstGeom prst="rect">
                <a:avLst/>
              </a:prstGeom>
              <a:blipFill rotWithShape="1">
                <a:blip r:embed="rId7"/>
                <a:stretch>
                  <a:fillRect l="-93" t="-637" b="-5096"/>
                </a:stretch>
              </a:blipFill>
            </p:spPr>
            <p:txBody>
              <a:bodyPr/>
              <a:lstStyle/>
              <a:p>
                <a:r>
                  <a:rPr lang="en-GB">
                    <a:noFill/>
                  </a:rPr>
                  <a:t> </a:t>
                </a:r>
              </a:p>
            </p:txBody>
          </p:sp>
        </mc:Fallback>
      </mc:AlternateContent>
    </p:spTree>
    <p:extLst>
      <p:ext uri="{BB962C8B-B14F-4D97-AF65-F5344CB8AC3E}">
        <p14:creationId xmlns:p14="http://schemas.microsoft.com/office/powerpoint/2010/main" val="20403464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Evolutie</a:t>
            </a:r>
            <a:r>
              <a:rPr lang="en-US" dirty="0" smtClean="0"/>
              <a:t> </a:t>
            </a:r>
            <a:r>
              <a:rPr lang="en-US" dirty="0" err="1" smtClean="0"/>
              <a:t>raai</a:t>
            </a:r>
            <a:r>
              <a:rPr lang="en-US" dirty="0" smtClean="0"/>
              <a:t> 501</a:t>
            </a:r>
            <a:endParaRPr lang="en-GB" dirty="0"/>
          </a:p>
        </p:txBody>
      </p:sp>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331" y="3359387"/>
            <a:ext cx="5075104" cy="2301861"/>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7331" y="1027560"/>
            <a:ext cx="5075104" cy="2301861"/>
          </a:xfrm>
          <a:prstGeom prst="rect">
            <a:avLst/>
          </a:prstGeom>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7108"/>
          <a:stretch/>
        </p:blipFill>
        <p:spPr>
          <a:xfrm>
            <a:off x="4533310" y="994258"/>
            <a:ext cx="4714339" cy="2301861"/>
          </a:xfrm>
          <a:prstGeom prst="rect">
            <a:avLst/>
          </a:prstGeom>
        </p:spPr>
      </p:pic>
      <p:pic>
        <p:nvPicPr>
          <p:cNvPr id="6" name="Picture 5"/>
          <p:cNvPicPr>
            <a:picLocks noChangeAspect="1"/>
          </p:cNvPicPr>
          <p:nvPr/>
        </p:nvPicPr>
        <p:blipFill rotWithShape="1">
          <a:blip r:embed="rId6" cstate="print">
            <a:extLst>
              <a:ext uri="{28A0092B-C50C-407E-A947-70E740481C1C}">
                <a14:useLocalDpi xmlns:a14="http://schemas.microsoft.com/office/drawing/2010/main" val="0"/>
              </a:ext>
            </a:extLst>
          </a:blip>
          <a:srcRect l="7517"/>
          <a:stretch/>
        </p:blipFill>
        <p:spPr>
          <a:xfrm>
            <a:off x="4565114" y="3333645"/>
            <a:ext cx="4693568" cy="2301861"/>
          </a:xfrm>
          <a:prstGeom prst="rect">
            <a:avLst/>
          </a:prstGeom>
        </p:spPr>
      </p:pic>
      <mc:AlternateContent xmlns:mc="http://schemas.openxmlformats.org/markup-compatibility/2006" xmlns:a14="http://schemas.microsoft.com/office/drawing/2010/main">
        <mc:Choice Requires="a14">
          <p:sp>
            <p:nvSpPr>
              <p:cNvPr id="3" name="TextBox 2"/>
              <p:cNvSpPr txBox="1"/>
              <p:nvPr/>
            </p:nvSpPr>
            <p:spPr>
              <a:xfrm>
                <a:off x="323528" y="5733256"/>
                <a:ext cx="6768752" cy="954107"/>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sz="1400" dirty="0"/>
                  <a:t>“</a:t>
                </a:r>
                <a:r>
                  <a:rPr lang="en-US" sz="1400" dirty="0" err="1"/>
                  <a:t>Duinvoet</a:t>
                </a:r>
                <a:r>
                  <a:rPr lang="en-US" sz="1400" dirty="0"/>
                  <a:t>” </a:t>
                </a:r>
                <a:r>
                  <a:rPr lang="en-US" sz="1400" dirty="0" err="1"/>
                  <a:t>definitie</a:t>
                </a:r>
                <a:r>
                  <a:rPr lang="en-US" sz="1400" dirty="0"/>
                  <a:t> op </a:t>
                </a:r>
                <a:r>
                  <a:rPr lang="en-US" sz="1400" dirty="0" err="1"/>
                  <a:t>Schiermonnikoog</a:t>
                </a:r>
                <a:r>
                  <a:rPr lang="en-US" sz="1400" dirty="0"/>
                  <a:t> op 1.8 m + NAP (</a:t>
                </a:r>
                <a:r>
                  <a:rPr lang="en-US" sz="1400" dirty="0" err="1"/>
                  <a:t>embrioduinen</a:t>
                </a:r>
                <a:r>
                  <a:rPr lang="en-US" sz="1400" dirty="0"/>
                  <a:t> </a:t>
                </a:r>
                <a:r>
                  <a:rPr lang="en-US" sz="1400" dirty="0" err="1"/>
                  <a:t>vallen</a:t>
                </a:r>
                <a:r>
                  <a:rPr lang="en-US" sz="1400" dirty="0"/>
                  <a:t> </a:t>
                </a:r>
                <a:r>
                  <a:rPr lang="en-US" sz="1400" dirty="0" err="1"/>
                  <a:t>buiten</a:t>
                </a:r>
                <a:r>
                  <a:rPr lang="en-US" sz="1400" dirty="0"/>
                  <a:t> </a:t>
                </a:r>
                <a:r>
                  <a:rPr lang="en-US" sz="1400" dirty="0" err="1"/>
                  <a:t>rekenvak</a:t>
                </a:r>
                <a:r>
                  <a:rPr lang="en-US" sz="1400" dirty="0"/>
                  <a:t> MKL</a:t>
                </a:r>
                <a:r>
                  <a:rPr lang="en-US" sz="1400" dirty="0" smtClean="0"/>
                  <a:t>)</a:t>
                </a:r>
              </a:p>
              <a:p>
                <a:pPr marL="285750" indent="-285750">
                  <a:buFont typeface="Arial" panose="020B0604020202020204" pitchFamily="34" charset="0"/>
                  <a:buChar char="•"/>
                </a:pPr>
                <a:r>
                  <a:rPr lang="en-US" sz="1400" dirty="0" err="1" smtClean="0"/>
                  <a:t>Sterke</a:t>
                </a:r>
                <a:r>
                  <a:rPr lang="en-US" sz="1400" dirty="0" smtClean="0"/>
                  <a:t> </a:t>
                </a:r>
                <a:r>
                  <a:rPr lang="en-US" sz="1400" dirty="0" err="1" smtClean="0"/>
                  <a:t>terugschrijding</a:t>
                </a:r>
                <a:r>
                  <a:rPr lang="en-US" sz="1400" dirty="0" smtClean="0"/>
                  <a:t> “</a:t>
                </a:r>
                <a:r>
                  <a:rPr lang="en-US" sz="1400" dirty="0" err="1" smtClean="0"/>
                  <a:t>duinvoet</a:t>
                </a:r>
                <a:r>
                  <a:rPr lang="en-US" sz="1400" dirty="0" smtClean="0"/>
                  <a:t>” (</a:t>
                </a:r>
                <a14:m>
                  <m:oMath xmlns:m="http://schemas.openxmlformats.org/officeDocument/2006/math">
                    <m:r>
                      <a:rPr lang="en-US" sz="1400" b="0" i="1" smtClean="0">
                        <a:latin typeface="Cambria Math"/>
                      </a:rPr>
                      <m:t>±</m:t>
                    </m:r>
                  </m:oMath>
                </a14:m>
                <a:r>
                  <a:rPr lang="en-GB" sz="1400" dirty="0" smtClean="0"/>
                  <a:t>100m in 10 </a:t>
                </a:r>
                <a:r>
                  <a:rPr lang="en-GB" sz="1400" dirty="0" err="1" smtClean="0"/>
                  <a:t>jaar</a:t>
                </a:r>
                <a:r>
                  <a:rPr lang="en-GB" sz="1400" dirty="0" smtClean="0"/>
                  <a:t>)</a:t>
                </a:r>
              </a:p>
              <a:p>
                <a:pPr marL="285750" indent="-285750">
                  <a:buFont typeface="Arial" panose="020B0604020202020204" pitchFamily="34" charset="0"/>
                  <a:buChar char="•"/>
                </a:pPr>
                <a:r>
                  <a:rPr lang="en-US" sz="1400" dirty="0" err="1" smtClean="0"/>
                  <a:t>Zeewaartse</a:t>
                </a:r>
                <a:r>
                  <a:rPr lang="en-US" sz="1400" dirty="0" smtClean="0"/>
                  <a:t> </a:t>
                </a:r>
                <a:r>
                  <a:rPr lang="en-US" sz="1400" dirty="0" err="1" smtClean="0"/>
                  <a:t>grens</a:t>
                </a:r>
                <a:r>
                  <a:rPr lang="en-US" sz="1400" dirty="0" smtClean="0"/>
                  <a:t> van het </a:t>
                </a:r>
                <a:r>
                  <a:rPr lang="en-US" sz="1400" dirty="0" err="1" smtClean="0"/>
                  <a:t>rekenvak</a:t>
                </a:r>
                <a:r>
                  <a:rPr lang="en-US" sz="1400" dirty="0" smtClean="0"/>
                  <a:t> </a:t>
                </a:r>
                <a:r>
                  <a:rPr lang="en-US" sz="1400" dirty="0" err="1" smtClean="0"/>
                  <a:t>zeewaarts</a:t>
                </a:r>
                <a:r>
                  <a:rPr lang="en-US" sz="1400" dirty="0" smtClean="0"/>
                  <a:t> </a:t>
                </a:r>
                <a:r>
                  <a:rPr lang="en-US" sz="1400" dirty="0" err="1" smtClean="0"/>
                  <a:t>gelegd</a:t>
                </a:r>
                <a:r>
                  <a:rPr lang="en-US" sz="1400" dirty="0" smtClean="0"/>
                  <a:t> </a:t>
                </a:r>
                <a:r>
                  <a:rPr lang="en-US" sz="1400" dirty="0" err="1" smtClean="0"/>
                  <a:t>tussen</a:t>
                </a:r>
                <a:r>
                  <a:rPr lang="en-US" sz="1400" dirty="0" smtClean="0"/>
                  <a:t> 2013 </a:t>
                </a:r>
                <a:r>
                  <a:rPr lang="en-US" sz="1400" dirty="0" err="1" smtClean="0"/>
                  <a:t>en</a:t>
                </a:r>
                <a:r>
                  <a:rPr lang="en-US" sz="1400" dirty="0" smtClean="0"/>
                  <a:t> 2016.</a:t>
                </a:r>
                <a:endParaRPr lang="en-GB" sz="1400" dirty="0"/>
              </a:p>
            </p:txBody>
          </p:sp>
        </mc:Choice>
        <mc:Fallback xmlns="">
          <p:sp>
            <p:nvSpPr>
              <p:cNvPr id="3" name="TextBox 2"/>
              <p:cNvSpPr txBox="1">
                <a:spLocks noRot="1" noChangeAspect="1" noMove="1" noResize="1" noEditPoints="1" noAdjustHandles="1" noChangeArrowheads="1" noChangeShapeType="1" noTextEdit="1"/>
              </p:cNvSpPr>
              <p:nvPr/>
            </p:nvSpPr>
            <p:spPr>
              <a:xfrm>
                <a:off x="323528" y="5733256"/>
                <a:ext cx="6768752" cy="954107"/>
              </a:xfrm>
              <a:prstGeom prst="rect">
                <a:avLst/>
              </a:prstGeom>
              <a:blipFill rotWithShape="1">
                <a:blip r:embed="rId7"/>
                <a:stretch>
                  <a:fillRect l="-90" t="-637" b="-5096"/>
                </a:stretch>
              </a:blipFill>
            </p:spPr>
            <p:txBody>
              <a:bodyPr/>
              <a:lstStyle/>
              <a:p>
                <a:r>
                  <a:rPr lang="en-GB">
                    <a:noFill/>
                  </a:rPr>
                  <a:t> </a:t>
                </a:r>
              </a:p>
            </p:txBody>
          </p:sp>
        </mc:Fallback>
      </mc:AlternateContent>
      <p:sp>
        <p:nvSpPr>
          <p:cNvPr id="5" name="Right Arrow 4"/>
          <p:cNvSpPr/>
          <p:nvPr/>
        </p:nvSpPr>
        <p:spPr>
          <a:xfrm rot="3104589">
            <a:off x="4219470" y="2879109"/>
            <a:ext cx="1647177" cy="1368152"/>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rot="3221150">
            <a:off x="4239688" y="3284963"/>
            <a:ext cx="1767469" cy="523220"/>
          </a:xfrm>
          <a:prstGeom prst="rect">
            <a:avLst/>
          </a:prstGeom>
          <a:noFill/>
        </p:spPr>
        <p:txBody>
          <a:bodyPr wrap="square" rtlCol="0">
            <a:spAutoFit/>
          </a:bodyPr>
          <a:lstStyle/>
          <a:p>
            <a:r>
              <a:rPr lang="en-US" sz="1400" dirty="0" err="1" smtClean="0">
                <a:solidFill>
                  <a:srgbClr val="FF0000"/>
                </a:solidFill>
              </a:rPr>
              <a:t>Veranderende</a:t>
            </a:r>
            <a:r>
              <a:rPr lang="en-US" sz="1400" dirty="0" smtClean="0">
                <a:solidFill>
                  <a:srgbClr val="FF0000"/>
                </a:solidFill>
              </a:rPr>
              <a:t> </a:t>
            </a:r>
            <a:r>
              <a:rPr lang="en-US" sz="1400" dirty="0" err="1" smtClean="0">
                <a:solidFill>
                  <a:srgbClr val="FF0000"/>
                </a:solidFill>
              </a:rPr>
              <a:t>rekenvakdefinitie</a:t>
            </a:r>
            <a:endParaRPr lang="en-GB" sz="1400" dirty="0">
              <a:solidFill>
                <a:srgbClr val="FF0000"/>
              </a:solidFill>
            </a:endParaRPr>
          </a:p>
        </p:txBody>
      </p:sp>
    </p:spTree>
    <p:extLst>
      <p:ext uri="{BB962C8B-B14F-4D97-AF65-F5344CB8AC3E}">
        <p14:creationId xmlns:p14="http://schemas.microsoft.com/office/powerpoint/2010/main" val="26182570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Invloed</a:t>
            </a:r>
            <a:r>
              <a:rPr lang="en-US" dirty="0" smtClean="0"/>
              <a:t> </a:t>
            </a:r>
            <a:r>
              <a:rPr lang="en-US" dirty="0" err="1" smtClean="0"/>
              <a:t>zandplaat</a:t>
            </a:r>
            <a:endParaRPr lang="en-GB" dirty="0"/>
          </a:p>
        </p:txBody>
      </p:sp>
      <p:pic>
        <p:nvPicPr>
          <p:cNvPr id="5" name="Snagit_PPT7FB2"/>
          <p:cNvPicPr>
            <a:picLocks noGrp="1" noChangeAspect="1"/>
          </p:cNvPicPr>
          <p:nvPr>
            <p:ph idx="1"/>
          </p:nvPr>
        </p:nvPicPr>
        <p:blipFill rotWithShape="1">
          <a:blip r:embed="rId2">
            <a:extLst>
              <a:ext uri="{28A0092B-C50C-407E-A947-70E740481C1C}">
                <a14:useLocalDpi xmlns:a14="http://schemas.microsoft.com/office/drawing/2010/main" val="0"/>
              </a:ext>
            </a:extLst>
          </a:blip>
          <a:srcRect b="4965"/>
          <a:stretch/>
        </p:blipFill>
        <p:spPr>
          <a:xfrm>
            <a:off x="-1" y="2198520"/>
            <a:ext cx="9144001" cy="4659480"/>
          </a:xfrm>
        </p:spPr>
      </p:pic>
      <p:sp>
        <p:nvSpPr>
          <p:cNvPr id="6" name="TextBox 5"/>
          <p:cNvSpPr txBox="1"/>
          <p:nvPr/>
        </p:nvSpPr>
        <p:spPr>
          <a:xfrm>
            <a:off x="107504" y="1052736"/>
            <a:ext cx="8928992" cy="1477328"/>
          </a:xfrm>
          <a:prstGeom prst="rect">
            <a:avLst/>
          </a:prstGeom>
          <a:noFill/>
        </p:spPr>
        <p:txBody>
          <a:bodyPr wrap="square" rtlCol="0">
            <a:spAutoFit/>
          </a:bodyPr>
          <a:lstStyle/>
          <a:p>
            <a:r>
              <a:rPr lang="en-US" dirty="0" err="1" smtClean="0"/>
              <a:t>Zandplaat</a:t>
            </a:r>
            <a:r>
              <a:rPr lang="en-US" dirty="0" smtClean="0"/>
              <a:t> </a:t>
            </a:r>
            <a:r>
              <a:rPr lang="en-US" dirty="0" err="1" smtClean="0"/>
              <a:t>heeft</a:t>
            </a:r>
            <a:r>
              <a:rPr lang="en-US" dirty="0" smtClean="0"/>
              <a:t> t/m ca </a:t>
            </a:r>
            <a:r>
              <a:rPr lang="en-US" dirty="0" err="1" smtClean="0"/>
              <a:t>raai</a:t>
            </a:r>
            <a:r>
              <a:rPr lang="en-US" dirty="0" smtClean="0"/>
              <a:t> 660 </a:t>
            </a:r>
            <a:r>
              <a:rPr lang="en-US" dirty="0" err="1" smtClean="0"/>
              <a:t>duidelijk</a:t>
            </a:r>
            <a:r>
              <a:rPr lang="en-US" dirty="0" smtClean="0"/>
              <a:t> </a:t>
            </a:r>
            <a:r>
              <a:rPr lang="en-US" dirty="0" err="1" smtClean="0"/>
              <a:t>invloed</a:t>
            </a:r>
            <a:r>
              <a:rPr lang="en-US" dirty="0" smtClean="0"/>
              <a:t> (rode </a:t>
            </a:r>
            <a:r>
              <a:rPr lang="en-US" dirty="0" err="1" smtClean="0"/>
              <a:t>ellips</a:t>
            </a:r>
            <a:r>
              <a:rPr lang="en-US" dirty="0" smtClean="0"/>
              <a:t>), </a:t>
            </a:r>
            <a:r>
              <a:rPr lang="en-US" dirty="0" err="1" smtClean="0"/>
              <a:t>terwijl</a:t>
            </a:r>
            <a:r>
              <a:rPr lang="en-US" dirty="0" smtClean="0"/>
              <a:t> </a:t>
            </a:r>
            <a:r>
              <a:rPr lang="en-US" dirty="0" err="1" smtClean="0"/>
              <a:t>zeewaartse</a:t>
            </a:r>
            <a:r>
              <a:rPr lang="en-US" dirty="0" smtClean="0"/>
              <a:t> </a:t>
            </a:r>
            <a:r>
              <a:rPr lang="en-US" dirty="0" err="1" smtClean="0"/>
              <a:t>grens</a:t>
            </a:r>
            <a:r>
              <a:rPr lang="en-US" dirty="0" smtClean="0"/>
              <a:t> </a:t>
            </a:r>
            <a:r>
              <a:rPr lang="en-US" dirty="0" err="1" smtClean="0"/>
              <a:t>alleen</a:t>
            </a:r>
            <a:r>
              <a:rPr lang="en-US" dirty="0" smtClean="0"/>
              <a:t> t/m </a:t>
            </a:r>
            <a:r>
              <a:rPr lang="en-US" dirty="0" err="1" smtClean="0"/>
              <a:t>raai</a:t>
            </a:r>
            <a:r>
              <a:rPr lang="en-US" dirty="0" smtClean="0"/>
              <a:t> 500 </a:t>
            </a:r>
            <a:r>
              <a:rPr lang="en-US" dirty="0" err="1" smtClean="0"/>
              <a:t>wordt</a:t>
            </a:r>
            <a:r>
              <a:rPr lang="en-US" dirty="0" smtClean="0"/>
              <a:t> </a:t>
            </a:r>
            <a:r>
              <a:rPr lang="en-US" dirty="0" err="1" smtClean="0"/>
              <a:t>gehanteerd</a:t>
            </a:r>
            <a:r>
              <a:rPr lang="en-US" dirty="0" smtClean="0"/>
              <a:t>. Om </a:t>
            </a:r>
            <a:r>
              <a:rPr lang="en-US" dirty="0" err="1" smtClean="0"/>
              <a:t>goed</a:t>
            </a:r>
            <a:r>
              <a:rPr lang="en-US" dirty="0" smtClean="0"/>
              <a:t> </a:t>
            </a:r>
            <a:r>
              <a:rPr lang="en-US" dirty="0" err="1" smtClean="0"/>
              <a:t>te</a:t>
            </a:r>
            <a:r>
              <a:rPr lang="en-US" dirty="0" smtClean="0"/>
              <a:t> </a:t>
            </a:r>
            <a:r>
              <a:rPr lang="en-US" dirty="0" err="1" smtClean="0"/>
              <a:t>vergelijken</a:t>
            </a:r>
            <a:r>
              <a:rPr lang="en-US" dirty="0" smtClean="0"/>
              <a:t> is de MKL </a:t>
            </a:r>
            <a:r>
              <a:rPr lang="en-US" dirty="0" err="1" smtClean="0"/>
              <a:t>ook</a:t>
            </a:r>
            <a:r>
              <a:rPr lang="en-US" dirty="0" smtClean="0"/>
              <a:t> </a:t>
            </a:r>
            <a:r>
              <a:rPr lang="en-US" dirty="0" err="1" smtClean="0"/>
              <a:t>zonder</a:t>
            </a:r>
            <a:r>
              <a:rPr lang="en-US" dirty="0" smtClean="0"/>
              <a:t> </a:t>
            </a:r>
            <a:r>
              <a:rPr lang="en-US" dirty="0" err="1" smtClean="0"/>
              <a:t>zeewaartse</a:t>
            </a:r>
            <a:r>
              <a:rPr lang="en-US" dirty="0" smtClean="0"/>
              <a:t> </a:t>
            </a:r>
            <a:r>
              <a:rPr lang="en-US" dirty="0" err="1" smtClean="0"/>
              <a:t>grens</a:t>
            </a:r>
            <a:r>
              <a:rPr lang="en-US" dirty="0" smtClean="0"/>
              <a:t> </a:t>
            </a:r>
            <a:r>
              <a:rPr lang="en-US" dirty="0" err="1" smtClean="0"/>
              <a:t>berekend</a:t>
            </a:r>
            <a:r>
              <a:rPr lang="en-US" dirty="0" smtClean="0"/>
              <a:t>. </a:t>
            </a:r>
          </a:p>
          <a:p>
            <a:r>
              <a:rPr lang="en-US" dirty="0" err="1" smtClean="0"/>
              <a:t>Volumeberekeningen</a:t>
            </a:r>
            <a:r>
              <a:rPr lang="en-US" dirty="0" smtClean="0"/>
              <a:t> </a:t>
            </a:r>
            <a:r>
              <a:rPr lang="en-US" dirty="0" err="1" smtClean="0"/>
              <a:t>zijn</a:t>
            </a:r>
            <a:r>
              <a:rPr lang="en-US" dirty="0" smtClean="0"/>
              <a:t> </a:t>
            </a:r>
            <a:r>
              <a:rPr lang="en-US" dirty="0" err="1" smtClean="0"/>
              <a:t>juist</a:t>
            </a:r>
            <a:r>
              <a:rPr lang="en-US" dirty="0" smtClean="0"/>
              <a:t> </a:t>
            </a:r>
            <a:r>
              <a:rPr lang="en-US" dirty="0" err="1" smtClean="0"/>
              <a:t>gemaakt</a:t>
            </a:r>
            <a:r>
              <a:rPr lang="en-US" dirty="0" smtClean="0"/>
              <a:t> </a:t>
            </a:r>
            <a:r>
              <a:rPr lang="en-US" dirty="0" smtClean="0"/>
              <a:t>met </a:t>
            </a:r>
            <a:r>
              <a:rPr lang="en-US" dirty="0" err="1" smtClean="0"/>
              <a:t>een</a:t>
            </a:r>
            <a:r>
              <a:rPr lang="en-US" dirty="0" smtClean="0"/>
              <a:t> </a:t>
            </a:r>
            <a:r>
              <a:rPr lang="en-US" dirty="0" err="1" smtClean="0"/>
              <a:t>nieuw</a:t>
            </a:r>
            <a:r>
              <a:rPr lang="en-US" dirty="0" smtClean="0"/>
              <a:t> </a:t>
            </a:r>
            <a:r>
              <a:rPr lang="en-US" dirty="0" err="1" smtClean="0"/>
              <a:t>gedefinieerde</a:t>
            </a:r>
            <a:r>
              <a:rPr lang="en-US" dirty="0" smtClean="0"/>
              <a:t> </a:t>
            </a:r>
            <a:r>
              <a:rPr lang="en-US" dirty="0" err="1" smtClean="0"/>
              <a:t>zeewaartse</a:t>
            </a:r>
            <a:r>
              <a:rPr lang="en-US" dirty="0" smtClean="0"/>
              <a:t> </a:t>
            </a:r>
            <a:r>
              <a:rPr lang="en-US" dirty="0" err="1" smtClean="0"/>
              <a:t>grens</a:t>
            </a:r>
            <a:r>
              <a:rPr lang="en-US" dirty="0" smtClean="0"/>
              <a:t> </a:t>
            </a:r>
            <a:r>
              <a:rPr lang="en-US" dirty="0" err="1" smtClean="0"/>
              <a:t>voor</a:t>
            </a:r>
            <a:r>
              <a:rPr lang="en-US" dirty="0" smtClean="0"/>
              <a:t> de </a:t>
            </a:r>
            <a:r>
              <a:rPr lang="en-US" dirty="0" err="1" smtClean="0"/>
              <a:t>raaien</a:t>
            </a:r>
            <a:r>
              <a:rPr lang="en-US" dirty="0" smtClean="0"/>
              <a:t> 501 t/m 700 </a:t>
            </a:r>
            <a:r>
              <a:rPr lang="en-US" dirty="0" err="1" smtClean="0"/>
              <a:t>en</a:t>
            </a:r>
            <a:r>
              <a:rPr lang="en-US" dirty="0" smtClean="0"/>
              <a:t> </a:t>
            </a:r>
            <a:r>
              <a:rPr lang="en-US" dirty="0" err="1" smtClean="0"/>
              <a:t>een</a:t>
            </a:r>
            <a:r>
              <a:rPr lang="en-US" dirty="0" smtClean="0"/>
              <a:t> </a:t>
            </a:r>
            <a:r>
              <a:rPr lang="en-US" dirty="0" err="1" smtClean="0"/>
              <a:t>aanpassing</a:t>
            </a:r>
            <a:r>
              <a:rPr lang="en-US" dirty="0" smtClean="0"/>
              <a:t> in de </a:t>
            </a:r>
            <a:r>
              <a:rPr lang="en-US" dirty="0" err="1" smtClean="0"/>
              <a:t>grens</a:t>
            </a:r>
            <a:r>
              <a:rPr lang="en-US" dirty="0" smtClean="0"/>
              <a:t> </a:t>
            </a:r>
            <a:r>
              <a:rPr lang="en-US" dirty="0" err="1" smtClean="0"/>
              <a:t>voor</a:t>
            </a:r>
            <a:r>
              <a:rPr lang="en-US" dirty="0" smtClean="0"/>
              <a:t> </a:t>
            </a:r>
            <a:r>
              <a:rPr lang="en-US" dirty="0" err="1" smtClean="0"/>
              <a:t>raai</a:t>
            </a:r>
            <a:r>
              <a:rPr lang="en-US" dirty="0" smtClean="0"/>
              <a:t> 300-500</a:t>
            </a:r>
            <a:endParaRPr lang="en-GB" dirty="0"/>
          </a:p>
        </p:txBody>
      </p:sp>
      <p:sp>
        <p:nvSpPr>
          <p:cNvPr id="3" name="TextBox 2"/>
          <p:cNvSpPr txBox="1"/>
          <p:nvPr/>
        </p:nvSpPr>
        <p:spPr>
          <a:xfrm rot="21028372">
            <a:off x="7432680" y="4092903"/>
            <a:ext cx="1584176" cy="369332"/>
          </a:xfrm>
          <a:prstGeom prst="rect">
            <a:avLst/>
          </a:prstGeom>
          <a:noFill/>
        </p:spPr>
        <p:txBody>
          <a:bodyPr wrap="square" rtlCol="0">
            <a:spAutoFit/>
          </a:bodyPr>
          <a:lstStyle/>
          <a:p>
            <a:r>
              <a:rPr lang="en-US" dirty="0" err="1" smtClean="0"/>
              <a:t>brekerbank</a:t>
            </a:r>
            <a:endParaRPr lang="en-GB" dirty="0"/>
          </a:p>
        </p:txBody>
      </p:sp>
    </p:spTree>
    <p:extLst>
      <p:ext uri="{BB962C8B-B14F-4D97-AF65-F5344CB8AC3E}">
        <p14:creationId xmlns:p14="http://schemas.microsoft.com/office/powerpoint/2010/main" val="19530523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MKL over de </a:t>
            </a:r>
            <a:r>
              <a:rPr lang="en-US" dirty="0" err="1" smtClean="0"/>
              <a:t>jaren</a:t>
            </a:r>
            <a:r>
              <a:rPr lang="en-US" dirty="0" smtClean="0"/>
              <a:t> </a:t>
            </a:r>
            <a:r>
              <a:rPr lang="en-US" dirty="0" err="1" smtClean="0"/>
              <a:t>heen</a:t>
            </a:r>
            <a:endParaRPr lang="en-GB"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835798" y="1230532"/>
            <a:ext cx="4843179" cy="2359292"/>
          </a:xfrm>
        </p:spPr>
      </p:pic>
      <p:sp>
        <p:nvSpPr>
          <p:cNvPr id="4" name="Date Placeholder 3"/>
          <p:cNvSpPr>
            <a:spLocks noGrp="1"/>
          </p:cNvSpPr>
          <p:nvPr>
            <p:ph type="dt" sz="half" idx="10"/>
          </p:nvPr>
        </p:nvSpPr>
        <p:spPr/>
        <p:txBody>
          <a:bodyPr/>
          <a:lstStyle/>
          <a:p>
            <a:fld id="{7861030A-D9DC-426C-A4D0-5E7AEAC0AFF5}" type="datetime4">
              <a:rPr lang="nl-NL" smtClean="0"/>
              <a:pPr/>
              <a:t>22 oktober 2018</a:t>
            </a:fld>
            <a:endParaRPr lang="nl-NL"/>
          </a:p>
        </p:txBody>
      </p:sp>
      <p:pic>
        <p:nvPicPr>
          <p:cNvPr id="6" name="Content Placeholder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935463" y="3752528"/>
            <a:ext cx="4880882" cy="2355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11560" y="1917026"/>
            <a:ext cx="2592288" cy="646331"/>
          </a:xfrm>
          <a:prstGeom prst="rect">
            <a:avLst/>
          </a:prstGeom>
          <a:noFill/>
        </p:spPr>
        <p:txBody>
          <a:bodyPr wrap="square" rtlCol="0">
            <a:spAutoFit/>
          </a:bodyPr>
          <a:lstStyle/>
          <a:p>
            <a:r>
              <a:rPr lang="en-US" dirty="0" smtClean="0"/>
              <a:t>Met </a:t>
            </a:r>
            <a:r>
              <a:rPr lang="en-US" dirty="0" err="1" smtClean="0"/>
              <a:t>zeewaartse</a:t>
            </a:r>
            <a:r>
              <a:rPr lang="en-US" dirty="0" smtClean="0"/>
              <a:t> rand</a:t>
            </a:r>
          </a:p>
          <a:p>
            <a:r>
              <a:rPr lang="en-US" dirty="0" smtClean="0"/>
              <a:t>(</a:t>
            </a:r>
            <a:r>
              <a:rPr lang="en-US" dirty="0" err="1" smtClean="0"/>
              <a:t>uit</a:t>
            </a:r>
            <a:r>
              <a:rPr lang="en-US" dirty="0" smtClean="0"/>
              <a:t> </a:t>
            </a:r>
            <a:r>
              <a:rPr lang="en-US" dirty="0" err="1" smtClean="0"/>
              <a:t>netcdf</a:t>
            </a:r>
            <a:r>
              <a:rPr lang="en-US" dirty="0" smtClean="0"/>
              <a:t>)</a:t>
            </a:r>
            <a:endParaRPr lang="en-GB" dirty="0"/>
          </a:p>
        </p:txBody>
      </p:sp>
      <p:sp>
        <p:nvSpPr>
          <p:cNvPr id="8" name="TextBox 7"/>
          <p:cNvSpPr txBox="1"/>
          <p:nvPr/>
        </p:nvSpPr>
        <p:spPr>
          <a:xfrm>
            <a:off x="602779" y="4437112"/>
            <a:ext cx="2736304" cy="646331"/>
          </a:xfrm>
          <a:prstGeom prst="rect">
            <a:avLst/>
          </a:prstGeom>
          <a:noFill/>
        </p:spPr>
        <p:txBody>
          <a:bodyPr wrap="square" rtlCol="0">
            <a:spAutoFit/>
          </a:bodyPr>
          <a:lstStyle/>
          <a:p>
            <a:r>
              <a:rPr lang="en-US" dirty="0" err="1"/>
              <a:t>Z</a:t>
            </a:r>
            <a:r>
              <a:rPr lang="en-US" dirty="0" err="1" smtClean="0"/>
              <a:t>onder</a:t>
            </a:r>
            <a:r>
              <a:rPr lang="en-US" dirty="0" smtClean="0"/>
              <a:t> </a:t>
            </a:r>
            <a:r>
              <a:rPr lang="en-US" dirty="0" err="1" smtClean="0"/>
              <a:t>zeewaartse</a:t>
            </a:r>
            <a:r>
              <a:rPr lang="en-US" dirty="0" smtClean="0"/>
              <a:t> rand</a:t>
            </a:r>
          </a:p>
          <a:p>
            <a:r>
              <a:rPr lang="en-US" dirty="0" smtClean="0"/>
              <a:t>(</a:t>
            </a:r>
            <a:r>
              <a:rPr lang="en-US" dirty="0" err="1" smtClean="0"/>
              <a:t>berekend</a:t>
            </a:r>
            <a:r>
              <a:rPr lang="en-US" dirty="0" smtClean="0"/>
              <a:t>)</a:t>
            </a:r>
            <a:endParaRPr lang="en-GB" dirty="0"/>
          </a:p>
        </p:txBody>
      </p:sp>
      <p:sp>
        <p:nvSpPr>
          <p:cNvPr id="9" name="TextBox 8"/>
          <p:cNvSpPr txBox="1"/>
          <p:nvPr/>
        </p:nvSpPr>
        <p:spPr>
          <a:xfrm>
            <a:off x="7380312" y="1742619"/>
            <a:ext cx="432048" cy="246221"/>
          </a:xfrm>
          <a:prstGeom prst="rect">
            <a:avLst/>
          </a:prstGeom>
          <a:noFill/>
        </p:spPr>
        <p:txBody>
          <a:bodyPr wrap="square" rtlCol="0">
            <a:spAutoFit/>
          </a:bodyPr>
          <a:lstStyle/>
          <a:p>
            <a:r>
              <a:rPr lang="en-US" sz="1000" dirty="0" smtClean="0">
                <a:solidFill>
                  <a:srgbClr val="FF0000"/>
                </a:solidFill>
              </a:rPr>
              <a:t>BKL</a:t>
            </a:r>
            <a:endParaRPr lang="en-GB" sz="1000" dirty="0">
              <a:solidFill>
                <a:srgbClr val="FF0000"/>
              </a:solidFill>
            </a:endParaRPr>
          </a:p>
        </p:txBody>
      </p:sp>
      <p:sp>
        <p:nvSpPr>
          <p:cNvPr id="10" name="TextBox 9"/>
          <p:cNvSpPr txBox="1"/>
          <p:nvPr/>
        </p:nvSpPr>
        <p:spPr>
          <a:xfrm>
            <a:off x="7472572" y="4225395"/>
            <a:ext cx="432048" cy="246221"/>
          </a:xfrm>
          <a:prstGeom prst="rect">
            <a:avLst/>
          </a:prstGeom>
          <a:noFill/>
        </p:spPr>
        <p:txBody>
          <a:bodyPr wrap="square" rtlCol="0">
            <a:spAutoFit/>
          </a:bodyPr>
          <a:lstStyle/>
          <a:p>
            <a:r>
              <a:rPr lang="en-US" sz="1000" dirty="0" smtClean="0">
                <a:solidFill>
                  <a:srgbClr val="FF0000"/>
                </a:solidFill>
              </a:rPr>
              <a:t>BKL</a:t>
            </a:r>
            <a:endParaRPr lang="en-GB" sz="1000" dirty="0">
              <a:solidFill>
                <a:srgbClr val="FF0000"/>
              </a:solidFill>
            </a:endParaRPr>
          </a:p>
        </p:txBody>
      </p:sp>
    </p:spTree>
    <p:extLst>
      <p:ext uri="{BB962C8B-B14F-4D97-AF65-F5344CB8AC3E}">
        <p14:creationId xmlns:p14="http://schemas.microsoft.com/office/powerpoint/2010/main" val="107215419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ltares template 2010">
  <a:themeElements>
    <a:clrScheme name="Deltares_tem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ltares_tem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ltares_tem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ltares_tem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ltares_tem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ltares_tem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ltares_tem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ltares_tem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ltares_tem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ltares_tem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ltares_tem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ltares_tem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ltares_tem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ltares_tem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Deltares Template</Template>
  <TotalTime>2634</TotalTime>
  <Words>3412</Words>
  <Application>Microsoft Office PowerPoint</Application>
  <PresentationFormat>On-screen Show (4:3)</PresentationFormat>
  <Paragraphs>271</Paragraphs>
  <Slides>28</Slides>
  <Notes>24</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Deltares template 2010</vt:lpstr>
      <vt:lpstr>Regionaal advies Schiermonnikoog Noordwest</vt:lpstr>
      <vt:lpstr>Probleemstelling Schiermonnikoog NW</vt:lpstr>
      <vt:lpstr>Vraagstelling</vt:lpstr>
      <vt:lpstr>Profiel definities</vt:lpstr>
      <vt:lpstr>MKL 2007-2016</vt:lpstr>
      <vt:lpstr>Evolutie raai 500</vt:lpstr>
      <vt:lpstr>Evolutie raai 501</vt:lpstr>
      <vt:lpstr>Invloed zandplaat</vt:lpstr>
      <vt:lpstr>MKL over de jaren heen</vt:lpstr>
      <vt:lpstr>Invloed zeewaartse grens  op rekenvak</vt:lpstr>
      <vt:lpstr>Aankomst zandplaat</vt:lpstr>
      <vt:lpstr>Timestacks rond raai met sterkste erosie</vt:lpstr>
      <vt:lpstr>Recente ontwikkeling profielen  100-m gemiddeld</vt:lpstr>
      <vt:lpstr>Trends in volume (MorphAn berekening)</vt:lpstr>
      <vt:lpstr>Grenzen – twee voorbeeldraaien</vt:lpstr>
      <vt:lpstr>Trends in volume 2010-2018</vt:lpstr>
      <vt:lpstr>Aankomende aanlanding</vt:lpstr>
      <vt:lpstr>Vorige aanlanding</vt:lpstr>
      <vt:lpstr>Vorige aanlanding </vt:lpstr>
      <vt:lpstr>Sedimentvolume in “buitendelta”</vt:lpstr>
      <vt:lpstr>Sedimentvolume “kernplaat” 1970-1987 (boven NAP-3m)</vt:lpstr>
      <vt:lpstr>Sedimentvolume “kernplaat” 2002-2017 (boven NAP-3m)</vt:lpstr>
      <vt:lpstr>Vergelijking Ameland </vt:lpstr>
      <vt:lpstr>Vergelijking Ameland </vt:lpstr>
      <vt:lpstr>Conclusies 1/2 </vt:lpstr>
      <vt:lpstr>Conclusies 2/2 </vt:lpstr>
      <vt:lpstr>Samenvatting vergelijking voorgaande aanlanding</vt:lpstr>
      <vt:lpstr>PowerPoint Presentation</vt:lpstr>
    </vt:vector>
  </TitlesOfParts>
  <Company>Stichting Deltares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Schiermonnikoog NW</dc:title>
  <dc:creator>Marlies van der Lugt</dc:creator>
  <cp:lastModifiedBy>Tommer Vermaas</cp:lastModifiedBy>
  <cp:revision>170</cp:revision>
  <cp:lastPrinted>2007-11-21T13:24:47Z</cp:lastPrinted>
  <dcterms:created xsi:type="dcterms:W3CDTF">2018-07-16T14:17:36Z</dcterms:created>
  <dcterms:modified xsi:type="dcterms:W3CDTF">2018-10-22T13:01:00Z</dcterms:modified>
</cp:coreProperties>
</file>