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7"/>
  </p:notesMasterIdLst>
  <p:sldIdLst>
    <p:sldId id="295" r:id="rId2"/>
    <p:sldId id="344" r:id="rId3"/>
    <p:sldId id="325" r:id="rId4"/>
    <p:sldId id="343" r:id="rId5"/>
    <p:sldId id="327" r:id="rId6"/>
    <p:sldId id="328" r:id="rId7"/>
    <p:sldId id="299" r:id="rId8"/>
    <p:sldId id="300" r:id="rId9"/>
    <p:sldId id="345" r:id="rId10"/>
    <p:sldId id="346" r:id="rId11"/>
    <p:sldId id="347" r:id="rId12"/>
    <p:sldId id="313" r:id="rId13"/>
    <p:sldId id="304" r:id="rId14"/>
    <p:sldId id="314" r:id="rId15"/>
    <p:sldId id="312" r:id="rId16"/>
    <p:sldId id="296" r:id="rId17"/>
    <p:sldId id="305" r:id="rId18"/>
    <p:sldId id="306" r:id="rId19"/>
    <p:sldId id="307" r:id="rId20"/>
    <p:sldId id="308" r:id="rId21"/>
    <p:sldId id="309" r:id="rId22"/>
    <p:sldId id="317" r:id="rId23"/>
    <p:sldId id="330" r:id="rId24"/>
    <p:sldId id="331" r:id="rId25"/>
    <p:sldId id="332" r:id="rId26"/>
    <p:sldId id="333" r:id="rId27"/>
    <p:sldId id="334" r:id="rId28"/>
    <p:sldId id="335" r:id="rId29"/>
    <p:sldId id="336" r:id="rId30"/>
    <p:sldId id="337" r:id="rId31"/>
    <p:sldId id="338" r:id="rId32"/>
    <p:sldId id="339" r:id="rId33"/>
    <p:sldId id="340" r:id="rId34"/>
    <p:sldId id="341" r:id="rId35"/>
    <p:sldId id="342" r:id="rId36"/>
  </p:sldIdLst>
  <p:sldSz cx="9906000" cy="6858000" type="A4"/>
  <p:notesSz cx="7772400" cy="10058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Gothic"/>
        <a:cs typeface="MS Gothic"/>
      </a:defRPr>
    </a:lvl1pPr>
    <a:lvl2pPr marL="428625" indent="-2159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Gothic"/>
        <a:cs typeface="MS Gothic"/>
      </a:defRPr>
    </a:lvl2pPr>
    <a:lvl3pPr marL="644525" indent="-214313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Gothic"/>
        <a:cs typeface="MS Gothic"/>
      </a:defRPr>
    </a:lvl3pPr>
    <a:lvl4pPr marL="860425" indent="-212725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Gothic"/>
        <a:cs typeface="MS Gothic"/>
      </a:defRPr>
    </a:lvl4pPr>
    <a:lvl5pPr marL="1076325" indent="-2159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Gothic"/>
        <a:cs typeface="MS Gothic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Gothic"/>
        <a:cs typeface="MS Gothic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Gothic"/>
        <a:cs typeface="MS Gothic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Gothic"/>
        <a:cs typeface="MS Gothic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Gothic"/>
        <a:cs typeface="MS Gothic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0000"/>
    <a:srgbClr val="7FA1B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9231" autoAdjust="0"/>
    <p:restoredTop sz="70070" autoAdjust="0"/>
  </p:normalViewPr>
  <p:slideViewPr>
    <p:cSldViewPr>
      <p:cViewPr varScale="1">
        <p:scale>
          <a:sx n="68" d="100"/>
          <a:sy n="68" d="100"/>
        </p:scale>
        <p:origin x="-102" y="-32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image" Target="../media/image34.emf"/><Relationship Id="rId4" Type="http://schemas.openxmlformats.org/officeDocument/2006/relationships/image" Target="../media/image3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35844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2050" y="763588"/>
            <a:ext cx="5443538" cy="3768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3475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68675" cy="498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2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24" charset="0"/>
                <a:ea typeface="MS Gothic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68675" cy="498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2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24" charset="0"/>
                <a:ea typeface="MS Gothic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68675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hangingPunct="0">
              <a:lnSpc>
                <a:spcPct val="92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24" charset="0"/>
                <a:ea typeface="MS Gothic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68675" cy="501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2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Times New Roman" pitchFamily="124" charset="0"/>
                <a:ea typeface="MS Gothic" charset="-128"/>
                <a:cs typeface="+mn-cs"/>
              </a:defRPr>
            </a:lvl1pPr>
          </a:lstStyle>
          <a:p>
            <a:pPr>
              <a:defRPr/>
            </a:pPr>
            <a:fld id="{53EA1E90-9F10-4682-A860-FE80863712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24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24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24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24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2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fld id="{06190D75-68C6-4F1C-BF5F-05DE5D638542}" type="slidenum">
              <a:rPr lang="en-US" smtClean="0">
                <a:latin typeface="Times New Roman" pitchFamily="18" charset="0"/>
                <a:ea typeface="MS Gothic"/>
                <a:cs typeface="MS Gothic"/>
              </a:rPr>
              <a:pPr>
                <a:buFont typeface="Wingdings" pitchFamily="2" charset="2"/>
                <a:buNone/>
              </a:pPr>
              <a:t>1</a:t>
            </a:fld>
            <a:endParaRPr lang="en-US" smtClean="0">
              <a:latin typeface="Times New Roman" pitchFamily="18" charset="0"/>
              <a:ea typeface="MS Gothic"/>
              <a:cs typeface="MS Gothic"/>
            </a:endParaRPr>
          </a:p>
        </p:txBody>
      </p:sp>
      <p:sp>
        <p:nvSpPr>
          <p:cNvPr id="36867" name="Text Box 2"/>
          <p:cNvSpPr txBox="1">
            <a:spLocks noChangeArrowheads="1"/>
          </p:cNvSpPr>
          <p:nvPr/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/>
          </p:nvPr>
        </p:nvSpPr>
        <p:spPr>
          <a:xfrm>
            <a:off x="777875" y="4776788"/>
            <a:ext cx="6215063" cy="4525962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0DAA1302-CF8D-49B5-921E-A6520F4743E8}" type="datetime4">
              <a:rPr lang="nl-NL"/>
              <a:pPr/>
              <a:t>3 juli 2008</a:t>
            </a:fld>
            <a:endParaRPr lang="nl-NL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68C431-AEF3-4419-96BB-1EE9D70D1A7B}" type="slidenum">
              <a:rPr lang="nl-NL"/>
              <a:pPr/>
              <a:t>4</a:t>
            </a:fld>
            <a:endParaRPr lang="nl-NL"/>
          </a:p>
        </p:txBody>
      </p:sp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62050" y="762000"/>
            <a:ext cx="5445125" cy="3768725"/>
          </a:xfrm>
          <a:ln/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>
          <a:xfrm>
            <a:off x="776877" y="4775851"/>
            <a:ext cx="6215016" cy="4526521"/>
          </a:xfrm>
        </p:spPr>
        <p:txBody>
          <a:bodyPr lIns="0" tIns="0" rIns="0" bIns="0"/>
          <a:lstStyle/>
          <a:p>
            <a:pPr defTabSz="487421"/>
            <a:r>
              <a:rPr lang="en-US" dirty="0"/>
              <a:t>Mention that FEWDOR showed examples of HABITAT, </a:t>
            </a:r>
            <a:r>
              <a:rPr lang="en-US" dirty="0" err="1"/>
              <a:t>Verkenner</a:t>
            </a:r>
            <a:endParaRPr lang="en-US" dirty="0"/>
          </a:p>
        </p:txBody>
      </p:sp>
      <p:sp>
        <p:nvSpPr>
          <p:cNvPr id="102404" name="Slide Number Placeholder 3"/>
          <p:cNvSpPr txBox="1">
            <a:spLocks noGrp="1"/>
          </p:cNvSpPr>
          <p:nvPr/>
        </p:nvSpPr>
        <p:spPr bwMode="auto">
          <a:xfrm>
            <a:off x="4399883" y="9554917"/>
            <a:ext cx="3367073" cy="50187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 defTabSz="456957" hangingPunct="0">
              <a:lnSpc>
                <a:spcPct val="92000"/>
              </a:lnSpc>
              <a:buClr>
                <a:srgbClr val="000000"/>
              </a:buClr>
              <a:buSzPct val="45000"/>
              <a:tabLst>
                <a:tab pos="0" algn="l"/>
                <a:tab pos="456957" algn="l"/>
                <a:tab pos="913914" algn="l"/>
                <a:tab pos="1372564" algn="l"/>
                <a:tab pos="1827828" algn="l"/>
                <a:tab pos="2284786" algn="l"/>
                <a:tab pos="2741743" algn="l"/>
                <a:tab pos="3200393" algn="l"/>
                <a:tab pos="3657350" algn="l"/>
                <a:tab pos="4114307" algn="l"/>
                <a:tab pos="4571264" algn="l"/>
                <a:tab pos="5028221" algn="l"/>
                <a:tab pos="5485178" algn="l"/>
                <a:tab pos="5942135" algn="l"/>
                <a:tab pos="6399093" algn="l"/>
                <a:tab pos="6856050" algn="l"/>
                <a:tab pos="7314699" algn="l"/>
                <a:tab pos="7771656" algn="l"/>
                <a:tab pos="8228613" algn="l"/>
                <a:tab pos="8685570" algn="l"/>
                <a:tab pos="9140835" algn="l"/>
              </a:tabLst>
            </a:pPr>
            <a:fld id="{361FBB5D-F99C-4838-BF83-9A478D63C3C2}" type="slidenum">
              <a:rPr lang="en-US" sz="1400">
                <a:solidFill>
                  <a:srgbClr val="000000"/>
                </a:solidFill>
                <a:latin typeface="Times New Roman" pitchFamily="18" charset="0"/>
              </a:rPr>
              <a:pPr algn="r" defTabSz="456957" hangingPunct="0">
                <a:lnSpc>
                  <a:spcPct val="92000"/>
                </a:lnSpc>
                <a:buClr>
                  <a:srgbClr val="000000"/>
                </a:buClr>
                <a:buSzPct val="45000"/>
                <a:tabLst>
                  <a:tab pos="0" algn="l"/>
                  <a:tab pos="456957" algn="l"/>
                  <a:tab pos="913914" algn="l"/>
                  <a:tab pos="1372564" algn="l"/>
                  <a:tab pos="1827828" algn="l"/>
                  <a:tab pos="2284786" algn="l"/>
                  <a:tab pos="2741743" algn="l"/>
                  <a:tab pos="3200393" algn="l"/>
                  <a:tab pos="3657350" algn="l"/>
                  <a:tab pos="4114307" algn="l"/>
                  <a:tab pos="4571264" algn="l"/>
                  <a:tab pos="5028221" algn="l"/>
                  <a:tab pos="5485178" algn="l"/>
                  <a:tab pos="5942135" algn="l"/>
                  <a:tab pos="6399093" algn="l"/>
                  <a:tab pos="6856050" algn="l"/>
                  <a:tab pos="7314699" algn="l"/>
                  <a:tab pos="7771656" algn="l"/>
                  <a:tab pos="8228613" algn="l"/>
                  <a:tab pos="8685570" algn="l"/>
                  <a:tab pos="9140835" algn="l"/>
                </a:tabLst>
              </a:pPr>
              <a:t>4</a:t>
            </a:fld>
            <a:endParaRPr lang="en-US" sz="14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6"/>
          <p:cNvSpPr txBox="1">
            <a:spLocks noChangeArrowheads="1"/>
          </p:cNvSpPr>
          <p:nvPr/>
        </p:nvSpPr>
        <p:spPr bwMode="auto">
          <a:xfrm>
            <a:off x="2057400" y="5797550"/>
            <a:ext cx="6950075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r>
              <a:rPr lang="en-US" sz="1600">
                <a:solidFill>
                  <a:schemeClr val="bg2"/>
                </a:solidFill>
                <a:latin typeface="Arial" charset="0"/>
                <a:ea typeface="MS Gothic" charset="-128"/>
                <a:cs typeface="+mn-cs"/>
              </a:rPr>
              <a:t>datum</a:t>
            </a:r>
          </a:p>
        </p:txBody>
      </p:sp>
      <p:pic>
        <p:nvPicPr>
          <p:cNvPr id="5" name="Picture 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3"/>
            <a:ext cx="4492625" cy="2760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" name="Picture 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5913" y="346075"/>
            <a:ext cx="2544762" cy="1077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Rectangle 29"/>
          <p:cNvSpPr>
            <a:spLocks noChangeArrowheads="1"/>
          </p:cNvSpPr>
          <p:nvPr/>
        </p:nvSpPr>
        <p:spPr bwMode="auto">
          <a:xfrm>
            <a:off x="0" y="1728788"/>
            <a:ext cx="9906000" cy="344487"/>
          </a:xfrm>
          <a:prstGeom prst="rect">
            <a:avLst/>
          </a:prstGeom>
          <a:solidFill>
            <a:srgbClr val="7FA1B6">
              <a:alpha val="2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8" name="Rectangle 30"/>
          <p:cNvSpPr>
            <a:spLocks noChangeArrowheads="1"/>
          </p:cNvSpPr>
          <p:nvPr/>
        </p:nvSpPr>
        <p:spPr bwMode="auto">
          <a:xfrm>
            <a:off x="0" y="2073275"/>
            <a:ext cx="9906000" cy="346075"/>
          </a:xfrm>
          <a:prstGeom prst="rect">
            <a:avLst/>
          </a:prstGeom>
          <a:solidFill>
            <a:srgbClr val="7FA1B6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9" name="Rectangle 31"/>
          <p:cNvSpPr>
            <a:spLocks noChangeArrowheads="1"/>
          </p:cNvSpPr>
          <p:nvPr/>
        </p:nvSpPr>
        <p:spPr bwMode="auto">
          <a:xfrm>
            <a:off x="0" y="2419350"/>
            <a:ext cx="9906000" cy="346075"/>
          </a:xfrm>
          <a:prstGeom prst="rect">
            <a:avLst/>
          </a:prstGeom>
          <a:solidFill>
            <a:srgbClr val="7FA1B6">
              <a:alpha val="75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pPr algn="ctr" defTabSz="414338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 sz="1600">
              <a:solidFill>
                <a:schemeClr val="bg1"/>
              </a:solidFill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10" name="Line 32"/>
          <p:cNvSpPr>
            <a:spLocks noChangeShapeType="1"/>
          </p:cNvSpPr>
          <p:nvPr/>
        </p:nvSpPr>
        <p:spPr bwMode="auto">
          <a:xfrm>
            <a:off x="0" y="2073275"/>
            <a:ext cx="9906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11" name="Line 33"/>
          <p:cNvSpPr>
            <a:spLocks noChangeShapeType="1"/>
          </p:cNvSpPr>
          <p:nvPr/>
        </p:nvSpPr>
        <p:spPr bwMode="auto">
          <a:xfrm>
            <a:off x="0" y="2419350"/>
            <a:ext cx="9906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12" name="Line 34"/>
          <p:cNvSpPr>
            <a:spLocks noChangeShapeType="1"/>
          </p:cNvSpPr>
          <p:nvPr/>
        </p:nvSpPr>
        <p:spPr bwMode="auto">
          <a:xfrm>
            <a:off x="0" y="1728788"/>
            <a:ext cx="9906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15156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114800"/>
            <a:ext cx="7010400" cy="1143000"/>
          </a:xfrm>
        </p:spPr>
        <p:txBody>
          <a:bodyPr/>
          <a:lstStyle>
            <a:lvl1pPr marL="0" indent="0">
              <a:spcAft>
                <a:spcPct val="0"/>
              </a:spcAft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1566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2057400" y="3078163"/>
            <a:ext cx="7010400" cy="884237"/>
          </a:xfrm>
          <a:noFill/>
          <a:ln>
            <a:round/>
          </a:ln>
        </p:spPr>
        <p:txBody>
          <a:bodyPr lIns="0" tIns="0" rIns="0" bIns="0"/>
          <a:lstStyle>
            <a:lvl1pPr>
              <a:defRPr sz="29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september 2007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Positionering, branding en huisstijl Deltares - 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CB721-BF4A-4DB7-9649-DD3CC4983C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07250" y="368300"/>
            <a:ext cx="2198688" cy="57610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68300"/>
            <a:ext cx="6445250" cy="57610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september 2007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Positionering, branding en huisstijl Deltares - 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74FB0-2FE4-4947-B606-552ACA4FC8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8807" y="368300"/>
            <a:ext cx="8796735" cy="57610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F27E1-6517-4765-90D5-C0C8A7EF0B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B8836-A725-446F-AB5B-4B2543D713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september 2007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Positionering, branding en huisstijl Deltares - 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3DB64-24C9-44BE-BDAE-E24DF5AAD5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september 2007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Positionering, branding en huisstijl Deltares - 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126E69-3C4C-4A68-BFAD-EC073BC5B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4283075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1275" y="1828800"/>
            <a:ext cx="4284663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september 2007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Positionering, branding en huisstijl Deltares - </a:t>
            </a:r>
          </a:p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118122-D1CF-44E4-AF53-273B56FC23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september 2007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Positionering, branding en huisstijl Deltares - </a:t>
            </a:r>
          </a:p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0FEFF-D250-494C-918A-C87E658EE1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september 2007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Positionering, branding en huisstijl Deltares - </a:t>
            </a:r>
          </a:p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87CE2-C76E-46BA-8DA8-0B35A4EC06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september 2007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Positionering, branding en huisstijl Deltares - </a:t>
            </a:r>
          </a:p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97B00-8A64-441C-ACA7-6AE6D747E8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september 2007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Positionering, branding en huisstijl Deltares - </a:t>
            </a:r>
          </a:p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6E210-6177-41D5-9541-1DF7282B6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12 september 2007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Positionering, branding en huisstijl Deltares - </a:t>
            </a:r>
          </a:p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E50EB-2FDA-4900-9CB1-F5AC0462AB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8" descr="BlauwLijn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5695950"/>
            <a:ext cx="9906000" cy="79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906000" cy="103663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latin typeface="Arial" charset="0"/>
              <a:ea typeface="MS Gothic" charset="-128"/>
              <a:cs typeface="+mn-cs"/>
            </a:endParaRPr>
          </a:p>
        </p:txBody>
      </p:sp>
      <p:pic>
        <p:nvPicPr>
          <p:cNvPr id="5124" name="Picture 10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8312150" y="0"/>
            <a:ext cx="1616075" cy="1038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125" name="Picture 11" descr="D111-007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6289675" y="-22225"/>
            <a:ext cx="1722438" cy="105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906000" cy="346075"/>
          </a:xfrm>
          <a:prstGeom prst="rect">
            <a:avLst/>
          </a:prstGeom>
          <a:solidFill>
            <a:schemeClr val="tx1">
              <a:alpha val="2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346075"/>
            <a:ext cx="9906000" cy="346075"/>
          </a:xfrm>
          <a:prstGeom prst="rect">
            <a:avLst/>
          </a:prstGeom>
          <a:solidFill>
            <a:schemeClr val="tx1">
              <a:alpha val="35001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692150"/>
            <a:ext cx="9906000" cy="344488"/>
          </a:xfrm>
          <a:prstGeom prst="rect">
            <a:avLst/>
          </a:prstGeom>
          <a:solidFill>
            <a:schemeClr val="tx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pPr algn="ctr" defTabSz="414338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 sz="1600">
              <a:solidFill>
                <a:schemeClr val="bg1"/>
              </a:solidFill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0" y="346075"/>
            <a:ext cx="9906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0" y="692150"/>
            <a:ext cx="9906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0" y="1036638"/>
            <a:ext cx="9906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latin typeface="Arial" charset="0"/>
              <a:ea typeface="MS Gothic" charset="-128"/>
              <a:cs typeface="+mn-cs"/>
            </a:endParaRPr>
          </a:p>
        </p:txBody>
      </p:sp>
      <p:sp>
        <p:nvSpPr>
          <p:cNvPr id="513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8720138" cy="430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124200" y="6615113"/>
            <a:ext cx="1436688" cy="31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2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defRPr sz="9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/>
              <a:t>12 september 2007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685800" y="6615113"/>
            <a:ext cx="2438400" cy="31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2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defRPr sz="9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n-US"/>
              <a:t>Positionering, branding en huisstijl Deltares - </a:t>
            </a:r>
          </a:p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4484688" y="6615113"/>
            <a:ext cx="468312" cy="31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2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defRPr sz="9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0017549D-7A63-4CD5-8750-B2649A8DA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136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68300"/>
            <a:ext cx="83820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5137" name="Picture 23" descr="woordmerk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7772400" y="6323013"/>
            <a:ext cx="167005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8" r:id="rId12"/>
    <p:sldLayoutId id="2147483709" r:id="rId13"/>
  </p:sldLayoutIdLst>
  <p:hf hdr="0"/>
  <p:txStyles>
    <p:titleStyle>
      <a:lvl1pPr algn="l" defTabSz="414338" rtl="0" eaLnBrk="0" fontAlgn="base" hangingPunct="0">
        <a:lnSpc>
          <a:spcPct val="8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800" b="1">
          <a:solidFill>
            <a:schemeClr val="bg1"/>
          </a:solidFill>
          <a:latin typeface="+mj-lt"/>
          <a:ea typeface="+mj-ea"/>
          <a:cs typeface="MS Gothic"/>
        </a:defRPr>
      </a:lvl1pPr>
      <a:lvl2pPr algn="l" defTabSz="414338" rtl="0" eaLnBrk="0" fontAlgn="base" hangingPunct="0">
        <a:lnSpc>
          <a:spcPct val="8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800" b="1">
          <a:solidFill>
            <a:schemeClr val="bg1"/>
          </a:solidFill>
          <a:latin typeface="Arial" charset="0"/>
          <a:ea typeface="MS Gothic" charset="-128"/>
          <a:cs typeface="MS Gothic"/>
        </a:defRPr>
      </a:lvl2pPr>
      <a:lvl3pPr algn="l" defTabSz="414338" rtl="0" eaLnBrk="0" fontAlgn="base" hangingPunct="0">
        <a:lnSpc>
          <a:spcPct val="8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800" b="1">
          <a:solidFill>
            <a:schemeClr val="bg1"/>
          </a:solidFill>
          <a:latin typeface="Arial" charset="0"/>
          <a:ea typeface="MS Gothic" charset="-128"/>
          <a:cs typeface="MS Gothic"/>
        </a:defRPr>
      </a:lvl3pPr>
      <a:lvl4pPr algn="l" defTabSz="414338" rtl="0" eaLnBrk="0" fontAlgn="base" hangingPunct="0">
        <a:lnSpc>
          <a:spcPct val="8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800" b="1">
          <a:solidFill>
            <a:schemeClr val="bg1"/>
          </a:solidFill>
          <a:latin typeface="Arial" charset="0"/>
          <a:ea typeface="MS Gothic" charset="-128"/>
          <a:cs typeface="MS Gothic"/>
        </a:defRPr>
      </a:lvl4pPr>
      <a:lvl5pPr algn="l" defTabSz="414338" rtl="0" eaLnBrk="0" fontAlgn="base" hangingPunct="0">
        <a:lnSpc>
          <a:spcPct val="8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800" b="1">
          <a:solidFill>
            <a:schemeClr val="bg1"/>
          </a:solidFill>
          <a:latin typeface="Arial" charset="0"/>
          <a:ea typeface="MS Gothic" charset="-128"/>
          <a:cs typeface="MS Gothic"/>
        </a:defRPr>
      </a:lvl5pPr>
      <a:lvl6pPr marL="457200" algn="ctr" defTabSz="414338" rtl="0" eaLnBrk="1" fontAlgn="base" hangingPunct="1">
        <a:lnSpc>
          <a:spcPct val="8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124" charset="2"/>
        <a:defRPr sz="4000">
          <a:solidFill>
            <a:srgbClr val="000000"/>
          </a:solidFill>
          <a:latin typeface="Arial" charset="0"/>
          <a:ea typeface="MS Gothic" charset="-128"/>
        </a:defRPr>
      </a:lvl6pPr>
      <a:lvl7pPr marL="914400" algn="ctr" defTabSz="414338" rtl="0" eaLnBrk="1" fontAlgn="base" hangingPunct="1">
        <a:lnSpc>
          <a:spcPct val="8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124" charset="2"/>
        <a:defRPr sz="4000">
          <a:solidFill>
            <a:srgbClr val="000000"/>
          </a:solidFill>
          <a:latin typeface="Arial" charset="0"/>
          <a:ea typeface="MS Gothic" charset="-128"/>
        </a:defRPr>
      </a:lvl7pPr>
      <a:lvl8pPr marL="1371600" algn="ctr" defTabSz="414338" rtl="0" eaLnBrk="1" fontAlgn="base" hangingPunct="1">
        <a:lnSpc>
          <a:spcPct val="8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124" charset="2"/>
        <a:defRPr sz="4000">
          <a:solidFill>
            <a:srgbClr val="000000"/>
          </a:solidFill>
          <a:latin typeface="Arial" charset="0"/>
          <a:ea typeface="MS Gothic" charset="-128"/>
        </a:defRPr>
      </a:lvl8pPr>
      <a:lvl9pPr marL="1828800" algn="ctr" defTabSz="414338" rtl="0" eaLnBrk="1" fontAlgn="base" hangingPunct="1">
        <a:lnSpc>
          <a:spcPct val="80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124" charset="2"/>
        <a:defRPr sz="40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88938" indent="-293688" algn="l" defTabSz="414338" rtl="0" eaLnBrk="0" fontAlgn="base" hangingPunct="0">
        <a:lnSpc>
          <a:spcPct val="80000"/>
        </a:lnSpc>
        <a:spcBef>
          <a:spcPct val="0"/>
        </a:spcBef>
        <a:spcAft>
          <a:spcPts val="1288"/>
        </a:spcAft>
        <a:buClr>
          <a:schemeClr val="bg2"/>
        </a:buClr>
        <a:buSzPct val="300000"/>
        <a:buChar char="•"/>
        <a:defRPr sz="2000">
          <a:solidFill>
            <a:srgbClr val="000000"/>
          </a:solidFill>
          <a:latin typeface="+mn-lt"/>
          <a:ea typeface="+mn-ea"/>
          <a:cs typeface="MS Gothic"/>
        </a:defRPr>
      </a:lvl1pPr>
      <a:lvl2pPr marL="781050" indent="-260350" algn="l" defTabSz="414338" rtl="0" eaLnBrk="0" fontAlgn="base" hangingPunct="0">
        <a:lnSpc>
          <a:spcPct val="80000"/>
        </a:lnSpc>
        <a:spcBef>
          <a:spcPct val="0"/>
        </a:spcBef>
        <a:spcAft>
          <a:spcPts val="1038"/>
        </a:spcAft>
        <a:buClr>
          <a:schemeClr val="bg2"/>
        </a:buClr>
        <a:buSzPct val="300000"/>
        <a:buFont typeface="Symbol" pitchFamily="18" charset="2"/>
        <a:buChar char=""/>
        <a:defRPr sz="2000">
          <a:solidFill>
            <a:srgbClr val="000000"/>
          </a:solidFill>
          <a:latin typeface="+mn-lt"/>
          <a:ea typeface="+mn-ea"/>
          <a:cs typeface="MS Gothic"/>
        </a:defRPr>
      </a:lvl2pPr>
      <a:lvl3pPr marL="1171575" indent="-193675" algn="l" defTabSz="414338" rtl="0" eaLnBrk="0" fontAlgn="base" hangingPunct="0">
        <a:lnSpc>
          <a:spcPct val="80000"/>
        </a:lnSpc>
        <a:spcBef>
          <a:spcPct val="0"/>
        </a:spcBef>
        <a:spcAft>
          <a:spcPts val="775"/>
        </a:spcAft>
        <a:buClr>
          <a:schemeClr val="bg2"/>
        </a:buClr>
        <a:buChar char="&gt;"/>
        <a:defRPr sz="2000">
          <a:solidFill>
            <a:srgbClr val="000000"/>
          </a:solidFill>
          <a:latin typeface="+mn-lt"/>
          <a:ea typeface="+mn-ea"/>
          <a:cs typeface="MS Gothic"/>
        </a:defRPr>
      </a:lvl3pPr>
      <a:lvl4pPr marL="1563688" indent="-192088" algn="l" defTabSz="414338" rtl="0" eaLnBrk="0" fontAlgn="base" hangingPunct="0">
        <a:lnSpc>
          <a:spcPct val="80000"/>
        </a:lnSpc>
        <a:spcBef>
          <a:spcPct val="0"/>
        </a:spcBef>
        <a:spcAft>
          <a:spcPts val="525"/>
        </a:spcAft>
        <a:buClr>
          <a:schemeClr val="bg2"/>
        </a:buClr>
        <a:buSzPct val="75000"/>
        <a:buFont typeface="Symbol" pitchFamily="18" charset="2"/>
        <a:buChar char=""/>
        <a:defRPr sz="2000">
          <a:solidFill>
            <a:srgbClr val="000000"/>
          </a:solidFill>
          <a:latin typeface="+mn-lt"/>
          <a:ea typeface="+mn-ea"/>
          <a:cs typeface="MS Gothic"/>
        </a:defRPr>
      </a:lvl4pPr>
      <a:lvl5pPr marL="1955800" indent="-195263" algn="l" defTabSz="414338" rtl="0" eaLnBrk="0" fontAlgn="base" hangingPunct="0">
        <a:lnSpc>
          <a:spcPct val="80000"/>
        </a:lnSpc>
        <a:spcBef>
          <a:spcPct val="0"/>
        </a:spcBef>
        <a:spcAft>
          <a:spcPts val="263"/>
        </a:spcAft>
        <a:buClr>
          <a:schemeClr val="bg2"/>
        </a:buClr>
        <a:buSzPct val="45000"/>
        <a:buFont typeface="Wingdings" pitchFamily="2" charset="2"/>
        <a:buChar char=""/>
        <a:defRPr sz="2000">
          <a:solidFill>
            <a:srgbClr val="000000"/>
          </a:solidFill>
          <a:latin typeface="+mn-lt"/>
          <a:ea typeface="+mn-ea"/>
          <a:cs typeface="MS Gothic"/>
        </a:defRPr>
      </a:lvl5pPr>
      <a:lvl6pPr marL="2413000" indent="-195263" algn="l" defTabSz="414338" rtl="0" eaLnBrk="1" fontAlgn="base" hangingPunct="1">
        <a:lnSpc>
          <a:spcPct val="80000"/>
        </a:lnSpc>
        <a:spcBef>
          <a:spcPct val="0"/>
        </a:spcBef>
        <a:spcAft>
          <a:spcPts val="263"/>
        </a:spcAft>
        <a:buClr>
          <a:schemeClr val="bg2"/>
        </a:buClr>
        <a:buSzPct val="45000"/>
        <a:buFont typeface="Wingdings" pitchFamily="124" charset="2"/>
        <a:buChar char=""/>
        <a:defRPr sz="2000">
          <a:solidFill>
            <a:srgbClr val="000000"/>
          </a:solidFill>
          <a:latin typeface="+mn-lt"/>
          <a:ea typeface="+mn-ea"/>
        </a:defRPr>
      </a:lvl6pPr>
      <a:lvl7pPr marL="2870200" indent="-195263" algn="l" defTabSz="414338" rtl="0" eaLnBrk="1" fontAlgn="base" hangingPunct="1">
        <a:lnSpc>
          <a:spcPct val="80000"/>
        </a:lnSpc>
        <a:spcBef>
          <a:spcPct val="0"/>
        </a:spcBef>
        <a:spcAft>
          <a:spcPts val="263"/>
        </a:spcAft>
        <a:buClr>
          <a:schemeClr val="bg2"/>
        </a:buClr>
        <a:buSzPct val="45000"/>
        <a:buFont typeface="Wingdings" pitchFamily="124" charset="2"/>
        <a:buChar char=""/>
        <a:defRPr sz="2000">
          <a:solidFill>
            <a:srgbClr val="000000"/>
          </a:solidFill>
          <a:latin typeface="+mn-lt"/>
          <a:ea typeface="+mn-ea"/>
        </a:defRPr>
      </a:lvl7pPr>
      <a:lvl8pPr marL="3327400" indent="-195263" algn="l" defTabSz="414338" rtl="0" eaLnBrk="1" fontAlgn="base" hangingPunct="1">
        <a:lnSpc>
          <a:spcPct val="80000"/>
        </a:lnSpc>
        <a:spcBef>
          <a:spcPct val="0"/>
        </a:spcBef>
        <a:spcAft>
          <a:spcPts val="263"/>
        </a:spcAft>
        <a:buClr>
          <a:schemeClr val="bg2"/>
        </a:buClr>
        <a:buSzPct val="45000"/>
        <a:buFont typeface="Wingdings" pitchFamily="124" charset="2"/>
        <a:buChar char=""/>
        <a:defRPr sz="2000">
          <a:solidFill>
            <a:srgbClr val="000000"/>
          </a:solidFill>
          <a:latin typeface="+mn-lt"/>
          <a:ea typeface="+mn-ea"/>
        </a:defRPr>
      </a:lvl8pPr>
      <a:lvl9pPr marL="3784600" indent="-195263" algn="l" defTabSz="414338" rtl="0" eaLnBrk="1" fontAlgn="base" hangingPunct="1">
        <a:lnSpc>
          <a:spcPct val="80000"/>
        </a:lnSpc>
        <a:spcBef>
          <a:spcPct val="0"/>
        </a:spcBef>
        <a:spcAft>
          <a:spcPts val="263"/>
        </a:spcAft>
        <a:buClr>
          <a:schemeClr val="bg2"/>
        </a:buClr>
        <a:buSzPct val="45000"/>
        <a:buFont typeface="Wingdings" pitchFamily="124" charset="2"/>
        <a:buChar char="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0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643438"/>
            <a:ext cx="7010400" cy="928687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mtClean="0"/>
          </a:p>
        </p:txBody>
      </p:sp>
      <p:sp>
        <p:nvSpPr>
          <p:cNvPr id="4" name="Rectangle 3"/>
          <p:cNvSpPr>
            <a:spLocks noGrp="1"/>
          </p:cNvSpPr>
          <p:nvPr>
            <p:ph type="ctrTitle"/>
          </p:nvPr>
        </p:nvSpPr>
        <p:spPr>
          <a:xfrm>
            <a:off x="2057400" y="2973388"/>
            <a:ext cx="7010400" cy="1598612"/>
          </a:xfrm>
        </p:spPr>
        <p:txBody>
          <a:bodyPr/>
          <a:lstStyle>
            <a:extLst/>
          </a:lstStyle>
          <a:p>
            <a:pPr eaLnBrk="1" hangingPunct="1">
              <a:buFont typeface="Wingdings" pitchFamily="124" charset="2"/>
              <a:buNone/>
              <a:defRPr/>
            </a:pPr>
            <a:r>
              <a:rPr lang="en-US" dirty="0" smtClean="0">
                <a:solidFill>
                  <a:srgbClr val="0070C0"/>
                </a:solidFill>
                <a:cs typeface="+mj-cs"/>
              </a:rPr>
              <a:t>Delft Shell Architecture</a:t>
            </a:r>
            <a:r>
              <a:rPr lang="en-US" dirty="0" smtClean="0">
                <a:solidFill>
                  <a:srgbClr val="0070C0"/>
                </a:solidFill>
                <a:cs typeface="+mj-cs"/>
              </a:rPr>
              <a:t/>
            </a:r>
            <a:br>
              <a:rPr lang="en-US" dirty="0" smtClean="0">
                <a:solidFill>
                  <a:srgbClr val="0070C0"/>
                </a:solidFill>
                <a:cs typeface="+mj-cs"/>
              </a:rPr>
            </a:br>
            <a:r>
              <a:rPr lang="en-US" dirty="0" smtClean="0">
                <a:solidFill>
                  <a:srgbClr val="0070C0"/>
                </a:solidFill>
                <a:cs typeface="+mj-cs"/>
              </a:rPr>
              <a:t/>
            </a:r>
            <a:br>
              <a:rPr lang="en-US" dirty="0" smtClean="0">
                <a:solidFill>
                  <a:srgbClr val="0070C0"/>
                </a:solidFill>
                <a:cs typeface="+mj-cs"/>
              </a:rPr>
            </a:br>
            <a:endParaRPr lang="en-US" dirty="0">
              <a:solidFill>
                <a:schemeClr val="accent3">
                  <a:lumMod val="75000"/>
                </a:schemeClr>
              </a:solidFill>
              <a:cs typeface="+mj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Access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 september 2007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Positionering, branding en huisstijl Deltares - 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F6F3DB64-24C9-44BE-BDAE-E24DF5AAD5E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8" name="Picture 7" descr="overview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530" y="1071546"/>
            <a:ext cx="3238500" cy="3619500"/>
          </a:xfrm>
          <a:prstGeom prst="rect">
            <a:avLst/>
          </a:prstGeom>
        </p:spPr>
      </p:pic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67182" y="1285860"/>
            <a:ext cx="5000660" cy="4172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Access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 september 2007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Positionering, branding en huisstijl Deltares - 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F6F3DB64-24C9-44BE-BDAE-E24DF5AAD5E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720" y="1428736"/>
            <a:ext cx="3500462" cy="3325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24503" y="1214439"/>
            <a:ext cx="3997983" cy="2626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n 9"/>
          <p:cNvSpPr/>
          <p:nvPr/>
        </p:nvSpPr>
        <p:spPr bwMode="auto">
          <a:xfrm>
            <a:off x="6667512" y="4714884"/>
            <a:ext cx="1500198" cy="928670"/>
          </a:xfrm>
          <a:prstGeom prst="ca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124" charset="2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MS Gothic" charset="-128"/>
            </a:endParaRPr>
          </a:p>
        </p:txBody>
      </p:sp>
      <p:sp>
        <p:nvSpPr>
          <p:cNvPr id="11" name="Up-Down Arrow 10"/>
          <p:cNvSpPr/>
          <p:nvPr/>
        </p:nvSpPr>
        <p:spPr bwMode="auto">
          <a:xfrm>
            <a:off x="7268250" y="4000504"/>
            <a:ext cx="214314" cy="428628"/>
          </a:xfrm>
          <a:prstGeom prst="upDown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124" charset="2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MS Gothic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Models Integration</a:t>
            </a:r>
            <a:endParaRPr lang="en-US" dirty="0" smtClean="0"/>
          </a:p>
        </p:txBody>
      </p:sp>
      <p:sp>
        <p:nvSpPr>
          <p:cNvPr id="2355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 defTabSz="414338"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</a:pPr>
            <a:r>
              <a:rPr lang="en-US" smtClean="0"/>
              <a:t>12 september 2007</a:t>
            </a:r>
          </a:p>
        </p:txBody>
      </p:sp>
      <p:sp>
        <p:nvSpPr>
          <p:cNvPr id="2355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defTabSz="414338"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</a:pPr>
            <a:r>
              <a:rPr lang="en-US" smtClean="0"/>
              <a:t>Positionering, branding en huisstijl Deltares - </a:t>
            </a:r>
          </a:p>
          <a:p>
            <a:pPr defTabSz="414338"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</a:pPr>
            <a:endParaRPr lang="en-US" smtClean="0"/>
          </a:p>
        </p:txBody>
      </p:sp>
      <p:sp>
        <p:nvSpPr>
          <p:cNvPr id="2355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414338"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</a:pPr>
            <a:fld id="{4EAFB23E-8CCC-4575-9D82-99CE0D48C052}" type="slidenum">
              <a:rPr lang="en-US" smtClean="0"/>
              <a:pPr defTabSz="414338">
                <a:tabLst>
                  <a:tab pos="0" algn="l"/>
                  <a:tab pos="414338" algn="l"/>
                  <a:tab pos="828675" algn="l"/>
                  <a:tab pos="1244600" algn="l"/>
                  <a:tab pos="1658938" algn="l"/>
                  <a:tab pos="2073275" algn="l"/>
                  <a:tab pos="2487613" algn="l"/>
                  <a:tab pos="2903538" algn="l"/>
                  <a:tab pos="3317875" algn="l"/>
                  <a:tab pos="3732213" algn="l"/>
                  <a:tab pos="4146550" algn="l"/>
                  <a:tab pos="4562475" algn="l"/>
                  <a:tab pos="4976813" algn="l"/>
                  <a:tab pos="5391150" algn="l"/>
                  <a:tab pos="5805488" algn="l"/>
                  <a:tab pos="6221413" algn="l"/>
                  <a:tab pos="6635750" algn="l"/>
                  <a:tab pos="7050088" algn="l"/>
                  <a:tab pos="7464425" algn="l"/>
                  <a:tab pos="7880350" algn="l"/>
                  <a:tab pos="8294688" algn="l"/>
                </a:tabLst>
              </a:pPr>
              <a:t>12</a:t>
            </a:fld>
            <a:endParaRPr lang="en-US" smtClean="0"/>
          </a:p>
        </p:txBody>
      </p:sp>
      <p:pic>
        <p:nvPicPr>
          <p:cNvPr id="235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530" y="2786058"/>
            <a:ext cx="465772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81575" y="2357438"/>
            <a:ext cx="492442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57700" y="2135188"/>
            <a:ext cx="5448300" cy="472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Delftshell</a:t>
            </a:r>
          </a:p>
        </p:txBody>
      </p:sp>
      <p:pic>
        <p:nvPicPr>
          <p:cNvPr id="21508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447800"/>
            <a:ext cx="4375150" cy="2965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253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 defTabSz="414338"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</a:pPr>
            <a:r>
              <a:rPr lang="en-US" smtClean="0"/>
              <a:t>12 september 2007</a:t>
            </a:r>
          </a:p>
        </p:txBody>
      </p:sp>
      <p:sp>
        <p:nvSpPr>
          <p:cNvPr id="2253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defTabSz="414338"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</a:pPr>
            <a:r>
              <a:rPr lang="en-US" smtClean="0"/>
              <a:t>Positionering, branding en huisstijl Deltares - </a:t>
            </a:r>
          </a:p>
          <a:p>
            <a:pPr defTabSz="414338"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</a:pPr>
            <a:endParaRPr lang="en-US" smtClean="0"/>
          </a:p>
        </p:txBody>
      </p:sp>
      <p:sp>
        <p:nvSpPr>
          <p:cNvPr id="2253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414338"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</a:pPr>
            <a:fld id="{E01A5B22-DA8E-4C28-B538-AC2714FCED76}" type="slidenum">
              <a:rPr lang="en-US" smtClean="0"/>
              <a:pPr defTabSz="414338">
                <a:tabLst>
                  <a:tab pos="0" algn="l"/>
                  <a:tab pos="414338" algn="l"/>
                  <a:tab pos="828675" algn="l"/>
                  <a:tab pos="1244600" algn="l"/>
                  <a:tab pos="1658938" algn="l"/>
                  <a:tab pos="2073275" algn="l"/>
                  <a:tab pos="2487613" algn="l"/>
                  <a:tab pos="2903538" algn="l"/>
                  <a:tab pos="3317875" algn="l"/>
                  <a:tab pos="3732213" algn="l"/>
                  <a:tab pos="4146550" algn="l"/>
                  <a:tab pos="4562475" algn="l"/>
                  <a:tab pos="4976813" algn="l"/>
                  <a:tab pos="5391150" algn="l"/>
                  <a:tab pos="5805488" algn="l"/>
                  <a:tab pos="6221413" algn="l"/>
                  <a:tab pos="6635750" algn="l"/>
                  <a:tab pos="7050088" algn="l"/>
                  <a:tab pos="7464425" algn="l"/>
                  <a:tab pos="7880350" algn="l"/>
                  <a:tab pos="8294688" algn="l"/>
                </a:tabLst>
              </a:pPr>
              <a:t>14</a:t>
            </a:fld>
            <a:endParaRPr lang="en-US" smtClean="0"/>
          </a:p>
        </p:txBody>
      </p:sp>
      <p:pic>
        <p:nvPicPr>
          <p:cNvPr id="225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438275"/>
            <a:ext cx="695325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595313" y="373063"/>
            <a:ext cx="8382000" cy="774700"/>
          </a:xfrm>
        </p:spPr>
        <p:txBody>
          <a:bodyPr/>
          <a:lstStyle/>
          <a:p>
            <a:pPr eaLnBrk="1" hangingPunct="1"/>
            <a:r>
              <a:rPr lang="en-US" sz="2400" smtClean="0"/>
              <a:t>Design class library for all specific entities used in Delft models domain (Domain-Driven Approach)</a:t>
            </a:r>
          </a:p>
        </p:txBody>
      </p:sp>
      <p:sp>
        <p:nvSpPr>
          <p:cNvPr id="2457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 defTabSz="414338"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</a:pPr>
            <a:r>
              <a:rPr lang="en-US" smtClean="0"/>
              <a:t>12 september 2007</a:t>
            </a: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defTabSz="414338"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</a:pPr>
            <a:r>
              <a:rPr lang="en-US" smtClean="0"/>
              <a:t>Positionering, branding en huisstijl Deltares - </a:t>
            </a:r>
          </a:p>
          <a:p>
            <a:pPr defTabSz="414338"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</a:pPr>
            <a:endParaRPr lang="en-US" smtClean="0"/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414338"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</a:pPr>
            <a:fld id="{F8ADB757-057E-4C49-BF67-BA6E731CC600}" type="slidenum">
              <a:rPr lang="en-US" smtClean="0"/>
              <a:pPr defTabSz="414338">
                <a:tabLst>
                  <a:tab pos="0" algn="l"/>
                  <a:tab pos="414338" algn="l"/>
                  <a:tab pos="828675" algn="l"/>
                  <a:tab pos="1244600" algn="l"/>
                  <a:tab pos="1658938" algn="l"/>
                  <a:tab pos="2073275" algn="l"/>
                  <a:tab pos="2487613" algn="l"/>
                  <a:tab pos="2903538" algn="l"/>
                  <a:tab pos="3317875" algn="l"/>
                  <a:tab pos="3732213" algn="l"/>
                  <a:tab pos="4146550" algn="l"/>
                  <a:tab pos="4562475" algn="l"/>
                  <a:tab pos="4976813" algn="l"/>
                  <a:tab pos="5391150" algn="l"/>
                  <a:tab pos="5805488" algn="l"/>
                  <a:tab pos="6221413" algn="l"/>
                  <a:tab pos="6635750" algn="l"/>
                  <a:tab pos="7050088" algn="l"/>
                  <a:tab pos="7464425" algn="l"/>
                  <a:tab pos="7880350" algn="l"/>
                  <a:tab pos="8294688" algn="l"/>
                </a:tabLst>
              </a:pPr>
              <a:t>15</a:t>
            </a:fld>
            <a:endParaRPr lang="en-US" smtClean="0"/>
          </a:p>
        </p:txBody>
      </p:sp>
      <p:pic>
        <p:nvPicPr>
          <p:cNvPr id="24582" name="Picture 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8125" y="1214438"/>
            <a:ext cx="3871913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81575" y="2714625"/>
            <a:ext cx="4186238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-1320800" y="304800"/>
            <a:ext cx="90805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US" sz="3200">
                <a:solidFill>
                  <a:schemeClr val="bg1"/>
                </a:solidFill>
              </a:rPr>
              <a:t>Working</a:t>
            </a:r>
            <a:r>
              <a:rPr lang="nl-NL" sz="3200">
                <a:solidFill>
                  <a:schemeClr val="bg1"/>
                </a:solidFill>
              </a:rPr>
              <a:t> environment</a:t>
            </a:r>
            <a:endParaRPr lang="en-US" sz="3200">
              <a:solidFill>
                <a:schemeClr val="bg1"/>
              </a:solidFill>
            </a:endParaRP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9688" y="1214438"/>
            <a:ext cx="69802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/>
          <p:cNvPicPr>
            <a:picLocks noGrp="1" noChangeAspect="1" noChangeArrowheads="1"/>
          </p:cNvPicPr>
          <p:nvPr>
            <p:ph/>
          </p:nvPr>
        </p:nvPicPr>
        <p:blipFill>
          <a:blip r:embed="rId3"/>
          <a:srcRect/>
          <a:stretch>
            <a:fillRect/>
          </a:stretch>
        </p:blipFill>
        <p:spPr>
          <a:xfrm>
            <a:off x="412750" y="3733800"/>
            <a:ext cx="412750" cy="381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62563" y="1214438"/>
            <a:ext cx="4411662" cy="3006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2662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" y="3181350"/>
            <a:ext cx="5543550" cy="35083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5" name="Shape 4"/>
          <p:cNvSpPr txBox="1">
            <a:spLocks/>
          </p:cNvSpPr>
          <p:nvPr/>
        </p:nvSpPr>
        <p:spPr>
          <a:xfrm>
            <a:off x="463550" y="33338"/>
            <a:ext cx="8915400" cy="654050"/>
          </a:xfrm>
          <a:prstGeom prst="rect">
            <a:avLst/>
          </a:prstGeom>
        </p:spPr>
        <p:txBody>
          <a:bodyPr anchor="ctr">
            <a:normAutofit fontScale="90000" lnSpcReduction="10000"/>
          </a:bodyPr>
          <a:lstStyle/>
          <a:p>
            <a:pPr algn="ctr" defTabSz="914400" fontAlgn="auto">
              <a:spcAft>
                <a:spcPts val="0"/>
              </a:spcAft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Project Life Cycle (Rational)</a:t>
            </a:r>
            <a:endParaRPr lang="en-US">
              <a:latin typeface="Arial" charset="0"/>
              <a:ea typeface="MS Gothic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563" y="1785938"/>
            <a:ext cx="6500812" cy="1962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6" name="Rectangle 5"/>
          <p:cNvSpPr txBox="1"/>
          <p:nvPr/>
        </p:nvSpPr>
        <p:spPr>
          <a:xfrm>
            <a:off x="4720827" y="1643051"/>
            <a:ext cx="1638590" cy="38779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7500000"/>
              </a:lightRig>
            </a:scene3d>
            <a:sp3d contourW="6350" prstMaterial="metal">
              <a:bevelT w="13081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r>
              <a:rPr lang="en-US" sz="2400" b="1" i="1" cap="all" dirty="0">
                <a:ln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7000">
                      <a:schemeClr val="accent1">
                        <a:tint val="90000"/>
                        <a:shade val="65000"/>
                        <a:satMod val="172000"/>
                      </a:schemeClr>
                    </a:gs>
                    <a:gs pos="48000">
                      <a:schemeClr val="accent1">
                        <a:tint val="100000"/>
                        <a:shade val="65000"/>
                        <a:satMod val="130000"/>
                      </a:schemeClr>
                    </a:gs>
                    <a:gs pos="92000">
                      <a:schemeClr val="accent1">
                        <a:tint val="100000"/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tint val="100000"/>
                        <a:shade val="55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r="5400000" sy="-100000" rotWithShape="0"/>
                </a:effectLst>
                <a:latin typeface="+mn-lt"/>
                <a:ea typeface="+mn-ea"/>
                <a:cs typeface="+mn-cs"/>
              </a:rPr>
              <a:t>Project</a:t>
            </a: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44725" y="4286250"/>
            <a:ext cx="6294438" cy="2211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274735" y="3929067"/>
            <a:ext cx="1819344" cy="38779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7500000"/>
              </a:lightRig>
            </a:scene3d>
            <a:sp3d contourW="6350" prstMaterial="metal">
              <a:bevelT w="13081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r>
              <a:rPr lang="en-US" sz="2400" b="1" i="1" cap="all" dirty="0">
                <a:ln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7000">
                      <a:schemeClr val="accent1">
                        <a:tint val="90000"/>
                        <a:shade val="65000"/>
                        <a:satMod val="172000"/>
                      </a:schemeClr>
                    </a:gs>
                    <a:gs pos="48000">
                      <a:schemeClr val="accent1">
                        <a:tint val="100000"/>
                        <a:shade val="65000"/>
                        <a:satMod val="130000"/>
                      </a:schemeClr>
                    </a:gs>
                    <a:gs pos="92000">
                      <a:schemeClr val="accent1">
                        <a:tint val="100000"/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tint val="100000"/>
                        <a:shade val="55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r="5400000" sy="-100000" rotWithShape="0"/>
                </a:effectLst>
                <a:latin typeface="Arial" charset="0"/>
                <a:ea typeface="MS Gothic" charset="-128"/>
                <a:cs typeface="+mn-cs"/>
              </a:rPr>
              <a:t>Iteration</a:t>
            </a:r>
            <a:endParaRPr lang="en-US">
              <a:latin typeface="Arial" charset="0"/>
              <a:ea typeface="MS Gothic" charset="-128"/>
              <a:cs typeface="+mn-cs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 flipV="1">
            <a:off x="4121943" y="3771107"/>
            <a:ext cx="500063" cy="387350"/>
          </a:xfrm>
          <a:prstGeom prst="straightConnector1">
            <a:avLst/>
          </a:prstGeom>
          <a:noFill/>
          <a:ln w="34925" cap="rnd" cmpd="sng" algn="ctr">
            <a:solidFill>
              <a:srgbClr val="8064A2"/>
            </a:solidFill>
            <a:prstDash val="solid"/>
            <a:tailEnd type="arrow"/>
          </a:ln>
          <a:effectLst>
            <a:outerShdw blurRad="39000" dist="25400" dir="5400000">
              <a:srgbClr val="000000">
                <a:alpha val="35000"/>
              </a:srgb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Shape 12"/>
          <p:cNvSpPr txBox="1">
            <a:spLocks/>
          </p:cNvSpPr>
          <p:nvPr/>
        </p:nvSpPr>
        <p:spPr>
          <a:xfrm>
            <a:off x="495300" y="274638"/>
            <a:ext cx="8915400" cy="654050"/>
          </a:xfrm>
          <a:prstGeom prst="rect">
            <a:avLst/>
          </a:prstGeom>
        </p:spPr>
        <p:txBody>
          <a:bodyPr anchor="ctr">
            <a:normAutofit fontScale="90000" lnSpcReduction="10000"/>
          </a:bodyPr>
          <a:lstStyle/>
          <a:p>
            <a:pPr algn="ctr" defTabSz="914400" fontAlgn="auto">
              <a:spcAft>
                <a:spcPts val="0"/>
              </a:spcAft>
              <a:defRPr/>
            </a:pPr>
            <a:r>
              <a:rPr lang="en-US" sz="4400" dirty="0">
                <a:latin typeface="+mj-lt"/>
                <a:ea typeface="+mj-ea"/>
                <a:cs typeface="+mj-cs"/>
              </a:rPr>
              <a:t>Project Life Cycle (XP)</a:t>
            </a:r>
            <a:endParaRPr lang="en-US" dirty="0">
              <a:latin typeface="Arial" charset="0"/>
              <a:ea typeface="MS Gothic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"/>
          <p:cNvSpPr>
            <a:spLocks noGrp="1"/>
          </p:cNvSpPr>
          <p:nvPr>
            <p:ph type="title"/>
          </p:nvPr>
        </p:nvSpPr>
        <p:spPr>
          <a:xfrm>
            <a:off x="495300" y="-11113"/>
            <a:ext cx="8915400" cy="654051"/>
          </a:xfrm>
        </p:spPr>
        <p:txBody>
          <a:bodyPr/>
          <a:lstStyle/>
          <a:p>
            <a:pPr eaLnBrk="1" hangingPunct="1"/>
            <a:r>
              <a:rPr lang="en-US" smtClean="0"/>
              <a:t>Project Life Cycle (XP)</a:t>
            </a:r>
          </a:p>
        </p:txBody>
      </p:sp>
      <p:pic>
        <p:nvPicPr>
          <p:cNvPr id="2867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7350" y="785813"/>
            <a:ext cx="6578600" cy="23860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649521" y="714357"/>
            <a:ext cx="2526654" cy="38779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7500000"/>
              </a:lightRig>
            </a:scene3d>
            <a:sp3d contourW="6350" prstMaterial="metal">
              <a:bevelT w="13081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r>
              <a:rPr lang="en-US" sz="2400" b="1" i="1" cap="all" dirty="0">
                <a:ln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7000">
                      <a:schemeClr val="accent1">
                        <a:tint val="90000"/>
                        <a:shade val="65000"/>
                        <a:satMod val="172000"/>
                      </a:schemeClr>
                    </a:gs>
                    <a:gs pos="48000">
                      <a:schemeClr val="accent1">
                        <a:tint val="100000"/>
                        <a:shade val="65000"/>
                        <a:satMod val="130000"/>
                      </a:schemeClr>
                    </a:gs>
                    <a:gs pos="92000">
                      <a:schemeClr val="accent1">
                        <a:tint val="100000"/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tint val="100000"/>
                        <a:shade val="55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r="5400000" sy="-100000" rotWithShape="0"/>
                </a:effectLst>
                <a:latin typeface="+mn-lt"/>
                <a:ea typeface="+mn-ea"/>
                <a:cs typeface="+mn-cs"/>
              </a:rPr>
              <a:t>Development</a:t>
            </a:r>
          </a:p>
        </p:txBody>
      </p:sp>
      <p:pic>
        <p:nvPicPr>
          <p:cNvPr id="2867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73413" y="3784600"/>
            <a:ext cx="6035675" cy="2759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4875213" y="3214688"/>
            <a:ext cx="465137" cy="357187"/>
          </a:xfrm>
          <a:prstGeom prst="straightConnector1">
            <a:avLst/>
          </a:prstGeom>
          <a:noFill/>
          <a:ln w="34925" cap="rnd" cmpd="sng" algn="ctr">
            <a:solidFill>
              <a:srgbClr val="8064A2"/>
            </a:solidFill>
            <a:prstDash val="solid"/>
            <a:tailEnd type="arrow"/>
          </a:ln>
          <a:effectLst>
            <a:outerShdw blurRad="39000" dist="25400" dir="5400000">
              <a:srgbClr val="000000">
                <a:alpha val="35000"/>
              </a:srgb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680075" y="3714750"/>
            <a:ext cx="1316038" cy="1857375"/>
          </a:xfrm>
          <a:prstGeom prst="rect">
            <a:avLst/>
          </a:prstGeom>
          <a:solidFill>
            <a:schemeClr val="accent1">
              <a:alpha val="5000"/>
            </a:schemeClr>
          </a:solidFill>
          <a:ln w="25400" cap="rnd" cmpd="sng" algn="ctr">
            <a:solidFill>
              <a:schemeClr val="accent1">
                <a:alpha val="37000"/>
              </a:schemeClr>
            </a:solidFill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Architecture, Design and Main Components</a:t>
            </a:r>
          </a:p>
          <a:p>
            <a:pPr lvl="1"/>
            <a:r>
              <a:rPr lang="en-US" dirty="0" smtClean="0"/>
              <a:t>Components</a:t>
            </a:r>
          </a:p>
          <a:p>
            <a:pPr lvl="1"/>
            <a:r>
              <a:rPr lang="en-US" dirty="0" err="1" smtClean="0"/>
              <a:t>Gui</a:t>
            </a:r>
            <a:endParaRPr lang="en-US" dirty="0" smtClean="0"/>
          </a:p>
          <a:p>
            <a:pPr lvl="1"/>
            <a:r>
              <a:rPr lang="en-US" dirty="0" smtClean="0"/>
              <a:t>Classes</a:t>
            </a:r>
          </a:p>
          <a:p>
            <a:pPr lvl="1"/>
            <a:r>
              <a:rPr lang="en-US" dirty="0" smtClean="0"/>
              <a:t>Data Access </a:t>
            </a:r>
            <a:r>
              <a:rPr lang="en-US" dirty="0" err="1" smtClean="0"/>
              <a:t>Plugin</a:t>
            </a:r>
            <a:endParaRPr lang="en-US" dirty="0" smtClean="0"/>
          </a:p>
          <a:p>
            <a:pPr lvl="1"/>
            <a:r>
              <a:rPr lang="en-US" dirty="0" smtClean="0"/>
              <a:t>Models Integration</a:t>
            </a:r>
          </a:p>
          <a:p>
            <a:r>
              <a:rPr lang="en-US" dirty="0" smtClean="0"/>
              <a:t>Working Methodology</a:t>
            </a:r>
          </a:p>
          <a:p>
            <a:r>
              <a:rPr lang="en-US" dirty="0" smtClean="0"/>
              <a:t>Example Applications</a:t>
            </a:r>
          </a:p>
          <a:p>
            <a:r>
              <a:rPr lang="en-US" dirty="0" smtClean="0"/>
              <a:t>Code Overview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12 </a:t>
            </a:r>
            <a:r>
              <a:rPr lang="en-US" dirty="0" err="1" smtClean="0"/>
              <a:t>september</a:t>
            </a:r>
            <a:r>
              <a:rPr lang="en-US" dirty="0" smtClean="0"/>
              <a:t> 2007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Positionering</a:t>
            </a:r>
            <a:r>
              <a:rPr lang="en-US" dirty="0" smtClean="0"/>
              <a:t>, branding en </a:t>
            </a:r>
            <a:r>
              <a:rPr lang="en-US" dirty="0" err="1" smtClean="0"/>
              <a:t>huisstijl</a:t>
            </a:r>
            <a:r>
              <a:rPr lang="en-US" dirty="0" smtClean="0"/>
              <a:t> </a:t>
            </a:r>
            <a:r>
              <a:rPr lang="en-US" dirty="0" err="1" smtClean="0"/>
              <a:t>Deltares</a:t>
            </a:r>
            <a:r>
              <a:rPr lang="en-US" dirty="0" smtClean="0"/>
              <a:t> - 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F6F3DB64-24C9-44BE-BDAE-E24DF5AAD5E2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19"/>
          <p:cNvSpPr txBox="1">
            <a:spLocks noChangeArrowheads="1"/>
          </p:cNvSpPr>
          <p:nvPr/>
        </p:nvSpPr>
        <p:spPr bwMode="auto">
          <a:xfrm rot="-2160000">
            <a:off x="5992813" y="4230688"/>
            <a:ext cx="11493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US" sz="800" i="1"/>
              <a:t>Move People Around</a:t>
            </a:r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5649913" y="3432175"/>
          <a:ext cx="2725737" cy="2782888"/>
        </p:xfrm>
        <a:graphic>
          <a:graphicData uri="http://schemas.openxmlformats.org/presentationml/2006/ole">
            <p:oleObj spid="_x0000_s3074" name="Visio" r:id="rId3" imgW="2516734" imgH="2782824" progId="Visio.Drawing.11">
              <p:embed/>
            </p:oleObj>
          </a:graphicData>
        </a:graphic>
      </p:graphicFrame>
      <p:sp>
        <p:nvSpPr>
          <p:cNvPr id="3079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Communication</a:t>
            </a:r>
          </a:p>
        </p:txBody>
      </p:sp>
      <p:sp>
        <p:nvSpPr>
          <p:cNvPr id="3080" name="Rectangle 2"/>
          <p:cNvSpPr>
            <a:spLocks noGrp="1"/>
          </p:cNvSpPr>
          <p:nvPr>
            <p:ph idx="1"/>
          </p:nvPr>
        </p:nvSpPr>
        <p:spPr>
          <a:xfrm>
            <a:off x="463550" y="1500188"/>
            <a:ext cx="89154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smtClean="0"/>
              <a:t>Pair programming (daily)</a:t>
            </a:r>
            <a:endParaRPr lang="en-US" smtClean="0"/>
          </a:p>
          <a:p>
            <a:pPr eaLnBrk="1" hangingPunct="1">
              <a:buFontTx/>
              <a:buNone/>
            </a:pPr>
            <a:r>
              <a:rPr lang="en-US" sz="2400" smtClean="0"/>
              <a:t>Work Meetings</a:t>
            </a:r>
          </a:p>
          <a:p>
            <a:pPr eaLnBrk="1" hangingPunct="1">
              <a:buFontTx/>
              <a:buNone/>
            </a:pPr>
            <a:r>
              <a:rPr lang="en-US" sz="2400" smtClean="0"/>
              <a:t>Knowledge Management (wiki, blog, …)</a:t>
            </a:r>
          </a:p>
          <a:p>
            <a:pPr eaLnBrk="1" hangingPunct="1">
              <a:buFontTx/>
              <a:buNone/>
            </a:pPr>
            <a:r>
              <a:rPr lang="en-US" sz="2400" smtClean="0"/>
              <a:t>Presentations/Lectures about software technologies, results</a:t>
            </a:r>
            <a:endParaRPr lang="en-US" sz="2800" smtClean="0"/>
          </a:p>
          <a:p>
            <a:pPr eaLnBrk="1" hangingPunct="1">
              <a:buFontTx/>
              <a:buNone/>
            </a:pPr>
            <a:endParaRPr lang="en-US" sz="2800" smtClean="0"/>
          </a:p>
        </p:txBody>
      </p:sp>
      <p:graphicFrame>
        <p:nvGraphicFramePr>
          <p:cNvPr id="3075" name="Object 2"/>
          <p:cNvGraphicFramePr>
            <a:graphicFrameLocks noChangeAspect="1"/>
          </p:cNvGraphicFramePr>
          <p:nvPr/>
        </p:nvGraphicFramePr>
        <p:xfrm>
          <a:off x="1857375" y="5000625"/>
          <a:ext cx="949325" cy="1357313"/>
        </p:xfrm>
        <a:graphic>
          <a:graphicData uri="http://schemas.openxmlformats.org/presentationml/2006/ole">
            <p:oleObj spid="_x0000_s3075" name="Visio" r:id="rId4" imgW="1044854" imgH="1617574" progId="Visio.Drawing.11">
              <p:embed/>
            </p:oleObj>
          </a:graphicData>
        </a:graphic>
      </p:graphicFrame>
      <p:graphicFrame>
        <p:nvGraphicFramePr>
          <p:cNvPr id="3076" name="Object 3"/>
          <p:cNvGraphicFramePr>
            <a:graphicFrameLocks noChangeAspect="1"/>
          </p:cNvGraphicFramePr>
          <p:nvPr/>
        </p:nvGraphicFramePr>
        <p:xfrm>
          <a:off x="2708275" y="3643313"/>
          <a:ext cx="1255713" cy="1828800"/>
        </p:xfrm>
        <a:graphic>
          <a:graphicData uri="http://schemas.openxmlformats.org/presentationml/2006/ole">
            <p:oleObj spid="_x0000_s3076" name="Visio" r:id="rId5" imgW="1159459" imgH="1829410" progId="Visio.Drawing.11">
              <p:embed/>
            </p:oleObj>
          </a:graphicData>
        </a:graphic>
      </p:graphicFrame>
      <p:cxnSp>
        <p:nvCxnSpPr>
          <p:cNvPr id="13" name="Straight Arrow Connector 12"/>
          <p:cNvCxnSpPr/>
          <p:nvPr/>
        </p:nvCxnSpPr>
        <p:spPr>
          <a:xfrm flipV="1">
            <a:off x="6423025" y="4357688"/>
            <a:ext cx="542925" cy="357187"/>
          </a:xfrm>
          <a:prstGeom prst="straightConnector1">
            <a:avLst/>
          </a:prstGeom>
          <a:noFill/>
          <a:ln w="34925" cap="rnd" cmpd="sng" algn="ctr">
            <a:solidFill>
              <a:srgbClr val="8064A2"/>
            </a:solidFill>
            <a:prstDash val="solid"/>
            <a:headEnd type="arrow"/>
            <a:tailEnd type="arrow"/>
          </a:ln>
          <a:effectLst>
            <a:outerShdw blurRad="39000" dist="25400" dir="5400000">
              <a:srgbClr val="000000">
                <a:alpha val="35000"/>
              </a:srgb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7866063" y="5643563"/>
          <a:ext cx="844550" cy="995362"/>
        </p:xfrm>
        <a:graphic>
          <a:graphicData uri="http://schemas.openxmlformats.org/presentationml/2006/ole">
            <p:oleObj spid="_x0000_s3077" name="Visio" r:id="rId6" imgW="779678" imgH="995172" progId="Visio.Drawing.11">
              <p:embed/>
            </p:oleObj>
          </a:graphicData>
        </a:graphic>
      </p:graphicFrame>
      <p:cxnSp>
        <p:nvCxnSpPr>
          <p:cNvPr id="23" name="Straight Arrow Connector 22"/>
          <p:cNvCxnSpPr/>
          <p:nvPr/>
        </p:nvCxnSpPr>
        <p:spPr>
          <a:xfrm>
            <a:off x="7351713" y="5286375"/>
            <a:ext cx="465137" cy="357188"/>
          </a:xfrm>
          <a:prstGeom prst="straightConnector1">
            <a:avLst/>
          </a:prstGeom>
          <a:noFill/>
          <a:ln w="34925" cap="rnd" cmpd="sng" algn="ctr">
            <a:solidFill>
              <a:srgbClr val="8064A2"/>
            </a:solidFill>
            <a:prstDash val="solid"/>
            <a:headEnd type="arrow"/>
            <a:tailEnd type="arrow"/>
          </a:ln>
          <a:effectLst>
            <a:outerShdw blurRad="39000" dist="25400" dir="5400000">
              <a:srgbClr val="000000">
                <a:alpha val="35000"/>
              </a:srgb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1"/>
          <p:cNvSpPr>
            <a:spLocks noGrp="1"/>
          </p:cNvSpPr>
          <p:nvPr>
            <p:ph type="title"/>
          </p:nvPr>
        </p:nvSpPr>
        <p:spPr>
          <a:xfrm>
            <a:off x="387350" y="131763"/>
            <a:ext cx="8915400" cy="725487"/>
          </a:xfrm>
        </p:spPr>
        <p:txBody>
          <a:bodyPr/>
          <a:lstStyle/>
          <a:p>
            <a:pPr eaLnBrk="1" hangingPunct="1"/>
            <a:r>
              <a:rPr lang="en-US" sz="3600" smtClean="0"/>
              <a:t>Management Tools (Web-based)</a:t>
            </a: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1198563" y="768350"/>
          <a:ext cx="7508875" cy="5322888"/>
        </p:xfrm>
        <a:graphic>
          <a:graphicData uri="http://schemas.openxmlformats.org/presentationml/2006/ole">
            <p:oleObj spid="_x0000_s4098" name="Visio" r:id="rId3" imgW="6931457" imgH="5323332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Habitat</a:t>
            </a:r>
          </a:p>
        </p:txBody>
      </p:sp>
      <p:sp>
        <p:nvSpPr>
          <p:cNvPr id="2969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 defTabSz="414338"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</a:pPr>
            <a:r>
              <a:rPr lang="en-US" smtClean="0"/>
              <a:t>12 september 2007</a:t>
            </a:r>
          </a:p>
        </p:txBody>
      </p:sp>
      <p:sp>
        <p:nvSpPr>
          <p:cNvPr id="2970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pPr defTabSz="414338"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</a:pPr>
            <a:r>
              <a:rPr lang="en-US" smtClean="0"/>
              <a:t>Positionering, branding en huisstijl Deltares - </a:t>
            </a:r>
          </a:p>
          <a:p>
            <a:pPr defTabSz="414338"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</a:pPr>
            <a:endParaRPr lang="en-US" smtClean="0"/>
          </a:p>
        </p:txBody>
      </p:sp>
      <p:sp>
        <p:nvSpPr>
          <p:cNvPr id="2970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defTabSz="414338"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</a:pPr>
            <a:fld id="{4E6C97EA-858F-4ECE-8F2B-C88236B2B58C}" type="slidenum">
              <a:rPr lang="en-US" smtClean="0"/>
              <a:pPr defTabSz="414338">
                <a:tabLst>
                  <a:tab pos="0" algn="l"/>
                  <a:tab pos="414338" algn="l"/>
                  <a:tab pos="828675" algn="l"/>
                  <a:tab pos="1244600" algn="l"/>
                  <a:tab pos="1658938" algn="l"/>
                  <a:tab pos="2073275" algn="l"/>
                  <a:tab pos="2487613" algn="l"/>
                  <a:tab pos="2903538" algn="l"/>
                  <a:tab pos="3317875" algn="l"/>
                  <a:tab pos="3732213" algn="l"/>
                  <a:tab pos="4146550" algn="l"/>
                  <a:tab pos="4562475" algn="l"/>
                  <a:tab pos="4976813" algn="l"/>
                  <a:tab pos="5391150" algn="l"/>
                  <a:tab pos="5805488" algn="l"/>
                  <a:tab pos="6221413" algn="l"/>
                  <a:tab pos="6635750" algn="l"/>
                  <a:tab pos="7050088" algn="l"/>
                  <a:tab pos="7464425" algn="l"/>
                  <a:tab pos="7880350" algn="l"/>
                  <a:tab pos="8294688" algn="l"/>
                </a:tabLst>
              </a:pPr>
              <a:t>22</a:t>
            </a:fld>
            <a:endParaRPr lang="en-US" smtClean="0"/>
          </a:p>
        </p:txBody>
      </p:sp>
      <p:pic>
        <p:nvPicPr>
          <p:cNvPr id="297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563" y="1285875"/>
            <a:ext cx="52863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188" y="2786063"/>
            <a:ext cx="5581650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9813" y="1357313"/>
            <a:ext cx="35210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2863" y="1857375"/>
            <a:ext cx="5424487" cy="385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lipboard10_show_results_runoff_with_manhole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225"/>
            <a:ext cx="9906000" cy="681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Clipboard0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Clipboard00.0_MapWindowMap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007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Clipboard0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161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 descr="Clipboard0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 descr="Clipboard0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9102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 descr="Clipboard0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81000" y="1714500"/>
            <a:ext cx="3786188" cy="5715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sz="1600" i="1" dirty="0"/>
          </a:p>
        </p:txBody>
      </p:sp>
      <p:sp>
        <p:nvSpPr>
          <p:cNvPr id="11" name="Rectangle 10"/>
          <p:cNvSpPr/>
          <p:nvPr/>
        </p:nvSpPr>
        <p:spPr>
          <a:xfrm>
            <a:off x="381000" y="3000375"/>
            <a:ext cx="3786188" cy="2286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sz="1200" i="1" dirty="0"/>
          </a:p>
        </p:txBody>
      </p:sp>
      <p:sp>
        <p:nvSpPr>
          <p:cNvPr id="33796" name="TextBox 11"/>
          <p:cNvSpPr txBox="1">
            <a:spLocks noChangeArrowheads="1"/>
          </p:cNvSpPr>
          <p:nvPr/>
        </p:nvSpPr>
        <p:spPr bwMode="auto">
          <a:xfrm>
            <a:off x="381000" y="1714500"/>
            <a:ext cx="185737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Delft Shell</a:t>
            </a:r>
          </a:p>
          <a:p>
            <a:r>
              <a:rPr lang="en-US" sz="1200" i="1"/>
              <a:t>Graphical User Interface</a:t>
            </a:r>
          </a:p>
        </p:txBody>
      </p:sp>
      <p:sp>
        <p:nvSpPr>
          <p:cNvPr id="33797" name="TextBox 12"/>
          <p:cNvSpPr txBox="1">
            <a:spLocks noChangeArrowheads="1"/>
          </p:cNvSpPr>
          <p:nvPr/>
        </p:nvSpPr>
        <p:spPr bwMode="auto">
          <a:xfrm>
            <a:off x="427038" y="3021013"/>
            <a:ext cx="202565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Delft Tools</a:t>
            </a:r>
          </a:p>
          <a:p>
            <a:r>
              <a:rPr lang="en-US" sz="1200" i="1"/>
              <a:t>Framework – set of libraries</a:t>
            </a:r>
          </a:p>
        </p:txBody>
      </p:sp>
      <p:grpSp>
        <p:nvGrpSpPr>
          <p:cNvPr id="33798" name="Group 13"/>
          <p:cNvGrpSpPr>
            <a:grpSpLocks/>
          </p:cNvGrpSpPr>
          <p:nvPr/>
        </p:nvGrpSpPr>
        <p:grpSpPr bwMode="auto">
          <a:xfrm>
            <a:off x="4953000" y="1643063"/>
            <a:ext cx="2000250" cy="928687"/>
            <a:chOff x="4714876" y="2071678"/>
            <a:chExt cx="2000264" cy="928694"/>
          </a:xfrm>
        </p:grpSpPr>
        <p:sp>
          <p:nvSpPr>
            <p:cNvPr id="15" name="Rectangle 14"/>
            <p:cNvSpPr/>
            <p:nvPr/>
          </p:nvSpPr>
          <p:spPr>
            <a:xfrm>
              <a:off x="4714876" y="2143116"/>
              <a:ext cx="1857388" cy="85725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/>
                <a:t>SOBEK Plug-in</a:t>
              </a:r>
            </a:p>
            <a:p>
              <a:pPr algn="ctr">
                <a:defRPr/>
              </a:pPr>
              <a:r>
                <a:rPr lang="en-US" sz="1200" i="1" dirty="0"/>
                <a:t>Models, data &amp; editors</a:t>
              </a:r>
              <a:endParaRPr lang="en-US" sz="1600" i="1" dirty="0"/>
            </a:p>
          </p:txBody>
        </p:sp>
        <p:pic>
          <p:nvPicPr>
            <p:cNvPr id="33820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5738" t="18181" r="52377" b="74243"/>
            <a:stretch>
              <a:fillRect/>
            </a:stretch>
          </p:blipFill>
          <p:spPr bwMode="auto">
            <a:xfrm>
              <a:off x="6000760" y="2071678"/>
              <a:ext cx="714380" cy="357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3799" name="Group 16"/>
          <p:cNvGrpSpPr>
            <a:grpSpLocks/>
          </p:cNvGrpSpPr>
          <p:nvPr/>
        </p:nvGrpSpPr>
        <p:grpSpPr bwMode="auto">
          <a:xfrm>
            <a:off x="4953000" y="2571750"/>
            <a:ext cx="2033588" cy="903288"/>
            <a:chOff x="4714876" y="3038472"/>
            <a:chExt cx="2033602" cy="903294"/>
          </a:xfrm>
        </p:grpSpPr>
        <p:sp>
          <p:nvSpPr>
            <p:cNvPr id="18" name="Rectangle 17"/>
            <p:cNvSpPr/>
            <p:nvPr/>
          </p:nvSpPr>
          <p:spPr>
            <a:xfrm>
              <a:off x="4714876" y="3084510"/>
              <a:ext cx="1857388" cy="857256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/>
                <a:t>Delft3D Plug-in</a:t>
              </a:r>
            </a:p>
            <a:p>
              <a:pPr algn="ctr">
                <a:defRPr/>
              </a:pPr>
              <a:r>
                <a:rPr lang="en-US" sz="1200" i="1" dirty="0"/>
                <a:t>Models, data &amp; editors</a:t>
              </a:r>
              <a:endParaRPr lang="en-US" sz="1600" i="1" dirty="0"/>
            </a:p>
          </p:txBody>
        </p:sp>
        <p:pic>
          <p:nvPicPr>
            <p:cNvPr id="33818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5738" t="18181" r="52377" b="74243"/>
            <a:stretch>
              <a:fillRect/>
            </a:stretch>
          </p:blipFill>
          <p:spPr bwMode="auto">
            <a:xfrm>
              <a:off x="6034098" y="3038472"/>
              <a:ext cx="714380" cy="357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3800" name="Group 19"/>
          <p:cNvGrpSpPr>
            <a:grpSpLocks/>
          </p:cNvGrpSpPr>
          <p:nvPr/>
        </p:nvGrpSpPr>
        <p:grpSpPr bwMode="auto">
          <a:xfrm>
            <a:off x="4953000" y="4395788"/>
            <a:ext cx="1992313" cy="895350"/>
            <a:chOff x="6643702" y="3033710"/>
            <a:chExt cx="1992326" cy="895356"/>
          </a:xfrm>
        </p:grpSpPr>
        <p:sp>
          <p:nvSpPr>
            <p:cNvPr id="21" name="Rectangle 20"/>
            <p:cNvSpPr/>
            <p:nvPr/>
          </p:nvSpPr>
          <p:spPr>
            <a:xfrm>
              <a:off x="6643702" y="3071810"/>
              <a:ext cx="1857387" cy="857256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 err="1"/>
                <a:t>Gis</a:t>
              </a:r>
              <a:r>
                <a:rPr lang="en-US" sz="1600" b="1" dirty="0"/>
                <a:t> Plug-In</a:t>
              </a:r>
            </a:p>
            <a:p>
              <a:pPr algn="ctr">
                <a:defRPr/>
              </a:pPr>
              <a:r>
                <a:rPr lang="en-US" sz="1200" i="1" dirty="0"/>
                <a:t>Data &amp; editors</a:t>
              </a:r>
              <a:endParaRPr lang="en-US" sz="1600" i="1" dirty="0"/>
            </a:p>
          </p:txBody>
        </p:sp>
        <p:pic>
          <p:nvPicPr>
            <p:cNvPr id="33816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5738" t="18181" r="52377" b="74243"/>
            <a:stretch>
              <a:fillRect/>
            </a:stretch>
          </p:blipFill>
          <p:spPr bwMode="auto">
            <a:xfrm>
              <a:off x="7921648" y="3033710"/>
              <a:ext cx="714380" cy="357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3801" name="Group 22"/>
          <p:cNvGrpSpPr>
            <a:grpSpLocks/>
          </p:cNvGrpSpPr>
          <p:nvPr/>
        </p:nvGrpSpPr>
        <p:grpSpPr bwMode="auto">
          <a:xfrm>
            <a:off x="4953000" y="3462338"/>
            <a:ext cx="2033588" cy="915987"/>
            <a:chOff x="6643702" y="2084378"/>
            <a:chExt cx="2033602" cy="915994"/>
          </a:xfrm>
        </p:grpSpPr>
        <p:sp>
          <p:nvSpPr>
            <p:cNvPr id="24" name="Rectangle 23"/>
            <p:cNvSpPr/>
            <p:nvPr/>
          </p:nvSpPr>
          <p:spPr>
            <a:xfrm>
              <a:off x="6643702" y="2143115"/>
              <a:ext cx="1857388" cy="85725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 err="1"/>
                <a:t>TimeSeries</a:t>
              </a:r>
              <a:r>
                <a:rPr lang="en-US" sz="1600" b="1" dirty="0"/>
                <a:t> Plug-In</a:t>
              </a:r>
            </a:p>
            <a:p>
              <a:pPr algn="ctr">
                <a:defRPr/>
              </a:pPr>
              <a:r>
                <a:rPr lang="en-US" sz="1200" i="1" dirty="0"/>
                <a:t>Data &amp; editors </a:t>
              </a:r>
              <a:endParaRPr lang="en-US" sz="1600" i="1" dirty="0"/>
            </a:p>
          </p:txBody>
        </p:sp>
        <p:pic>
          <p:nvPicPr>
            <p:cNvPr id="33814" name="Picture 2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5738" t="18181" r="52377" b="74243"/>
            <a:stretch>
              <a:fillRect/>
            </a:stretch>
          </p:blipFill>
          <p:spPr bwMode="auto">
            <a:xfrm>
              <a:off x="7962924" y="2084378"/>
              <a:ext cx="714380" cy="357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6" name="Rectangle 25"/>
          <p:cNvSpPr/>
          <p:nvPr/>
        </p:nvSpPr>
        <p:spPr>
          <a:xfrm>
            <a:off x="452438" y="3714750"/>
            <a:ext cx="1785937" cy="714375"/>
          </a:xfrm>
          <a:prstGeom prst="rect">
            <a:avLst/>
          </a:prstGeom>
          <a:ln w="31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/>
              <a:t>Core</a:t>
            </a:r>
          </a:p>
          <a:p>
            <a:pPr algn="ctr">
              <a:defRPr/>
            </a:pPr>
            <a:r>
              <a:rPr lang="en-US" sz="1200" i="1" dirty="0" err="1"/>
              <a:t>IApplication</a:t>
            </a:r>
            <a:r>
              <a:rPr lang="en-US" sz="1200" i="1" dirty="0"/>
              <a:t>, </a:t>
            </a:r>
            <a:r>
              <a:rPr lang="en-US" sz="1200" i="1" dirty="0" err="1"/>
              <a:t>IPlugin</a:t>
            </a:r>
            <a:r>
              <a:rPr lang="en-US" sz="1200" i="1" dirty="0"/>
              <a:t>, Project, Task, </a:t>
            </a:r>
            <a:r>
              <a:rPr lang="en-US" sz="1200" i="1" dirty="0" err="1"/>
              <a:t>IModel</a:t>
            </a:r>
            <a:r>
              <a:rPr lang="en-US" sz="1200" i="1" dirty="0"/>
              <a:t>,</a:t>
            </a:r>
            <a:endParaRPr lang="en-US" sz="1600" i="1" dirty="0"/>
          </a:p>
        </p:txBody>
      </p:sp>
      <p:sp>
        <p:nvSpPr>
          <p:cNvPr id="27" name="Rectangle 26"/>
          <p:cNvSpPr/>
          <p:nvPr/>
        </p:nvSpPr>
        <p:spPr>
          <a:xfrm>
            <a:off x="452438" y="4500563"/>
            <a:ext cx="1785937" cy="714375"/>
          </a:xfrm>
          <a:prstGeom prst="rect">
            <a:avLst/>
          </a:prstGeom>
          <a:ln w="31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 err="1"/>
              <a:t>Utils</a:t>
            </a:r>
            <a:endParaRPr lang="en-US" sz="1600" b="1" dirty="0"/>
          </a:p>
          <a:p>
            <a:pPr algn="ctr">
              <a:defRPr/>
            </a:pPr>
            <a:r>
              <a:rPr lang="en-US" sz="1200" i="1" dirty="0"/>
              <a:t>Threading, Xml, IO and other utilities</a:t>
            </a:r>
            <a:endParaRPr lang="en-US" sz="1400" i="1" dirty="0"/>
          </a:p>
        </p:txBody>
      </p:sp>
      <p:sp>
        <p:nvSpPr>
          <p:cNvPr id="28" name="Rectangle 27"/>
          <p:cNvSpPr/>
          <p:nvPr/>
        </p:nvSpPr>
        <p:spPr>
          <a:xfrm>
            <a:off x="2309813" y="3714750"/>
            <a:ext cx="1785937" cy="714375"/>
          </a:xfrm>
          <a:prstGeom prst="rect">
            <a:avLst/>
          </a:prstGeom>
          <a:ln w="31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 err="1"/>
              <a:t>Gui</a:t>
            </a:r>
            <a:endParaRPr lang="en-US" sz="1600" b="1" dirty="0"/>
          </a:p>
          <a:p>
            <a:pPr algn="ctr">
              <a:defRPr/>
            </a:pPr>
            <a:r>
              <a:rPr lang="en-US" sz="1200" i="1" dirty="0" err="1"/>
              <a:t>IGui</a:t>
            </a:r>
            <a:r>
              <a:rPr lang="en-US" sz="1200" i="1" dirty="0"/>
              <a:t>, </a:t>
            </a:r>
            <a:r>
              <a:rPr lang="en-US" sz="1200" i="1" dirty="0" err="1"/>
              <a:t>IMenuItem</a:t>
            </a:r>
            <a:r>
              <a:rPr lang="en-US" sz="1200" i="1" dirty="0"/>
              <a:t>, </a:t>
            </a:r>
            <a:r>
              <a:rPr lang="en-US" sz="1200" i="1" dirty="0" err="1"/>
              <a:t>IToolBarItem</a:t>
            </a:r>
            <a:r>
              <a:rPr lang="en-US" sz="1200" i="1" dirty="0"/>
              <a:t>, </a:t>
            </a:r>
            <a:r>
              <a:rPr lang="en-US" sz="1200" i="1" dirty="0" err="1"/>
              <a:t>IView</a:t>
            </a:r>
            <a:endParaRPr lang="en-US" sz="1600" i="1" dirty="0"/>
          </a:p>
        </p:txBody>
      </p:sp>
      <p:sp>
        <p:nvSpPr>
          <p:cNvPr id="29" name="Rectangle 28"/>
          <p:cNvSpPr/>
          <p:nvPr/>
        </p:nvSpPr>
        <p:spPr>
          <a:xfrm>
            <a:off x="2309813" y="4500563"/>
            <a:ext cx="1785937" cy="714375"/>
          </a:xfrm>
          <a:prstGeom prst="rect">
            <a:avLst/>
          </a:prstGeom>
          <a:ln w="31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/>
              <a:t>Data Objects</a:t>
            </a:r>
          </a:p>
          <a:p>
            <a:pPr algn="ctr">
              <a:defRPr/>
            </a:pPr>
            <a:r>
              <a:rPr lang="en-US" sz="1200" i="1" dirty="0" err="1"/>
              <a:t>IDataItem</a:t>
            </a:r>
            <a:r>
              <a:rPr lang="en-US" sz="1200" i="1" dirty="0"/>
              <a:t>, Quantity</a:t>
            </a:r>
          </a:p>
          <a:p>
            <a:pPr algn="ctr">
              <a:defRPr/>
            </a:pPr>
            <a:r>
              <a:rPr lang="en-US" sz="1200" i="1" dirty="0" err="1"/>
              <a:t>ITimeSeries</a:t>
            </a:r>
            <a:r>
              <a:rPr lang="en-US" sz="1200" i="1" dirty="0"/>
              <a:t>, </a:t>
            </a:r>
            <a:r>
              <a:rPr lang="en-US" sz="1200" i="1" dirty="0" err="1"/>
              <a:t>IFunction</a:t>
            </a:r>
            <a:endParaRPr lang="en-US" sz="1600" i="1" dirty="0"/>
          </a:p>
        </p:txBody>
      </p:sp>
      <p:sp>
        <p:nvSpPr>
          <p:cNvPr id="33806" name="TextBox 29"/>
          <p:cNvSpPr txBox="1">
            <a:spLocks noChangeArrowheads="1"/>
          </p:cNvSpPr>
          <p:nvPr/>
        </p:nvSpPr>
        <p:spPr bwMode="auto">
          <a:xfrm>
            <a:off x="5667380" y="6072206"/>
            <a:ext cx="571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…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rot="5400000">
            <a:off x="2094707" y="2596356"/>
            <a:ext cx="285750" cy="1587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0800000">
            <a:off x="4451350" y="4000500"/>
            <a:ext cx="287338" cy="0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7381875" y="1712913"/>
            <a:ext cx="1857375" cy="8572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/>
              <a:t>SOBEK Engine(s)</a:t>
            </a:r>
          </a:p>
          <a:p>
            <a:pPr algn="ctr">
              <a:defRPr/>
            </a:pPr>
            <a:r>
              <a:rPr lang="en-US" sz="1200" i="1" dirty="0"/>
              <a:t>F90</a:t>
            </a:r>
            <a:endParaRPr lang="en-US" sz="1600" i="1" dirty="0"/>
          </a:p>
        </p:txBody>
      </p:sp>
      <p:sp>
        <p:nvSpPr>
          <p:cNvPr id="34" name="Rectangle 33"/>
          <p:cNvSpPr/>
          <p:nvPr/>
        </p:nvSpPr>
        <p:spPr>
          <a:xfrm>
            <a:off x="7381875" y="2617788"/>
            <a:ext cx="1857375" cy="8572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/>
              <a:t>Delft3D Engine(s)</a:t>
            </a:r>
          </a:p>
          <a:p>
            <a:pPr algn="ctr">
              <a:defRPr/>
            </a:pPr>
            <a:r>
              <a:rPr lang="en-US" sz="1200" i="1" dirty="0"/>
              <a:t>F90</a:t>
            </a:r>
            <a:endParaRPr lang="en-US" sz="1600" i="1" dirty="0"/>
          </a:p>
        </p:txBody>
      </p:sp>
      <p:cxnSp>
        <p:nvCxnSpPr>
          <p:cNvPr id="35" name="Straight Arrow Connector 34"/>
          <p:cNvCxnSpPr/>
          <p:nvPr/>
        </p:nvCxnSpPr>
        <p:spPr>
          <a:xfrm rot="10800000">
            <a:off x="6953250" y="2143125"/>
            <a:ext cx="287338" cy="0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0800000">
            <a:off x="6953250" y="2998788"/>
            <a:ext cx="287338" cy="1587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 bwMode="auto">
          <a:xfrm>
            <a:off x="4953000" y="5357832"/>
            <a:ext cx="1857375" cy="8572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b="1" dirty="0" smtClean="0"/>
              <a:t>Data Access</a:t>
            </a:r>
            <a:endParaRPr lang="en-US" sz="1600" b="1" dirty="0"/>
          </a:p>
          <a:p>
            <a:pPr algn="ctr">
              <a:defRPr/>
            </a:pPr>
            <a:r>
              <a:rPr lang="en-US" sz="1200" i="1" dirty="0" err="1" smtClean="0"/>
              <a:t>NHibernate</a:t>
            </a:r>
            <a:endParaRPr lang="en-US" sz="1600" i="1" dirty="0"/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738" t="18181" r="52377" b="74243"/>
          <a:stretch>
            <a:fillRect/>
          </a:stretch>
        </p:blipFill>
        <p:spPr bwMode="auto">
          <a:xfrm>
            <a:off x="6230938" y="5319732"/>
            <a:ext cx="714375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Can 38"/>
          <p:cNvSpPr/>
          <p:nvPr/>
        </p:nvSpPr>
        <p:spPr bwMode="auto">
          <a:xfrm>
            <a:off x="7596206" y="5329714"/>
            <a:ext cx="1500198" cy="928670"/>
          </a:xfrm>
          <a:prstGeom prst="ca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124" charset="2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MS Gothic" charset="-128"/>
            </a:endParaRPr>
          </a:p>
        </p:txBody>
      </p:sp>
      <p:cxnSp>
        <p:nvCxnSpPr>
          <p:cNvPr id="41" name="Straight Arrow Connector 40"/>
          <p:cNvCxnSpPr>
            <a:stCxn id="37" idx="3"/>
            <a:endCxn id="39" idx="2"/>
          </p:cNvCxnSpPr>
          <p:nvPr/>
        </p:nvCxnSpPr>
        <p:spPr bwMode="auto">
          <a:xfrm>
            <a:off x="6810375" y="5786457"/>
            <a:ext cx="785831" cy="759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 descr="Clipboard0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875"/>
            <a:ext cx="9906000" cy="681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 descr="Clipboard06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906000" cy="681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 descr="Clipboard07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906000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" descr="Clipboard08_change_precipitation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906000" cy="681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" descr="Clipboard09_run_with_new_precipitation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906000" cy="681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 descr="Clipboard10_show_results_runoff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906000" cy="683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 januari 2008</a:t>
            </a:r>
          </a:p>
        </p:txBody>
      </p:sp>
      <p:sp>
        <p:nvSpPr>
          <p:cNvPr id="101378" name="Title 1"/>
          <p:cNvSpPr>
            <a:spLocks noGrp="1"/>
          </p:cNvSpPr>
          <p:nvPr>
            <p:ph type="title" idx="4294967295"/>
          </p:nvPr>
        </p:nvSpPr>
        <p:spPr>
          <a:xfrm>
            <a:off x="524537" y="357188"/>
            <a:ext cx="9214644" cy="774700"/>
          </a:xfrm>
        </p:spPr>
        <p:txBody>
          <a:bodyPr lIns="91440" rIns="91440"/>
          <a:lstStyle/>
          <a:p>
            <a:pPr defTabSz="414338"/>
            <a:r>
              <a:rPr lang="en-US"/>
              <a:t>Design &amp; architecture of the DelftShell</a:t>
            </a:r>
          </a:p>
        </p:txBody>
      </p:sp>
      <p:sp>
        <p:nvSpPr>
          <p:cNvPr id="101379" name="Date Placeholder 3"/>
          <p:cNvSpPr txBox="1">
            <a:spLocks noGrp="1"/>
          </p:cNvSpPr>
          <p:nvPr/>
        </p:nvSpPr>
        <p:spPr bwMode="auto">
          <a:xfrm>
            <a:off x="3124862" y="6615114"/>
            <a:ext cx="1436026" cy="31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457200" hangingPunct="0">
              <a:lnSpc>
                <a:spcPct val="92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US" sz="900">
                <a:solidFill>
                  <a:schemeClr val="bg2"/>
                </a:solidFill>
                <a:ea typeface="MS Gothic"/>
                <a:cs typeface="MS Gothic"/>
              </a:rPr>
              <a:t>12 september 2007</a:t>
            </a:r>
          </a:p>
        </p:txBody>
      </p:sp>
      <p:sp>
        <p:nvSpPr>
          <p:cNvPr id="101380" name="Footer Placeholder 4"/>
          <p:cNvSpPr txBox="1">
            <a:spLocks noGrp="1"/>
          </p:cNvSpPr>
          <p:nvPr/>
        </p:nvSpPr>
        <p:spPr bwMode="auto">
          <a:xfrm>
            <a:off x="686198" y="6615114"/>
            <a:ext cx="2438665" cy="31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457200" hangingPunct="0">
              <a:lnSpc>
                <a:spcPct val="92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US" sz="900">
                <a:solidFill>
                  <a:schemeClr val="bg2"/>
                </a:solidFill>
                <a:ea typeface="MS Gothic"/>
                <a:cs typeface="MS Gothic"/>
              </a:rPr>
              <a:t>Positionering, branding en huisstijl Deltares - </a:t>
            </a:r>
          </a:p>
          <a:p>
            <a:pPr defTabSz="457200" hangingPunct="0">
              <a:lnSpc>
                <a:spcPct val="92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 sz="900">
              <a:solidFill>
                <a:schemeClr val="bg2"/>
              </a:solidFill>
              <a:ea typeface="MS Gothic"/>
              <a:cs typeface="MS Gothic"/>
            </a:endParaRPr>
          </a:p>
        </p:txBody>
      </p:sp>
      <p:sp>
        <p:nvSpPr>
          <p:cNvPr id="101381" name="Slide Number Placeholder 5"/>
          <p:cNvSpPr txBox="1">
            <a:spLocks noGrp="1"/>
          </p:cNvSpPr>
          <p:nvPr/>
        </p:nvSpPr>
        <p:spPr bwMode="auto">
          <a:xfrm>
            <a:off x="4485217" y="6615114"/>
            <a:ext cx="467783" cy="31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r" defTabSz="457200" hangingPunct="0">
              <a:lnSpc>
                <a:spcPct val="92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fld id="{2B17C8C6-DF1E-46C2-BC40-036229D0A365}" type="slidenum">
              <a:rPr lang="en-US" sz="900">
                <a:solidFill>
                  <a:schemeClr val="bg2"/>
                </a:solidFill>
                <a:ea typeface="MS Gothic"/>
                <a:cs typeface="MS Gothic"/>
              </a:rPr>
              <a:pPr algn="r" defTabSz="457200" hangingPunct="0">
                <a:lnSpc>
                  <a:spcPct val="92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t>4</a:t>
            </a:fld>
            <a:endParaRPr lang="en-US" sz="900">
              <a:solidFill>
                <a:schemeClr val="bg2"/>
              </a:solidFill>
              <a:ea typeface="MS Gothic"/>
              <a:cs typeface="MS Gothic"/>
            </a:endParaRPr>
          </a:p>
        </p:txBody>
      </p:sp>
      <p:pic>
        <p:nvPicPr>
          <p:cNvPr id="1013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59465" y="1214439"/>
            <a:ext cx="5763022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 bwMode="auto">
          <a:xfrm rot="5400000">
            <a:off x="1382250" y="3499578"/>
            <a:ext cx="4714875" cy="172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 bwMode="auto">
          <a:xfrm>
            <a:off x="3756025" y="1706564"/>
            <a:ext cx="1499658" cy="2357437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457200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latin typeface="Arial" charset="0"/>
              <a:ea typeface="MS Gothic" charset="-128"/>
              <a:cs typeface="MS Gothic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09563" y="1428751"/>
            <a:ext cx="210158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spcAft>
                <a:spcPts val="600"/>
              </a:spcAft>
            </a:pPr>
            <a:r>
              <a:rPr lang="en-US" sz="1400" b="1">
                <a:ea typeface="MS Gothic"/>
                <a:cs typeface="MS Gothic"/>
              </a:rPr>
              <a:t>Project Explorer</a:t>
            </a:r>
          </a:p>
          <a:p>
            <a:pPr defTabSz="457200">
              <a:spcAft>
                <a:spcPts val="600"/>
              </a:spcAft>
            </a:pPr>
            <a:r>
              <a:rPr lang="en-US" sz="1400" b="1">
                <a:ea typeface="MS Gothic"/>
                <a:cs typeface="MS Gothic"/>
              </a:rPr>
              <a:t>Documents, tab-based</a:t>
            </a:r>
          </a:p>
          <a:p>
            <a:pPr defTabSz="457200">
              <a:spcAft>
                <a:spcPts val="600"/>
              </a:spcAft>
            </a:pPr>
            <a:r>
              <a:rPr lang="en-US" sz="1400" b="1">
                <a:ea typeface="MS Gothic"/>
                <a:cs typeface="MS Gothic"/>
              </a:rPr>
              <a:t>Property Grid</a:t>
            </a:r>
          </a:p>
          <a:p>
            <a:pPr defTabSz="457200">
              <a:spcAft>
                <a:spcPts val="600"/>
              </a:spcAft>
            </a:pPr>
            <a:r>
              <a:rPr lang="en-US" sz="1400" b="1">
                <a:ea typeface="MS Gothic"/>
                <a:cs typeface="MS Gothic"/>
              </a:rPr>
              <a:t>Logging Window</a:t>
            </a:r>
          </a:p>
          <a:p>
            <a:pPr defTabSz="457200">
              <a:spcAft>
                <a:spcPts val="600"/>
              </a:spcAft>
            </a:pPr>
            <a:r>
              <a:rPr lang="en-US" sz="1400" b="1">
                <a:ea typeface="MS Gothic"/>
                <a:cs typeface="MS Gothic"/>
              </a:rPr>
              <a:t>Toolbars &amp; Menus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5238486" y="1714500"/>
            <a:ext cx="2928806" cy="2357438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457200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latin typeface="Arial" charset="0"/>
              <a:ea typeface="MS Gothic" charset="-128"/>
              <a:cs typeface="MS Gothic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8167292" y="1714500"/>
            <a:ext cx="1356915" cy="2357438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457200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latin typeface="Arial" charset="0"/>
              <a:ea typeface="MS Gothic" charset="-128"/>
              <a:cs typeface="MS Gothic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781822" y="4071939"/>
            <a:ext cx="5742384" cy="928687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457200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latin typeface="Arial" charset="0"/>
              <a:ea typeface="MS Gothic" charset="-128"/>
              <a:cs typeface="MS Gothic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3752586" y="1390650"/>
            <a:ext cx="5781940" cy="32385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457200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latin typeface="Arial" charset="0"/>
              <a:ea typeface="MS Gothic" charset="-128"/>
              <a:cs typeface="MS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8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8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8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8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6293" y="0"/>
            <a:ext cx="479970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3"/>
          <a:srcRect t="52439"/>
          <a:stretch>
            <a:fillRect/>
          </a:stretch>
        </p:blipFill>
        <p:spPr bwMode="auto">
          <a:xfrm>
            <a:off x="309530" y="2000240"/>
            <a:ext cx="4448175" cy="2786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52488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382000" cy="774700"/>
          </a:xfrm>
        </p:spPr>
        <p:txBody>
          <a:bodyPr/>
          <a:lstStyle/>
          <a:p>
            <a:pPr eaLnBrk="1" hangingPunct="1"/>
            <a:r>
              <a:rPr lang="en-US" smtClean="0"/>
              <a:t>ArcGIS</a:t>
            </a:r>
          </a:p>
        </p:txBody>
      </p:sp>
      <p:pic>
        <p:nvPicPr>
          <p:cNvPr id="1945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68575" y="1828800"/>
            <a:ext cx="4954588" cy="43005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30200" y="228600"/>
            <a:ext cx="8382000" cy="774700"/>
          </a:xfrm>
        </p:spPr>
        <p:txBody>
          <a:bodyPr/>
          <a:lstStyle/>
          <a:p>
            <a:pPr eaLnBrk="1" hangingPunct="1"/>
            <a:r>
              <a:rPr lang="en-US" smtClean="0"/>
              <a:t>Linux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 smtClean="0"/>
          </a:p>
        </p:txBody>
      </p:sp>
      <p:pic>
        <p:nvPicPr>
          <p:cNvPr id="20484" name="Picture 4" descr="Screenshot"/>
          <p:cNvPicPr>
            <a:picLocks noChangeAspect="1" noChangeArrowheads="1"/>
          </p:cNvPicPr>
          <p:nvPr/>
        </p:nvPicPr>
        <p:blipFill>
          <a:blip r:embed="rId2"/>
          <a:srcRect r="32001" b="35001"/>
          <a:stretch>
            <a:fillRect/>
          </a:stretch>
        </p:blipFill>
        <p:spPr bwMode="auto">
          <a:xfrm>
            <a:off x="495300" y="2247900"/>
            <a:ext cx="437515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/>
          <a:srcRect l="5661" r="54716" b="27498"/>
          <a:stretch>
            <a:fillRect/>
          </a:stretch>
        </p:blipFill>
        <p:spPr bwMode="auto">
          <a:xfrm>
            <a:off x="5448300" y="2438400"/>
            <a:ext cx="3962400" cy="297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Access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12 september 2007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Positionering, branding en huisstijl Deltares - </a:t>
            </a:r>
          </a:p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F6F3DB64-24C9-44BE-BDAE-E24DF5AAD5E2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7" name="Picture 6" descr="full_crea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496" y="1857364"/>
            <a:ext cx="4733926" cy="3869641"/>
          </a:xfrm>
          <a:prstGeom prst="rect">
            <a:avLst/>
          </a:prstGeom>
        </p:spPr>
      </p:pic>
      <p:pic>
        <p:nvPicPr>
          <p:cNvPr id="8" name="Picture 7" descr="overview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596" y="1071546"/>
            <a:ext cx="3238500" cy="3619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ltares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 Them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8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pitchFamily="124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8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pitchFamily="124" charset="2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1369</TotalTime>
  <Words>322</Words>
  <PresentationFormat>A4 Paper (210x297 mm)</PresentationFormat>
  <Paragraphs>103</Paragraphs>
  <Slides>35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MS Gothic</vt:lpstr>
      <vt:lpstr>Wingdings</vt:lpstr>
      <vt:lpstr>Symbol</vt:lpstr>
      <vt:lpstr>Times New Roman</vt:lpstr>
      <vt:lpstr>Deltares</vt:lpstr>
      <vt:lpstr>Visio</vt:lpstr>
      <vt:lpstr>Delft Shell Architecture  </vt:lpstr>
      <vt:lpstr>Contents</vt:lpstr>
      <vt:lpstr>Slide 3</vt:lpstr>
      <vt:lpstr>Design &amp; architecture of the DelftShell</vt:lpstr>
      <vt:lpstr>Slide 5</vt:lpstr>
      <vt:lpstr>Slide 6</vt:lpstr>
      <vt:lpstr>ArcGIS</vt:lpstr>
      <vt:lpstr>Linux</vt:lpstr>
      <vt:lpstr>Data Access</vt:lpstr>
      <vt:lpstr>Data Access</vt:lpstr>
      <vt:lpstr>Data Access</vt:lpstr>
      <vt:lpstr>Models Integration</vt:lpstr>
      <vt:lpstr>Delftshell</vt:lpstr>
      <vt:lpstr>Slide 14</vt:lpstr>
      <vt:lpstr>Design class library for all specific entities used in Delft models domain (Domain-Driven Approach)</vt:lpstr>
      <vt:lpstr>Slide 16</vt:lpstr>
      <vt:lpstr>Slide 17</vt:lpstr>
      <vt:lpstr>Slide 18</vt:lpstr>
      <vt:lpstr>Project Life Cycle (XP)</vt:lpstr>
      <vt:lpstr>Communication</vt:lpstr>
      <vt:lpstr>Management Tools (Web-based)</vt:lpstr>
      <vt:lpstr>Habitat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</vt:vector>
  </TitlesOfParts>
  <Company>WL | Delft Hydraulics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Unified graphical user interface development 2008</dc:title>
  <dc:creator>Gennadii Donchyts</dc:creator>
  <cp:lastModifiedBy>Gennadii Donchyts</cp:lastModifiedBy>
  <cp:revision>64</cp:revision>
  <cp:lastPrinted>2007-09-10T07:19:41Z</cp:lastPrinted>
  <dcterms:created xsi:type="dcterms:W3CDTF">2008-01-10T17:02:32Z</dcterms:created>
  <dcterms:modified xsi:type="dcterms:W3CDTF">2008-07-03T07:22:11Z</dcterms:modified>
</cp:coreProperties>
</file>