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7" r:id="rId2"/>
    <p:sldId id="301" r:id="rId3"/>
    <p:sldId id="295" r:id="rId4"/>
    <p:sldId id="296" r:id="rId5"/>
    <p:sldId id="257" r:id="rId6"/>
    <p:sldId id="297" r:id="rId7"/>
    <p:sldId id="298" r:id="rId8"/>
    <p:sldId id="260" r:id="rId9"/>
    <p:sldId id="299" r:id="rId10"/>
    <p:sldId id="261" r:id="rId11"/>
    <p:sldId id="274" r:id="rId12"/>
    <p:sldId id="269" r:id="rId13"/>
    <p:sldId id="262" r:id="rId14"/>
    <p:sldId id="300" r:id="rId15"/>
    <p:sldId id="263" r:id="rId16"/>
    <p:sldId id="267" r:id="rId17"/>
    <p:sldId id="271" r:id="rId18"/>
    <p:sldId id="268" r:id="rId19"/>
    <p:sldId id="273" r:id="rId20"/>
    <p:sldId id="302" r:id="rId21"/>
    <p:sldId id="303" r:id="rId22"/>
    <p:sldId id="270" r:id="rId23"/>
    <p:sldId id="278" r:id="rId24"/>
    <p:sldId id="304" r:id="rId25"/>
    <p:sldId id="280" r:id="rId26"/>
    <p:sldId id="281" r:id="rId27"/>
    <p:sldId id="305" r:id="rId28"/>
    <p:sldId id="282" r:id="rId29"/>
    <p:sldId id="306" r:id="rId30"/>
    <p:sldId id="283" r:id="rId31"/>
    <p:sldId id="290" r:id="rId32"/>
    <p:sldId id="291" r:id="rId33"/>
    <p:sldId id="292" r:id="rId34"/>
    <p:sldId id="293" r:id="rId35"/>
    <p:sldId id="294" r:id="rId36"/>
    <p:sldId id="307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9"/>
    <p:restoredTop sz="94714"/>
  </p:normalViewPr>
  <p:slideViewPr>
    <p:cSldViewPr snapToGrid="0" snapToObjects="1">
      <p:cViewPr varScale="1">
        <p:scale>
          <a:sx n="74" d="100"/>
          <a:sy n="74" d="100"/>
        </p:scale>
        <p:origin x="-4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55A270-4F23-1247-974E-5CE8A3C87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1E904A7-BF1D-2447-A255-E89A94057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C1C961-DF7D-8A47-BCE6-CCC348BAB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99918DF-EB8E-2B4F-855B-34D7288F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3C9158-C5FD-FE41-A982-3CEFDAE5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1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A39ADC-1679-6C45-A64A-550D4C8AB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3200BB-A294-C149-9E46-5B2E024E0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204F97-FC2C-D14B-BF47-B18391319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7B990-99CC-9543-BB19-2BA5C42AF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D7DA16-5F1D-F94D-9C2B-47F6C2D41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D83219E-A0B5-C04E-8B73-045641979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349D144-2196-2E4C-B3E1-31A796B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3F0FF7-0421-8E4E-B7F3-080FE0AB0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E0FDCF-E04D-864E-8962-5083E801E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E0FA24-CB99-0F48-B94E-E4EEC847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9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FCFF9E-A4AC-F643-AA58-C295FA508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1995AF-C17A-D64D-A94A-C53C4A8F3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F6CE68-775D-714B-9E9C-3DDC2A4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F879C7-58B3-794D-961B-02B912059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CD2BB05-F2C3-0848-8D93-0927A955E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50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C814DC-A466-6643-99C5-D861529B3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F53BCDA-CDFF-D34D-85EF-65F8EA799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28972B-87FA-1F46-AE77-F62D2341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9FE186-F81B-4043-AA3D-4425B22B9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B64DDA-DFB8-9149-9023-F73BCC699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4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829901-8CC0-424E-BC35-41B915A96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90F345-3CB1-F148-A6DB-EBA4105E4E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9A1AB1-8A75-BC4F-B45F-74AEC692A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DFC692E-8E4D-EE42-8284-B0B7484A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8B3B76F-82D2-A04A-A9B0-CFAD36E4B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1A7CA4-F007-9F42-BF89-2EC86E9D1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3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45869F-98F8-294D-A92C-0C438BC7C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D2B18EF-8C0E-9941-BB4F-33C02311C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6520971-3F9F-C841-A78F-10F0F610C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2EDD0F-82EE-BC4E-AB41-3D10A1943D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0E798EA-5F6F-284C-A320-8E968EFEC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74ED638-0D16-344F-9F9B-85947BA04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4FC908C-2166-514D-9005-2B730872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387C8B2-6BC6-F34B-A641-F8AC786A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2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8C732D-E94A-AF4F-9CAD-4538D1D22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933615E-8F74-9A4A-9CFB-0E6B5076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B1B42CF-B1A9-F04A-89F9-D6A8D8DFB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787874E-6F44-0A4A-A843-164F67530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2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0C00014-0616-CB44-A37F-BE79E7F1A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3055B9A-023B-7D43-8B0B-75A9E12DA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7C4C79E-6A91-AC44-AB1F-61C5F8760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7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3A3929-CEFB-904C-82FE-2D8783597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C7AE6D-8D3D-E94B-BE1D-0F93EF7A4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AA13C26-CD3E-774A-AA11-3FAC6E03B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0D8ECEF-22D3-6740-AC75-B94EA892A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AB1CD44-C278-2A4C-8860-A6B4F2A0D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3DFD80A-79B4-0C4E-832C-B263AE55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0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A4E986-851F-6E4F-8E55-DF70868AF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229DBC6-4BE5-3547-BFC2-EDB5C8D5E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35291AF-CD28-3C4D-979F-7A6BCF99B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D607BB-6718-7E4C-AD3D-EF29CE385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821D100-C564-524B-89BB-B0A0840E0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54BC39-7BF9-2A4C-90BD-47B9E65A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0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A44C662F-297B-DB45-B7BD-73A027BE2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D11C674-83DD-8C4F-B9C3-B6C3450F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FEDDFA-7A5F-3C4D-9ECA-80F78BAA6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236F-7647-6C4E-BD16-7577CE2D0187}" type="datetimeFigureOut">
              <a:rPr lang="en-US" smtClean="0"/>
              <a:t>24-May-19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FAE6E56-6CA5-C54D-8FC7-8A8AD4D43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1AA53F-ADA0-F741-84E9-F491D74FD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6A18A-727F-8E4B-84E1-832683102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E5DE3F-089F-ED40-8F6D-1F91C38C8F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Star2C Adaptation Catalyst tool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536DAD5-44C7-364E-A417-D4EB75DBE2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Overview of functionality</a:t>
            </a:r>
          </a:p>
          <a:p>
            <a:r>
              <a:rPr lang="en-US" dirty="0" smtClean="0"/>
              <a:t>24 </a:t>
            </a:r>
            <a:r>
              <a:rPr lang="en-US" smtClean="0"/>
              <a:t>mei, </a:t>
            </a:r>
            <a:r>
              <a:rPr lang="en-US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464261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977024B-BE5A-4E49-9DD6-1B2665227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979F9EE-FDFA-A046-AC93-7DC459F6EB52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17738B6-2BBD-8244-BB97-3F51D410115E}"/>
              </a:ext>
            </a:extLst>
          </p:cNvPr>
          <p:cNvCxnSpPr>
            <a:cxnSpLocks/>
          </p:cNvCxnSpPr>
          <p:nvPr/>
        </p:nvCxnSpPr>
        <p:spPr>
          <a:xfrm>
            <a:off x="3803051" y="2935498"/>
            <a:ext cx="4736038" cy="493502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D6CB2F7-F9E1-B941-85E8-7A94BE690CCF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373F17A-3AA0-F54A-971F-6458640C72F3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xmlns="" id="{336EF57F-6A6B-9F4A-89CE-A62910778ECD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xmlns="" id="{8695C6A7-C484-7244-9598-8D15B31F3CB4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6323626A-9A0E-CD40-958B-E7155A8A5487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A889338D-EC89-E74F-BE50-1852CA162E71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ED9D0FD6-C3B8-5942-8061-61EA5B53E567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04CDFE5B-CEBE-9145-95E6-8FE8496A4EBD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F7919C1C-0CEC-BB40-A74F-9720B8951179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B18F5994-7A16-6048-A4BC-1F41736E50D5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96576106-9838-A34B-A716-E31943E7AE91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E6A225A2-8CDA-634B-8767-7C6327ED52DA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3135194F-8FEB-F94C-A2D3-82F8B929A3AD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69102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51FF4C9A-095B-664B-BA44-A1B169302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377012" y="5002589"/>
            <a:ext cx="68149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Excess</a:t>
            </a:r>
          </a:p>
          <a:p>
            <a:r>
              <a:rPr lang="en-US" dirty="0"/>
              <a:t>Timeline of excess and sufficient capacity</a:t>
            </a:r>
          </a:p>
          <a:p>
            <a:endParaRPr lang="en-US" dirty="0"/>
          </a:p>
          <a:p>
            <a:r>
              <a:rPr lang="en-US" dirty="0"/>
              <a:t>Green: sufficient capacity</a:t>
            </a:r>
          </a:p>
          <a:p>
            <a:r>
              <a:rPr lang="en-US" dirty="0"/>
              <a:t>Gray: insufficient capacity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9777C45-22B3-9348-9589-EFA63227C04D}"/>
              </a:ext>
            </a:extLst>
          </p:cNvPr>
          <p:cNvSpPr/>
          <p:nvPr/>
        </p:nvSpPr>
        <p:spPr>
          <a:xfrm>
            <a:off x="5579403" y="3429000"/>
            <a:ext cx="6410205" cy="45697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8DFDA590-6113-F747-BEB2-1BCA85A3FA9C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D5067B9C-0D76-C542-BDB9-0C7CDEC1AEC4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5706F73A-9AD0-214E-BB0B-04940269B07D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7DA8738A-2F4B-3E4B-B82C-913305B6FF06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xmlns="" id="{C59C480D-BD08-044B-ACCA-183FD8B83450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065211B6-8DB6-D64C-9852-41D1FA5EE5CF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E4EE21A8-5D3E-4445-80CA-77C5BDFA670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515B8EDB-B31F-B145-B06A-77F1674B68AD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8922F80C-E8C5-D848-AFBF-8177456328D1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AF8EE61C-D859-C045-98DD-B2A84294388C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4CB5DE36-BCD1-CE42-B0D2-0398F67120DE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xmlns="" id="{3168A143-D243-6844-BDEE-DDFDA66F0779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0" name="Down Arrow 29">
              <a:extLst>
                <a:ext uri="{FF2B5EF4-FFF2-40B4-BE49-F238E27FC236}">
                  <a16:creationId xmlns:a16="http://schemas.microsoft.com/office/drawing/2014/main" xmlns="" id="{E8D433A5-56AC-434C-8D65-31788781959A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xmlns="" id="{BB3CF2FB-E760-0646-831C-8D3F690F9FA4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1502458" y="3652200"/>
            <a:ext cx="4076945" cy="1968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201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8D55DD76-501B-B94D-BEDC-C7E79E471CFF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D26C0442-8FA2-B040-B692-67BEB16CC63B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xmlns="" id="{5DCF2EE0-FB66-5B45-A1DF-CD01763875FD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xmlns="" id="{C8A213C6-CD91-DB4B-B8D1-EF58D4737AAE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xmlns="" id="{A946807C-434A-664A-AD8C-5A58C5C6200D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6B44763E-8DD8-B74A-B722-31BEE54AC4DD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2" name="Down Arrow 31">
                <a:extLst>
                  <a:ext uri="{FF2B5EF4-FFF2-40B4-BE49-F238E27FC236}">
                    <a16:creationId xmlns:a16="http://schemas.microsoft.com/office/drawing/2014/main" xmlns="" id="{E7967C2A-D9BB-FE47-89DF-FEEA2B973C3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xmlns="" id="{540A7D24-A9F9-0444-A97D-B2E688DD9B05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" name="Down Arrow 33">
                <a:extLst>
                  <a:ext uri="{FF2B5EF4-FFF2-40B4-BE49-F238E27FC236}">
                    <a16:creationId xmlns:a16="http://schemas.microsoft.com/office/drawing/2014/main" xmlns="" id="{5C3DFE8C-2C74-9B4E-9D94-B2892730D608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7B69511C-79DB-EE41-BA18-E3BCEC566620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3EC6AF42-78DB-A64F-B0F1-8C71BBAA6FE5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xmlns="" id="{32F6405F-5AF9-6943-AE8C-9B0452A90EB2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xmlns="" id="{E4A5F1E5-01EB-4E49-A6C3-D90DD793156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1859339"/>
            <a:ext cx="68149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Excess</a:t>
            </a:r>
          </a:p>
          <a:p>
            <a:r>
              <a:rPr lang="en-US" dirty="0" err="1"/>
              <a:t>Unsufficient</a:t>
            </a:r>
            <a:r>
              <a:rPr lang="en-US" dirty="0"/>
              <a:t> capacity results in excess of the pressure</a:t>
            </a:r>
          </a:p>
          <a:p>
            <a:endParaRPr lang="en-US" dirty="0"/>
          </a:p>
          <a:p>
            <a:r>
              <a:rPr lang="en-US" dirty="0"/>
              <a:t>Overall performance:</a:t>
            </a:r>
          </a:p>
          <a:p>
            <a:r>
              <a:rPr lang="en-US" dirty="0"/>
              <a:t>	Satisfactory if excess is zero</a:t>
            </a:r>
          </a:p>
          <a:p>
            <a:r>
              <a:rPr lang="en-US" dirty="0"/>
              <a:t>	Unsatisfactory if excess larger than zero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r>
              <a:rPr lang="en-US" dirty="0"/>
              <a:t>	Satisfactory:</a:t>
            </a:r>
          </a:p>
          <a:p>
            <a:r>
              <a:rPr lang="en-US" dirty="0"/>
              <a:t>	Sufficient pumping capacity to deal with precipitation</a:t>
            </a:r>
          </a:p>
          <a:p>
            <a:r>
              <a:rPr lang="en-US" dirty="0"/>
              <a:t>	Sufficient dike and protection</a:t>
            </a:r>
          </a:p>
          <a:p>
            <a:endParaRPr lang="en-US" dirty="0"/>
          </a:p>
          <a:p>
            <a:r>
              <a:rPr lang="en-US" dirty="0"/>
              <a:t>	Unsatisfactory:</a:t>
            </a:r>
          </a:p>
          <a:p>
            <a:r>
              <a:rPr lang="en-US" dirty="0"/>
              <a:t>	</a:t>
            </a:r>
            <a:r>
              <a:rPr lang="en-US" dirty="0" err="1"/>
              <a:t>Unsufficient</a:t>
            </a:r>
            <a:r>
              <a:rPr lang="en-US" dirty="0"/>
              <a:t> pumping capacity to deal with precipitation</a:t>
            </a:r>
          </a:p>
          <a:p>
            <a:r>
              <a:rPr lang="en-US" dirty="0"/>
              <a:t>	</a:t>
            </a:r>
            <a:r>
              <a:rPr lang="en-US" dirty="0" err="1"/>
              <a:t>Unsufficient</a:t>
            </a:r>
            <a:r>
              <a:rPr lang="en-US" dirty="0"/>
              <a:t> dike and protection</a:t>
            </a:r>
          </a:p>
        </p:txBody>
      </p:sp>
    </p:spTree>
    <p:extLst>
      <p:ext uri="{BB962C8B-B14F-4D97-AF65-F5344CB8AC3E}">
        <p14:creationId xmlns:p14="http://schemas.microsoft.com/office/powerpoint/2010/main" val="3712789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CE75ABF5-7272-7E46-88B2-B5629769E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E4BA581-28D9-FC43-AAB0-5AF6A151C052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17738B6-2BBD-8244-BB97-3F51D410115E}"/>
              </a:ext>
            </a:extLst>
          </p:cNvPr>
          <p:cNvCxnSpPr>
            <a:cxnSpLocks/>
          </p:cNvCxnSpPr>
          <p:nvPr/>
        </p:nvCxnSpPr>
        <p:spPr>
          <a:xfrm flipV="1">
            <a:off x="3803050" y="2855742"/>
            <a:ext cx="2921307" cy="1392701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794C067-03CB-4840-8F50-EAB396D9F0A3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E7C09E78-E222-6649-929C-0CB38F3DF4FF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xmlns="" id="{C2FECC41-0614-B743-A29F-8E9DC105725F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xmlns="" id="{BFF72C4D-0827-C940-99D6-AA5490E5C287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940B40B2-D78E-E141-AC3A-22E4B50A175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B9D3052F-3ABB-D242-9BAC-F4B2FD9BDE97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65F80BE3-E6CE-BD4F-8944-9FD48E0AB9D1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6419B905-D0B0-124F-B9FC-27B75738F0F2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77CF6A21-202F-0049-851A-286027525F47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7DB14BD0-1646-294F-B4AC-A629A8C866B7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97B2D771-E49C-164D-818A-053041EC22DD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B019F493-6CC2-DA4A-804B-AA7E5FD52825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07AB64A9-7555-7B41-BF83-DF8875E9608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52827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CE75ABF5-7272-7E46-88B2-B5629769E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E4BA581-28D9-FC43-AAB0-5AF6A151C052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794C067-03CB-4840-8F50-EAB396D9F0A3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E7C09E78-E222-6649-929C-0CB38F3DF4FF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xmlns="" id="{C2FECC41-0614-B743-A29F-8E9DC105725F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xmlns="" id="{BFF72C4D-0827-C940-99D6-AA5490E5C287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940B40B2-D78E-E141-AC3A-22E4B50A175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B9D3052F-3ABB-D242-9BAC-F4B2FD9BDE97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65F80BE3-E6CE-BD4F-8944-9FD48E0AB9D1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6419B905-D0B0-124F-B9FC-27B75738F0F2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77CF6A21-202F-0049-851A-286027525F47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7DB14BD0-1646-294F-B4AC-A629A8C866B7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97B2D771-E49C-164D-818A-053041EC22DD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B019F493-6CC2-DA4A-804B-AA7E5FD52825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07AB64A9-7555-7B41-BF83-DF8875E9608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17738B6-2BBD-8244-BB97-3F51D410115E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844259" y="2720042"/>
            <a:ext cx="5807372" cy="168822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080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74FE7203-BA19-BC49-A6F6-C7A904023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4441DD5-7D3D-5B47-AEBB-249396FAA6BF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18F51E03-8C5C-E14F-9698-AE23E096E1A9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F3D59611-8488-204F-82AA-68F2332A742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xmlns="" id="{29743F2E-4BD3-D247-AA26-181280CD4A3E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xmlns="" id="{42AE613E-C8AC-0B42-B11C-E801099867FB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1E434431-A4E8-874F-8982-9D4749CF8ABB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95705FE0-FEFF-5A4B-BED6-9E170B64A1BB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33A1AD0D-4059-4D42-A7D1-7AB14B4DC87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C92F43CB-BAA3-1F4A-A4B9-D0D27CACEA0F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856E57C5-98C5-CE48-B2FA-B770B267D226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EDEBE62E-E575-4D46-82C3-AE16F6E70736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881FF368-D2AA-3740-8DF6-27E854C173C6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098DFE8B-CBC8-1C40-A764-7DAED19FF2F4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0D5B1179-9604-9C4E-B3AC-5EA33020F080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17738B6-2BBD-8244-BB97-3F51D410115E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1502457" y="1828800"/>
            <a:ext cx="5348509" cy="2579462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408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1859339"/>
            <a:ext cx="47434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Pressure</a:t>
            </a:r>
          </a:p>
          <a:p>
            <a:r>
              <a:rPr lang="en-US" dirty="0"/>
              <a:t>Puts stress on the system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r>
              <a:rPr lang="en-US" dirty="0"/>
              <a:t>	Precipitation</a:t>
            </a:r>
          </a:p>
          <a:p>
            <a:r>
              <a:rPr lang="en-US" dirty="0"/>
              <a:t>	Water levels</a:t>
            </a:r>
          </a:p>
          <a:p>
            <a:r>
              <a:rPr lang="en-US" dirty="0"/>
              <a:t>	Storm surge</a:t>
            </a:r>
          </a:p>
          <a:p>
            <a:r>
              <a:rPr lang="en-US" dirty="0"/>
              <a:t>	Water deficit</a:t>
            </a:r>
          </a:p>
          <a:p>
            <a:endParaRPr lang="en-US" dirty="0"/>
          </a:p>
          <a:p>
            <a:r>
              <a:rPr lang="en-US" dirty="0"/>
              <a:t>Defined as scenario:</a:t>
            </a:r>
          </a:p>
          <a:p>
            <a:r>
              <a:rPr lang="en-US" dirty="0"/>
              <a:t>Expected values for future conditions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1A38ED3-13B7-FB4D-8A60-D94CC8531953}"/>
              </a:ext>
            </a:extLst>
          </p:cNvPr>
          <p:cNvSpPr/>
          <p:nvPr/>
        </p:nvSpPr>
        <p:spPr>
          <a:xfrm>
            <a:off x="0" y="1714500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E40041A-ACCE-EA41-8AD9-8F2BFE677E3A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970875DC-774C-F54A-B9E2-E5E8C593179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xmlns="" id="{C45F7EBC-C062-BF4B-9E5A-EEBF7E2A3C17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xmlns="" id="{C4B70572-00A1-5E47-A5C3-2B4C562962E1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xmlns="" id="{3BDBD7DD-27D4-C943-879D-E783D7AA3778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AF714CDE-3330-2C4F-845F-F05354BF2D9E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2" name="Down Arrow 31">
                <a:extLst>
                  <a:ext uri="{FF2B5EF4-FFF2-40B4-BE49-F238E27FC236}">
                    <a16:creationId xmlns:a16="http://schemas.microsoft.com/office/drawing/2014/main" xmlns="" id="{604DD192-4BDA-1949-9C83-1E6CD4110900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xmlns="" id="{17BC457A-9051-334B-A5B5-81E3DCD2E621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" name="Down Arrow 33">
                <a:extLst>
                  <a:ext uri="{FF2B5EF4-FFF2-40B4-BE49-F238E27FC236}">
                    <a16:creationId xmlns:a16="http://schemas.microsoft.com/office/drawing/2014/main" xmlns="" id="{5031DC82-008A-2B47-A3FD-521826F28ADE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465BB746-AEE2-6040-9D61-D9FFD101DD2A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6EE54ADF-38D4-0B4C-861F-705BC1EA4F5D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xmlns="" id="{EAE756AA-5974-8648-836D-F6F96FE2FF41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xmlns="" id="{0BA1454F-8052-1048-B975-CF9AD6344C1B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10681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93F259F-41D7-F34D-90D0-2C22DB4B1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897" y="437191"/>
            <a:ext cx="7476831" cy="396687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5EC94AF4-DF2D-DC43-B7BD-5975D6863080}"/>
              </a:ext>
            </a:extLst>
          </p:cNvPr>
          <p:cNvSpPr/>
          <p:nvPr/>
        </p:nvSpPr>
        <p:spPr>
          <a:xfrm>
            <a:off x="4284798" y="4140014"/>
            <a:ext cx="1143000" cy="27244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9DBDD67-1DB4-D345-A14C-D50F1FFBB5E4}"/>
              </a:ext>
            </a:extLst>
          </p:cNvPr>
          <p:cNvSpPr/>
          <p:nvPr/>
        </p:nvSpPr>
        <p:spPr>
          <a:xfrm>
            <a:off x="8025619" y="2893379"/>
            <a:ext cx="466725" cy="4637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EDED501-F1B8-2F43-A303-BBFD5B326EB4}"/>
              </a:ext>
            </a:extLst>
          </p:cNvPr>
          <p:cNvSpPr txBox="1"/>
          <p:nvPr/>
        </p:nvSpPr>
        <p:spPr>
          <a:xfrm>
            <a:off x="4698580" y="5057775"/>
            <a:ext cx="48408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Page: Pressure</a:t>
            </a:r>
          </a:p>
          <a:p>
            <a:r>
              <a:rPr lang="en-US" dirty="0"/>
              <a:t>Axis button controls the pressure axis of the chart</a:t>
            </a:r>
          </a:p>
          <a:p>
            <a:r>
              <a:rPr lang="en-US" dirty="0"/>
              <a:t>Drag handles for scenario definition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20D6BB5-6180-4042-821D-F58CEFDDB1F4}"/>
              </a:ext>
            </a:extLst>
          </p:cNvPr>
          <p:cNvSpPr/>
          <p:nvPr/>
        </p:nvSpPr>
        <p:spPr>
          <a:xfrm>
            <a:off x="4485665" y="740673"/>
            <a:ext cx="1143000" cy="27244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334C0C08-55E9-F241-AEB3-6F7937FAED4F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6A1AE583-64A7-3641-A465-E8486C537013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C8ECE30D-190E-6B4A-BC51-7305A89ACAC5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328AAAAC-29E0-1042-A610-B60D1FB2BD0C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84DE4C70-C459-524C-BDE4-80EC9DDFF3C7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21A19186-D825-4443-93BE-240AB26006A6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C5D0ECE1-ACE9-3D4E-8127-D265FEDA641C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00A6CF30-3818-7F4C-952B-3F35BBAB5DD8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7A709025-1EF9-1644-8096-EF8575D2457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9FB883E7-63A9-4D47-9C44-9AA04CC7ECAC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C09991C5-6625-B343-8675-D642F250177A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ACAE46AF-2585-5042-B773-8347D1500356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3206791C-D72C-0641-903A-F70D4B7A1AA5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196F6191-4791-2C4E-8595-E79075DFA764}"/>
              </a:ext>
            </a:extLst>
          </p:cNvPr>
          <p:cNvSpPr/>
          <p:nvPr/>
        </p:nvSpPr>
        <p:spPr>
          <a:xfrm>
            <a:off x="0" y="1714500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3968050-7203-AF42-8A07-50C65B252315}"/>
              </a:ext>
            </a:extLst>
          </p:cNvPr>
          <p:cNvSpPr/>
          <p:nvPr/>
        </p:nvSpPr>
        <p:spPr>
          <a:xfrm>
            <a:off x="11400935" y="1802200"/>
            <a:ext cx="466725" cy="4637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F43DE229-8A3D-8947-B32F-9039D887561B}"/>
              </a:ext>
            </a:extLst>
          </p:cNvPr>
          <p:cNvSpPr/>
          <p:nvPr/>
        </p:nvSpPr>
        <p:spPr>
          <a:xfrm>
            <a:off x="4679970" y="3471204"/>
            <a:ext cx="466725" cy="4637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50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1859339"/>
            <a:ext cx="68149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Measure</a:t>
            </a:r>
          </a:p>
          <a:p>
            <a:r>
              <a:rPr lang="en-US" dirty="0"/>
              <a:t>	Coping capacity of the system to deal with the pressure</a:t>
            </a:r>
          </a:p>
          <a:p>
            <a:r>
              <a:rPr lang="en-US" dirty="0"/>
              <a:t>	Reduction of sensitivity of the system to hazards</a:t>
            </a:r>
          </a:p>
          <a:p>
            <a:r>
              <a:rPr lang="en-US" dirty="0"/>
              <a:t>	Decrease of hazard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r>
              <a:rPr lang="en-US" dirty="0"/>
              <a:t>	Pumping capacity for excess water</a:t>
            </a:r>
          </a:p>
          <a:p>
            <a:r>
              <a:rPr lang="en-US" dirty="0"/>
              <a:t>	Dikes and protection structures</a:t>
            </a:r>
          </a:p>
          <a:p>
            <a:r>
              <a:rPr lang="en-US" dirty="0"/>
              <a:t>	Water inlets and reservoirs</a:t>
            </a:r>
          </a:p>
          <a:p>
            <a:endParaRPr lang="en-US" dirty="0"/>
          </a:p>
          <a:p>
            <a:r>
              <a:rPr lang="en-US" dirty="0"/>
              <a:t>Combination of measures and interventions</a:t>
            </a:r>
          </a:p>
          <a:p>
            <a:r>
              <a:rPr lang="en-US" dirty="0"/>
              <a:t>	Timing of the measure (first year and last year of operation)</a:t>
            </a:r>
          </a:p>
          <a:p>
            <a:r>
              <a:rPr lang="en-US" dirty="0"/>
              <a:t>	Investment costs</a:t>
            </a:r>
          </a:p>
          <a:p>
            <a:r>
              <a:rPr lang="en-US" dirty="0"/>
              <a:t>	Operational costs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0AAADE4-F712-164E-8819-27F383B93B38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24DC2682-B154-E148-B7CC-C119DB23BAE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xmlns="" id="{9FEA190A-0BAA-0E4D-BCF2-520AF75C5D33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xmlns="" id="{4A106A20-02BC-B24D-833A-3B3D80687CED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xmlns="" id="{0A01854E-E5F7-8049-9F85-7061B1457E77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5D39CD37-AE63-5547-A2AC-7CC62E9AE7F9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2" name="Down Arrow 31">
                <a:extLst>
                  <a:ext uri="{FF2B5EF4-FFF2-40B4-BE49-F238E27FC236}">
                    <a16:creationId xmlns:a16="http://schemas.microsoft.com/office/drawing/2014/main" xmlns="" id="{7980ED18-656D-8E43-896B-9909295B53D8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xmlns="" id="{6159A975-E30F-6C44-87D2-18A453FFBF99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" name="Down Arrow 33">
                <a:extLst>
                  <a:ext uri="{FF2B5EF4-FFF2-40B4-BE49-F238E27FC236}">
                    <a16:creationId xmlns:a16="http://schemas.microsoft.com/office/drawing/2014/main" xmlns="" id="{4663EC5C-152D-A54E-882E-3F788A9D2D5E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A96292E1-51F0-EF4D-AD91-D045F8321E2E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DCA2DBDE-1C99-D94D-A7CC-4E720C833B5D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xmlns="" id="{DED15774-16ED-044D-8547-4CE474D2495F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xmlns="" id="{CA664EBD-6310-1743-A858-B9F5A55BDCB7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A43362-72A9-8545-8DA4-B06A2159DFF3}"/>
              </a:ext>
            </a:extLst>
          </p:cNvPr>
          <p:cNvSpPr/>
          <p:nvPr/>
        </p:nvSpPr>
        <p:spPr>
          <a:xfrm>
            <a:off x="0" y="2478318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86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97C9FE9-AA0E-0D41-843F-CE16293EC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043" y="969991"/>
            <a:ext cx="7643390" cy="40552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4385259" y="5103674"/>
            <a:ext cx="6814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Main</a:t>
            </a:r>
          </a:p>
          <a:p>
            <a:r>
              <a:rPr lang="en-US" dirty="0"/>
              <a:t>Timeline of timing of defined measures</a:t>
            </a:r>
          </a:p>
          <a:p>
            <a:r>
              <a:rPr lang="en-US" dirty="0"/>
              <a:t>Add: Adds new measure</a:t>
            </a:r>
          </a:p>
          <a:p>
            <a:r>
              <a:rPr lang="en-US" dirty="0"/>
              <a:t>Delete: Deletes selected measure</a:t>
            </a:r>
          </a:p>
          <a:p>
            <a:r>
              <a:rPr lang="en-US" dirty="0"/>
              <a:t>Properties: lists the properties of the selected measure</a:t>
            </a:r>
          </a:p>
          <a:p>
            <a:r>
              <a:rPr lang="en-US" dirty="0" err="1"/>
              <a:t>Draghandles</a:t>
            </a:r>
            <a:r>
              <a:rPr lang="en-US" dirty="0"/>
              <a:t> allow for changing timing of selected measure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AC8443C-1FC5-4A4D-86F2-A6952E839B83}"/>
              </a:ext>
            </a:extLst>
          </p:cNvPr>
          <p:cNvSpPr/>
          <p:nvPr/>
        </p:nvSpPr>
        <p:spPr>
          <a:xfrm>
            <a:off x="5760845" y="2971787"/>
            <a:ext cx="6322796" cy="198595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32BB4C2-175C-9648-93B1-8725A2C257A7}"/>
              </a:ext>
            </a:extLst>
          </p:cNvPr>
          <p:cNvSpPr/>
          <p:nvPr/>
        </p:nvSpPr>
        <p:spPr>
          <a:xfrm>
            <a:off x="4385259" y="2967011"/>
            <a:ext cx="1375586" cy="154871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8A12FDC-3F61-DA4B-8545-57750848B6F5}"/>
              </a:ext>
            </a:extLst>
          </p:cNvPr>
          <p:cNvSpPr/>
          <p:nvPr/>
        </p:nvSpPr>
        <p:spPr>
          <a:xfrm>
            <a:off x="8064294" y="3550435"/>
            <a:ext cx="998553" cy="24288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AE03174-95F4-3B49-905B-5E7229C03F93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559E7A80-5695-EE4B-99A4-8E82A7ACC29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0E4F4DCD-3D69-A64D-91D1-4B467F46405A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59AE4677-CAC6-0A45-8698-D8FE8DBC489F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3261C7DC-7E22-8A40-B7A6-AA1C3A7A573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72406131-4F15-864A-A164-42321ACA40AC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E45CB33D-E5E3-274D-9F26-D03F60C0D07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4F0BA5F4-94F4-CE4D-BF12-D3E71E31F71E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1" name="Down Arrow 40">
                <a:extLst>
                  <a:ext uri="{FF2B5EF4-FFF2-40B4-BE49-F238E27FC236}">
                    <a16:creationId xmlns:a16="http://schemas.microsoft.com/office/drawing/2014/main" xmlns="" id="{A2678AAC-7F87-A44A-BB90-9047286298F3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xmlns="" id="{1CE8031B-8EB8-5146-BB49-BA1A9C9825FD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3" name="Down Arrow 42">
                <a:extLst>
                  <a:ext uri="{FF2B5EF4-FFF2-40B4-BE49-F238E27FC236}">
                    <a16:creationId xmlns:a16="http://schemas.microsoft.com/office/drawing/2014/main" xmlns="" id="{0F4AA777-A868-1845-9506-CBC897E68156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xmlns="" id="{3676CA2F-4CCB-C64C-8373-16721351261D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4" name="Down Arrow 33">
              <a:extLst>
                <a:ext uri="{FF2B5EF4-FFF2-40B4-BE49-F238E27FC236}">
                  <a16:creationId xmlns:a16="http://schemas.microsoft.com/office/drawing/2014/main" xmlns="" id="{65AFBE0B-60CE-994D-8127-F2C47D121D67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A43362-72A9-8545-8DA4-B06A2159DFF3}"/>
              </a:ext>
            </a:extLst>
          </p:cNvPr>
          <p:cNvSpPr/>
          <p:nvPr/>
        </p:nvSpPr>
        <p:spPr>
          <a:xfrm>
            <a:off x="0" y="2436114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11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>
            <a:extLst>
              <a:ext uri="{FF2B5EF4-FFF2-40B4-BE49-F238E27FC236}">
                <a16:creationId xmlns:a16="http://schemas.microsoft.com/office/drawing/2014/main" xmlns="" id="{CE09F838-142E-114B-9C7A-426E634B1A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Star2C Adaptation Catalyst tool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126951F-8EC8-E349-8FC3-B0394CFFA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415" y="1224751"/>
            <a:ext cx="8309211" cy="440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20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97C9FE9-AA0E-0D41-843F-CE16293EC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043" y="969991"/>
            <a:ext cx="7643390" cy="40552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4385259" y="5103674"/>
            <a:ext cx="6814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Main</a:t>
            </a:r>
          </a:p>
          <a:p>
            <a:r>
              <a:rPr lang="en-US" dirty="0"/>
              <a:t>Timeline of timing of defined measures</a:t>
            </a:r>
          </a:p>
          <a:p>
            <a:r>
              <a:rPr lang="en-US" dirty="0"/>
              <a:t>Add: Adds new measure</a:t>
            </a:r>
          </a:p>
          <a:p>
            <a:r>
              <a:rPr lang="en-US" dirty="0"/>
              <a:t>Delete: Deletes selected measure</a:t>
            </a:r>
          </a:p>
          <a:p>
            <a:r>
              <a:rPr lang="en-US" dirty="0"/>
              <a:t>Properties: lists the properties of the selected measure</a:t>
            </a:r>
          </a:p>
          <a:p>
            <a:r>
              <a:rPr lang="en-US" dirty="0" err="1"/>
              <a:t>Draghandles</a:t>
            </a:r>
            <a:r>
              <a:rPr lang="en-US" dirty="0"/>
              <a:t> allow for changing timing of selected measure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32BB4C2-175C-9648-93B1-8725A2C257A7}"/>
              </a:ext>
            </a:extLst>
          </p:cNvPr>
          <p:cNvSpPr/>
          <p:nvPr/>
        </p:nvSpPr>
        <p:spPr>
          <a:xfrm>
            <a:off x="4385259" y="2967011"/>
            <a:ext cx="1375586" cy="154871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AE03174-95F4-3B49-905B-5E7229C03F93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559E7A80-5695-EE4B-99A4-8E82A7ACC29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0E4F4DCD-3D69-A64D-91D1-4B467F46405A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59AE4677-CAC6-0A45-8698-D8FE8DBC489F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3261C7DC-7E22-8A40-B7A6-AA1C3A7A573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72406131-4F15-864A-A164-42321ACA40AC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E45CB33D-E5E3-274D-9F26-D03F60C0D07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4F0BA5F4-94F4-CE4D-BF12-D3E71E31F71E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1" name="Down Arrow 40">
                <a:extLst>
                  <a:ext uri="{FF2B5EF4-FFF2-40B4-BE49-F238E27FC236}">
                    <a16:creationId xmlns:a16="http://schemas.microsoft.com/office/drawing/2014/main" xmlns="" id="{A2678AAC-7F87-A44A-BB90-9047286298F3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xmlns="" id="{1CE8031B-8EB8-5146-BB49-BA1A9C9825FD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3" name="Down Arrow 42">
                <a:extLst>
                  <a:ext uri="{FF2B5EF4-FFF2-40B4-BE49-F238E27FC236}">
                    <a16:creationId xmlns:a16="http://schemas.microsoft.com/office/drawing/2014/main" xmlns="" id="{0F4AA777-A868-1845-9506-CBC897E68156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xmlns="" id="{3676CA2F-4CCB-C64C-8373-16721351261D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4" name="Down Arrow 33">
              <a:extLst>
                <a:ext uri="{FF2B5EF4-FFF2-40B4-BE49-F238E27FC236}">
                  <a16:creationId xmlns:a16="http://schemas.microsoft.com/office/drawing/2014/main" xmlns="" id="{65AFBE0B-60CE-994D-8127-F2C47D121D67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A43362-72A9-8545-8DA4-B06A2159DFF3}"/>
              </a:ext>
            </a:extLst>
          </p:cNvPr>
          <p:cNvSpPr/>
          <p:nvPr/>
        </p:nvSpPr>
        <p:spPr>
          <a:xfrm>
            <a:off x="0" y="2436114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8EC90CC-8291-454B-97F5-F78CCF8BCD21}"/>
              </a:ext>
            </a:extLst>
          </p:cNvPr>
          <p:cNvSpPr/>
          <p:nvPr/>
        </p:nvSpPr>
        <p:spPr>
          <a:xfrm>
            <a:off x="4385259" y="2665194"/>
            <a:ext cx="1375586" cy="30181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54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59DD808-DA2B-184F-9263-2E2CC000D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224" y="967007"/>
            <a:ext cx="7643390" cy="40552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4385259" y="5103674"/>
            <a:ext cx="6814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Main</a:t>
            </a:r>
          </a:p>
          <a:p>
            <a:r>
              <a:rPr lang="en-US" dirty="0"/>
              <a:t>Timeline of timing of defined measures</a:t>
            </a:r>
          </a:p>
          <a:p>
            <a:r>
              <a:rPr lang="en-US" dirty="0"/>
              <a:t>Add: Adds new measure</a:t>
            </a:r>
          </a:p>
          <a:p>
            <a:r>
              <a:rPr lang="en-US" dirty="0"/>
              <a:t>Delete: Deletes selected measure</a:t>
            </a:r>
          </a:p>
          <a:p>
            <a:r>
              <a:rPr lang="en-US" dirty="0"/>
              <a:t>Properties: lists the properties of the selected measure</a:t>
            </a:r>
          </a:p>
          <a:p>
            <a:r>
              <a:rPr lang="en-US" dirty="0" err="1"/>
              <a:t>Draghandles</a:t>
            </a:r>
            <a:r>
              <a:rPr lang="en-US" dirty="0"/>
              <a:t> allow for changing timing of selected measure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032BB4C2-175C-9648-93B1-8725A2C257A7}"/>
              </a:ext>
            </a:extLst>
          </p:cNvPr>
          <p:cNvSpPr/>
          <p:nvPr/>
        </p:nvSpPr>
        <p:spPr>
          <a:xfrm>
            <a:off x="4385259" y="2967011"/>
            <a:ext cx="1375586" cy="154871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9AE03174-95F4-3B49-905B-5E7229C03F93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559E7A80-5695-EE4B-99A4-8E82A7ACC29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0E4F4DCD-3D69-A64D-91D1-4B467F46405A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59AE4677-CAC6-0A45-8698-D8FE8DBC489F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3261C7DC-7E22-8A40-B7A6-AA1C3A7A573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72406131-4F15-864A-A164-42321ACA40AC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E45CB33D-E5E3-274D-9F26-D03F60C0D07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4F0BA5F4-94F4-CE4D-BF12-D3E71E31F71E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1" name="Down Arrow 40">
                <a:extLst>
                  <a:ext uri="{FF2B5EF4-FFF2-40B4-BE49-F238E27FC236}">
                    <a16:creationId xmlns:a16="http://schemas.microsoft.com/office/drawing/2014/main" xmlns="" id="{A2678AAC-7F87-A44A-BB90-9047286298F3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2" name="Rounded Rectangle 41">
                <a:extLst>
                  <a:ext uri="{FF2B5EF4-FFF2-40B4-BE49-F238E27FC236}">
                    <a16:creationId xmlns:a16="http://schemas.microsoft.com/office/drawing/2014/main" xmlns="" id="{1CE8031B-8EB8-5146-BB49-BA1A9C9825FD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3" name="Down Arrow 42">
                <a:extLst>
                  <a:ext uri="{FF2B5EF4-FFF2-40B4-BE49-F238E27FC236}">
                    <a16:creationId xmlns:a16="http://schemas.microsoft.com/office/drawing/2014/main" xmlns="" id="{0F4AA777-A868-1845-9506-CBC897E68156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xmlns="" id="{3676CA2F-4CCB-C64C-8373-16721351261D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4" name="Down Arrow 33">
              <a:extLst>
                <a:ext uri="{FF2B5EF4-FFF2-40B4-BE49-F238E27FC236}">
                  <a16:creationId xmlns:a16="http://schemas.microsoft.com/office/drawing/2014/main" xmlns="" id="{65AFBE0B-60CE-994D-8127-F2C47D121D67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FA43362-72A9-8545-8DA4-B06A2159DFF3}"/>
              </a:ext>
            </a:extLst>
          </p:cNvPr>
          <p:cNvSpPr/>
          <p:nvPr/>
        </p:nvSpPr>
        <p:spPr>
          <a:xfrm>
            <a:off x="0" y="2436114"/>
            <a:ext cx="4071938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8EC90CC-8291-454B-97F5-F78CCF8BCD21}"/>
              </a:ext>
            </a:extLst>
          </p:cNvPr>
          <p:cNvSpPr/>
          <p:nvPr/>
        </p:nvSpPr>
        <p:spPr>
          <a:xfrm>
            <a:off x="4385259" y="2665194"/>
            <a:ext cx="1375586" cy="30181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420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1859339"/>
            <a:ext cx="68149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Impact</a:t>
            </a:r>
          </a:p>
          <a:p>
            <a:r>
              <a:rPr lang="en-US" dirty="0"/>
              <a:t>Occurs in excess of the pressure</a:t>
            </a:r>
          </a:p>
          <a:p>
            <a:endParaRPr lang="en-US" dirty="0"/>
          </a:p>
          <a:p>
            <a:r>
              <a:rPr lang="en-US" dirty="0"/>
              <a:t>Impact on population</a:t>
            </a:r>
          </a:p>
          <a:p>
            <a:r>
              <a:rPr lang="en-US" dirty="0"/>
              <a:t>	Population at risk</a:t>
            </a:r>
          </a:p>
          <a:p>
            <a:r>
              <a:rPr lang="en-US" dirty="0"/>
              <a:t>	Population exposed to excess</a:t>
            </a:r>
          </a:p>
          <a:p>
            <a:r>
              <a:rPr lang="en-US" dirty="0"/>
              <a:t>	Population vulnerable to excess</a:t>
            </a:r>
          </a:p>
          <a:p>
            <a:endParaRPr lang="en-US" dirty="0"/>
          </a:p>
          <a:p>
            <a:r>
              <a:rPr lang="en-US" dirty="0"/>
              <a:t>Impact on assets</a:t>
            </a:r>
          </a:p>
          <a:p>
            <a:r>
              <a:rPr lang="en-US" dirty="0"/>
              <a:t>	(Risk of) Damage to properties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5045F0BF-9FAE-7341-9242-01ABDF190E7D}"/>
              </a:ext>
            </a:extLst>
          </p:cNvPr>
          <p:cNvSpPr/>
          <p:nvPr/>
        </p:nvSpPr>
        <p:spPr>
          <a:xfrm>
            <a:off x="-14862" y="3987168"/>
            <a:ext cx="1730594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15B64E24-7292-3B4D-BB04-90A7B274513D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8A111565-8C89-0D40-92C1-7FF6C6FCD099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xmlns="" id="{9E1A24B4-C397-3741-B7A9-7FE6B82E01A6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xmlns="" id="{D67C341B-3EAB-F742-9E9E-FEAFFE4BA5D0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0A36F19C-5501-8B46-8453-FE75BA2646A2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D7916F65-5BDA-8A4A-88CC-400C6C0535C9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xmlns="" id="{4A65A297-7860-EB46-BA32-B8D05D9F087E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" name="Down Arrow 33">
                <a:extLst>
                  <a:ext uri="{FF2B5EF4-FFF2-40B4-BE49-F238E27FC236}">
                    <a16:creationId xmlns:a16="http://schemas.microsoft.com/office/drawing/2014/main" xmlns="" id="{45B7C092-64C5-1F4B-90B2-61657D604F70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7AEE8A22-3825-BF4B-82D9-1EC232526BDA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038C899A-71FA-BE45-99DE-87E72A62C464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177D0C74-BFC8-9D4E-A8D3-D58BE1CEB952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xmlns="" id="{F010B9B2-8D7A-2C41-BB18-E540C5BCF8EF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8" name="Down Arrow 27">
              <a:extLst>
                <a:ext uri="{FF2B5EF4-FFF2-40B4-BE49-F238E27FC236}">
                  <a16:creationId xmlns:a16="http://schemas.microsoft.com/office/drawing/2014/main" xmlns="" id="{05244BCE-BE3C-1740-80C3-CDA33D9D3580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45546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3198170-EDDC-1E45-96C4-05A400842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2847" y="826666"/>
            <a:ext cx="7546292" cy="40037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5070522"/>
            <a:ext cx="6814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Impact function population</a:t>
            </a:r>
          </a:p>
          <a:p>
            <a:r>
              <a:rPr lang="en-US" dirty="0" err="1"/>
              <a:t>Draghandles</a:t>
            </a:r>
            <a:r>
              <a:rPr lang="en-US" dirty="0"/>
              <a:t> for percentage affected people [%]</a:t>
            </a:r>
          </a:p>
          <a:p>
            <a:endParaRPr lang="en-US" dirty="0"/>
          </a:p>
          <a:p>
            <a:r>
              <a:rPr lang="en-US" dirty="0"/>
              <a:t>Curve is related to the normal distribution</a:t>
            </a:r>
          </a:p>
          <a:p>
            <a:endParaRPr lang="en-US" dirty="0"/>
          </a:p>
          <a:p>
            <a:r>
              <a:rPr lang="en-US" dirty="0"/>
              <a:t>Button allows to change axis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6819AF9-BB3A-0E48-9494-90659693608F}"/>
              </a:ext>
            </a:extLst>
          </p:cNvPr>
          <p:cNvSpPr/>
          <p:nvPr/>
        </p:nvSpPr>
        <p:spPr>
          <a:xfrm>
            <a:off x="4019632" y="1166090"/>
            <a:ext cx="3126755" cy="2640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F7E4419-3D68-0D4A-B88B-AB704B79D76E}"/>
              </a:ext>
            </a:extLst>
          </p:cNvPr>
          <p:cNvSpPr/>
          <p:nvPr/>
        </p:nvSpPr>
        <p:spPr>
          <a:xfrm>
            <a:off x="9045123" y="1430112"/>
            <a:ext cx="396863" cy="4283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0AF47BD-92EF-9B43-8F6B-C526E508BC61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8C6B8401-9F33-5942-85A1-D41F15387D54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0A33F4E2-344F-1544-BFE2-358A7D5831DE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58E187B3-D518-2E4E-82FE-3556C3A829CE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EB2185B8-2ED7-3144-A899-A653E50C010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B7E3278D-868E-E34F-8BB5-97BE59A37D1E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01882E90-7229-0B42-A056-201C27831AFF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D3BB36B9-CA5E-084F-930B-E7339A3FBB75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694C798B-ED2A-AA4E-802C-7861670EDEB5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6B58B1B3-82B5-7C4B-89E4-DFC3018CC8B2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E43F2126-1275-D24B-8D60-A65CF8DF03A2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688EC545-029E-1542-A178-6F6D5E540ADC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D39B4FAA-A7FF-2C45-8A09-392EAC7D249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F4337F6F-982B-9148-8C34-EC4B6A4CFD16}"/>
              </a:ext>
            </a:extLst>
          </p:cNvPr>
          <p:cNvSpPr/>
          <p:nvPr/>
        </p:nvSpPr>
        <p:spPr>
          <a:xfrm>
            <a:off x="-14862" y="3930896"/>
            <a:ext cx="1730594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D6622B6-F0B6-3842-A906-E71B47ADC8FD}"/>
              </a:ext>
            </a:extLst>
          </p:cNvPr>
          <p:cNvSpPr/>
          <p:nvPr/>
        </p:nvSpPr>
        <p:spPr>
          <a:xfrm>
            <a:off x="5485585" y="4271203"/>
            <a:ext cx="396863" cy="4283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25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F1A55F9-F696-B843-989A-7CD9064BE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739" y="814655"/>
            <a:ext cx="7521197" cy="39904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5070522"/>
            <a:ext cx="6814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Impact function assets</a:t>
            </a:r>
          </a:p>
          <a:p>
            <a:r>
              <a:rPr lang="en-US" dirty="0" err="1"/>
              <a:t>Draghandles</a:t>
            </a:r>
            <a:r>
              <a:rPr lang="en-US" dirty="0"/>
              <a:t> for percentage affected assets [%]</a:t>
            </a:r>
          </a:p>
          <a:p>
            <a:endParaRPr lang="en-US" dirty="0"/>
          </a:p>
          <a:p>
            <a:r>
              <a:rPr lang="en-US" dirty="0"/>
              <a:t>Curve is related to the normal distribution</a:t>
            </a:r>
          </a:p>
          <a:p>
            <a:endParaRPr lang="en-US" dirty="0"/>
          </a:p>
          <a:p>
            <a:r>
              <a:rPr lang="en-US" dirty="0"/>
              <a:t>Button allows to change axis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6819AF9-BB3A-0E48-9494-90659693608F}"/>
              </a:ext>
            </a:extLst>
          </p:cNvPr>
          <p:cNvSpPr/>
          <p:nvPr/>
        </p:nvSpPr>
        <p:spPr>
          <a:xfrm>
            <a:off x="4019632" y="1166090"/>
            <a:ext cx="3126755" cy="26402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F7E4419-3D68-0D4A-B88B-AB704B79D76E}"/>
              </a:ext>
            </a:extLst>
          </p:cNvPr>
          <p:cNvSpPr/>
          <p:nvPr/>
        </p:nvSpPr>
        <p:spPr>
          <a:xfrm>
            <a:off x="11042743" y="1430112"/>
            <a:ext cx="396863" cy="4283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20AF47BD-92EF-9B43-8F6B-C526E508BC61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8C6B8401-9F33-5942-85A1-D41F15387D54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0A33F4E2-344F-1544-BFE2-358A7D5831DE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58E187B3-D518-2E4E-82FE-3556C3A829CE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EB2185B8-2ED7-3144-A899-A653E50C010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B7E3278D-868E-E34F-8BB5-97BE59A37D1E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01882E90-7229-0B42-A056-201C27831AFF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D3BB36B9-CA5E-084F-930B-E7339A3FBB75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694C798B-ED2A-AA4E-802C-7861670EDEB5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6B58B1B3-82B5-7C4B-89E4-DFC3018CC8B2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E43F2126-1275-D24B-8D60-A65CF8DF03A2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688EC545-029E-1542-A178-6F6D5E540ADC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D39B4FAA-A7FF-2C45-8A09-392EAC7D249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F4337F6F-982B-9148-8C34-EC4B6A4CFD16}"/>
              </a:ext>
            </a:extLst>
          </p:cNvPr>
          <p:cNvSpPr/>
          <p:nvPr/>
        </p:nvSpPr>
        <p:spPr>
          <a:xfrm>
            <a:off x="-14862" y="3930896"/>
            <a:ext cx="1730594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BD6622B6-F0B6-3842-A906-E71B47ADC8FD}"/>
              </a:ext>
            </a:extLst>
          </p:cNvPr>
          <p:cNvSpPr/>
          <p:nvPr/>
        </p:nvSpPr>
        <p:spPr>
          <a:xfrm>
            <a:off x="5288637" y="4257135"/>
            <a:ext cx="396863" cy="42836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FE15222-1B79-6F4F-BC64-D9572E71C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715" y="1042695"/>
            <a:ext cx="7553592" cy="4007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5218200" y="5070522"/>
            <a:ext cx="681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Page: Dashboard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6819AF9-BB3A-0E48-9494-90659693608F}"/>
              </a:ext>
            </a:extLst>
          </p:cNvPr>
          <p:cNvSpPr/>
          <p:nvPr/>
        </p:nvSpPr>
        <p:spPr>
          <a:xfrm>
            <a:off x="5430129" y="1589170"/>
            <a:ext cx="6175178" cy="67928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6C43CC1-B556-144F-B9E8-93C302CA75D8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960DA41F-AA89-E245-B3C8-1CB8F96A3474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27D80055-50B7-794B-AACF-BBF68265FF87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xmlns="" id="{A4E7A31E-7799-644D-AD7C-8B024A1D493D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F3FA824F-B62D-004E-BE1D-A8C7BDED6A73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3CA94CCF-159B-884C-912A-5E87C18E7972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19E87E67-ED49-E549-AF45-AABDAA48B1F7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7AA88923-5859-F046-878F-014DAC8ECA06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75A51EEE-A434-4C49-A4D1-7F2E9BC692ED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xmlns="" id="{EA62E999-2459-F74E-9CEB-292FFB305D30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B6A47AA5-78D6-A249-A4FE-6A62AB9E63B9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xmlns="" id="{778E7B6F-3816-0345-9137-FE12F02B3202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1" name="Down Arrow 30">
              <a:extLst>
                <a:ext uri="{FF2B5EF4-FFF2-40B4-BE49-F238E27FC236}">
                  <a16:creationId xmlns:a16="http://schemas.microsoft.com/office/drawing/2014/main" xmlns="" id="{0BB8FDB7-EA86-2D4E-816C-972E9A3C597E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30BC6421-C549-F545-8D72-1BE000F263BC}"/>
              </a:ext>
            </a:extLst>
          </p:cNvPr>
          <p:cNvSpPr/>
          <p:nvPr/>
        </p:nvSpPr>
        <p:spPr>
          <a:xfrm>
            <a:off x="-14862" y="3930896"/>
            <a:ext cx="1730594" cy="95069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251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03500216-513E-6F4B-97E5-213274068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715" y="1042695"/>
            <a:ext cx="7553592" cy="4007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364998" y="244236"/>
            <a:ext cx="435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Alternatives: alternative solutions </a:t>
            </a:r>
          </a:p>
          <a:p>
            <a:r>
              <a:rPr lang="en-US" dirty="0"/>
              <a:t>for the same pressure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642B7C39-7BED-D147-9C2D-8FD5F7513D80}"/>
              </a:ext>
            </a:extLst>
          </p:cNvPr>
          <p:cNvSpPr/>
          <p:nvPr/>
        </p:nvSpPr>
        <p:spPr>
          <a:xfrm>
            <a:off x="3927081" y="1571553"/>
            <a:ext cx="1657793" cy="67928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89EAF4E4-0611-6D42-8770-C58A870817E0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CC0F8C72-CAFF-6143-9B95-F56A71B78A0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05201488-73F6-0043-8B4E-5FC1FEC31A34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D23066CA-FD4A-9041-81BA-CD26F54E5B17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542C7FB9-9BCD-3C4E-9265-58E71984DA5B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651E2364-8A8B-4546-8709-46742FC978EC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50" name="Down Arrow 49">
                <a:extLst>
                  <a:ext uri="{FF2B5EF4-FFF2-40B4-BE49-F238E27FC236}">
                    <a16:creationId xmlns:a16="http://schemas.microsoft.com/office/drawing/2014/main" xmlns="" id="{A575FD43-02D9-5443-838A-0E7FDAE8E722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1" name="Down Arrow 50">
                <a:extLst>
                  <a:ext uri="{FF2B5EF4-FFF2-40B4-BE49-F238E27FC236}">
                    <a16:creationId xmlns:a16="http://schemas.microsoft.com/office/drawing/2014/main" xmlns="" id="{30569018-B5A9-8E49-ABBE-0303A0383EB9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2" name="Down Arrow 51">
                <a:extLst>
                  <a:ext uri="{FF2B5EF4-FFF2-40B4-BE49-F238E27FC236}">
                    <a16:creationId xmlns:a16="http://schemas.microsoft.com/office/drawing/2014/main" xmlns="" id="{E1210AF9-0942-5B41-9A69-CC923CD344EB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xmlns="" id="{23D58B30-508A-0B48-97F6-9FD30D809F97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54" name="Down Arrow 53">
                <a:extLst>
                  <a:ext uri="{FF2B5EF4-FFF2-40B4-BE49-F238E27FC236}">
                    <a16:creationId xmlns:a16="http://schemas.microsoft.com/office/drawing/2014/main" xmlns="" id="{960621A4-6E9A-A344-86D8-BD813BC8DB64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576D2EAC-2F37-6544-9A77-9CD238B4D1D3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E13B6C13-75C5-1E48-9DF3-7070120EB821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36114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03500216-513E-6F4B-97E5-213274068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874" y="102002"/>
            <a:ext cx="6433660" cy="34134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FC9F916-0F62-7145-A4B1-7474CA84CF2A}"/>
              </a:ext>
            </a:extLst>
          </p:cNvPr>
          <p:cNvSpPr txBox="1"/>
          <p:nvPr/>
        </p:nvSpPr>
        <p:spPr>
          <a:xfrm>
            <a:off x="364998" y="244236"/>
            <a:ext cx="435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Alternatives: alternative solutions </a:t>
            </a:r>
          </a:p>
          <a:p>
            <a:r>
              <a:rPr lang="en-US" dirty="0"/>
              <a:t>for the same pressure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642B7C39-7BED-D147-9C2D-8FD5F7513D80}"/>
              </a:ext>
            </a:extLst>
          </p:cNvPr>
          <p:cNvSpPr/>
          <p:nvPr/>
        </p:nvSpPr>
        <p:spPr>
          <a:xfrm>
            <a:off x="5473626" y="468657"/>
            <a:ext cx="1518017" cy="64633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7C3907D-F2C9-1344-9158-4FA8EA33BB7B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564AFF64-10C9-F84D-B9E8-910CA6F9B59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5A55D72C-7FB9-8741-A857-63419DD648E1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57DBCBFA-D0A9-4347-89A7-E9B56A45EB49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003B8FD8-22FD-7E4E-9B8C-0DE704A0E1D7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xmlns="" id="{BEA0025A-973E-C248-A5E8-C9C64BAC2D13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50" name="Down Arrow 49">
                <a:extLst>
                  <a:ext uri="{FF2B5EF4-FFF2-40B4-BE49-F238E27FC236}">
                    <a16:creationId xmlns:a16="http://schemas.microsoft.com/office/drawing/2014/main" xmlns="" id="{C86463D4-30D6-7344-82BA-CBAE5AE8665F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1" name="Down Arrow 50">
                <a:extLst>
                  <a:ext uri="{FF2B5EF4-FFF2-40B4-BE49-F238E27FC236}">
                    <a16:creationId xmlns:a16="http://schemas.microsoft.com/office/drawing/2014/main" xmlns="" id="{B585880F-D3F5-B445-9DF4-E72FD4E17443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52" name="Down Arrow 51">
                <a:extLst>
                  <a:ext uri="{FF2B5EF4-FFF2-40B4-BE49-F238E27FC236}">
                    <a16:creationId xmlns:a16="http://schemas.microsoft.com/office/drawing/2014/main" xmlns="" id="{D531BB44-3B7B-F44A-B830-E56C559778A6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53" name="Rounded Rectangle 52">
                <a:extLst>
                  <a:ext uri="{FF2B5EF4-FFF2-40B4-BE49-F238E27FC236}">
                    <a16:creationId xmlns:a16="http://schemas.microsoft.com/office/drawing/2014/main" xmlns="" id="{63610170-570F-7747-867E-D0D06240C4F9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54" name="Down Arrow 53">
                <a:extLst>
                  <a:ext uri="{FF2B5EF4-FFF2-40B4-BE49-F238E27FC236}">
                    <a16:creationId xmlns:a16="http://schemas.microsoft.com/office/drawing/2014/main" xmlns="" id="{D5977EC1-34FE-D149-ABE1-1A0D02A19AC1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xmlns="" id="{47DD5E8B-B9A8-4F48-B8F7-880B652A4AA6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4" name="Down Arrow 33">
              <a:extLst>
                <a:ext uri="{FF2B5EF4-FFF2-40B4-BE49-F238E27FC236}">
                  <a16:creationId xmlns:a16="http://schemas.microsoft.com/office/drawing/2014/main" xmlns="" id="{A5D1947F-CC52-7946-80A1-ECA0400FD9AB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25A1B232-A217-8A43-8313-A53B05D8D528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005F5832-AFB0-5241-AE4B-3421B17A076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xmlns="" id="{10ACEDA7-6C34-3C40-8EE1-06333888B9EE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xmlns="" id="{AA2F7274-3735-124E-8FB4-E2EF6E08B85F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61" name="Rounded Rectangle 60">
                <a:extLst>
                  <a:ext uri="{FF2B5EF4-FFF2-40B4-BE49-F238E27FC236}">
                    <a16:creationId xmlns:a16="http://schemas.microsoft.com/office/drawing/2014/main" xmlns="" id="{86323F92-6B11-B14A-8CC2-B418857B6D2A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62" name="Rounded Rectangle 61">
                <a:extLst>
                  <a:ext uri="{FF2B5EF4-FFF2-40B4-BE49-F238E27FC236}">
                    <a16:creationId xmlns:a16="http://schemas.microsoft.com/office/drawing/2014/main" xmlns="" id="{EA772E2A-0EF5-0F49-B66B-0F63DBA118A5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63" name="Down Arrow 62">
                <a:extLst>
                  <a:ext uri="{FF2B5EF4-FFF2-40B4-BE49-F238E27FC236}">
                    <a16:creationId xmlns:a16="http://schemas.microsoft.com/office/drawing/2014/main" xmlns="" id="{B7C3D901-FD2E-BC46-ACCB-1594CE2F011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4" name="Down Arrow 63">
                <a:extLst>
                  <a:ext uri="{FF2B5EF4-FFF2-40B4-BE49-F238E27FC236}">
                    <a16:creationId xmlns:a16="http://schemas.microsoft.com/office/drawing/2014/main" xmlns="" id="{E43F4DDC-66CC-B94A-A96E-3A1194B1FEE4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65" name="Down Arrow 64">
                <a:extLst>
                  <a:ext uri="{FF2B5EF4-FFF2-40B4-BE49-F238E27FC236}">
                    <a16:creationId xmlns:a16="http://schemas.microsoft.com/office/drawing/2014/main" xmlns="" id="{99DED78A-D88C-9546-A6E8-71A2FF0F1C0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xmlns="" id="{075F0F65-F3E1-364B-9554-702B0C7FDE89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67" name="Down Arrow 66">
                <a:extLst>
                  <a:ext uri="{FF2B5EF4-FFF2-40B4-BE49-F238E27FC236}">
                    <a16:creationId xmlns:a16="http://schemas.microsoft.com/office/drawing/2014/main" xmlns="" id="{56DDFF7A-2060-D64B-A1F4-290FF1E642B8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xmlns="" id="{34B4C508-F065-6F4C-9E5C-EB0979E2538D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58" name="Down Arrow 57">
              <a:extLst>
                <a:ext uri="{FF2B5EF4-FFF2-40B4-BE49-F238E27FC236}">
                  <a16:creationId xmlns:a16="http://schemas.microsoft.com/office/drawing/2014/main" xmlns="" id="{1BB50D57-9512-BB4A-B865-1C1BA9CA7210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37953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435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Alternatives: alternative solutions </a:t>
            </a:r>
          </a:p>
          <a:p>
            <a:r>
              <a:rPr lang="en-US" dirty="0"/>
              <a:t>for the same pressure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F8023F41-683F-BA4D-8518-2366C0384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113" y="298794"/>
            <a:ext cx="5758411" cy="30551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D1D19E1-D367-E045-B831-2A22FBE0A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589" y="3605039"/>
            <a:ext cx="5758411" cy="3055157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CDFD81C7-DCC1-C748-B42A-567459DD0D46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C1F59CCE-010F-6C4C-A636-217B0762224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xmlns="" id="{3A41A2DA-7481-B94D-8C58-F3EB62DEE9A4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58A19653-4003-EA41-B237-594A4056CA32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xmlns="" id="{AA0B180F-6B44-F54F-9AB5-8CAB76DF55CF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2A694CEE-8ED6-6145-BA8F-1A3648C67DB4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B7CF3C8E-66F1-574D-A3B0-3127A62A00FB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3D8213C3-E69E-5B4D-A9BF-59B66B9EEFE2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6883A447-173E-1C4B-9C06-EE5CCB7CAE8B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58D5622F-F173-5949-9F16-FEA13B56DF1A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A20BBF65-7ED3-B940-8CE7-54297C305757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xmlns="" id="{9A481D86-FDD5-BF47-839A-54EEE3B24919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0" name="Down Arrow 29">
              <a:extLst>
                <a:ext uri="{FF2B5EF4-FFF2-40B4-BE49-F238E27FC236}">
                  <a16:creationId xmlns:a16="http://schemas.microsoft.com/office/drawing/2014/main" xmlns="" id="{64A51349-53DB-5D4E-A4DC-B6B4BD50E929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ED5FE2BA-DE78-864D-95A8-FB66F5D52559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50432FBC-9995-D84A-B72A-58E6327BCA4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xmlns="" id="{7983915B-913C-B54A-A524-0A1470646E64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3B415173-053E-E349-A3BA-452C9CE50FF3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xmlns="" id="{C8027138-43D9-234F-9195-973278DD8159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6BDC164F-912C-6C43-9A71-4A72EF244EBD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48" name="Down Arrow 47">
                <a:extLst>
                  <a:ext uri="{FF2B5EF4-FFF2-40B4-BE49-F238E27FC236}">
                    <a16:creationId xmlns:a16="http://schemas.microsoft.com/office/drawing/2014/main" xmlns="" id="{38D504DA-B1EE-254F-BC2D-1ADE68623AA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0" name="Down Arrow 69">
                <a:extLst>
                  <a:ext uri="{FF2B5EF4-FFF2-40B4-BE49-F238E27FC236}">
                    <a16:creationId xmlns:a16="http://schemas.microsoft.com/office/drawing/2014/main" xmlns="" id="{D1D18A99-799C-F24C-93E4-9B38FCB133B8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1" name="Down Arrow 70">
                <a:extLst>
                  <a:ext uri="{FF2B5EF4-FFF2-40B4-BE49-F238E27FC236}">
                    <a16:creationId xmlns:a16="http://schemas.microsoft.com/office/drawing/2014/main" xmlns="" id="{CDB6313A-A147-6240-92F0-FA033A0A0D6F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xmlns="" id="{25800C36-D894-A146-A08E-29A867B9EC7F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3" name="Down Arrow 72">
                <a:extLst>
                  <a:ext uri="{FF2B5EF4-FFF2-40B4-BE49-F238E27FC236}">
                    <a16:creationId xmlns:a16="http://schemas.microsoft.com/office/drawing/2014/main" xmlns="" id="{8C2FED01-93A8-404D-9548-306815CCF54A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xmlns="" id="{84D48C97-8FEE-CE4C-8FEC-EB23DBE0579D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3" name="Down Arrow 42">
              <a:extLst>
                <a:ext uri="{FF2B5EF4-FFF2-40B4-BE49-F238E27FC236}">
                  <a16:creationId xmlns:a16="http://schemas.microsoft.com/office/drawing/2014/main" xmlns="" id="{CCAAB241-7931-E54E-886A-1F6EE0455640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5776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BBF13DA-4D0E-E542-80DD-6FBA67D86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4479" y="1115053"/>
            <a:ext cx="7553592" cy="400760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4359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Alternatives: alternative solutions </a:t>
            </a:r>
          </a:p>
          <a:p>
            <a:r>
              <a:rPr lang="en-US" dirty="0"/>
              <a:t>for the same pressure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B2BA1C88-FA8F-7242-B760-98F4A32C1633}"/>
              </a:ext>
            </a:extLst>
          </p:cNvPr>
          <p:cNvSpPr/>
          <p:nvPr/>
        </p:nvSpPr>
        <p:spPr>
          <a:xfrm>
            <a:off x="3895503" y="1758595"/>
            <a:ext cx="1657793" cy="67928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D036934D-688A-0946-AA5B-2442DEFCA8CC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DC44E71A-A948-DE4E-9152-F6DA624632E5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BEE5270F-1D69-8840-BF9B-ECC0AAD8ACC9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xmlns="" id="{704A6BBB-F36F-D24A-A743-EBD5866970D5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C5698D70-C6E6-634B-B78D-F96576007EA4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1B062AEC-1D66-EA42-B650-0C5CD1F586C2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7478EFBB-09CE-4A4F-A7CF-AABA01AC048D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6F9A177F-6EBB-CD44-B405-0C9F6D93CF68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6A2084F2-A228-DF42-B3EA-9F0D5DD8BF46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xmlns="" id="{D553C620-D4D2-B644-A8BC-0E730B67D076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2B7BAF48-7150-2F41-BACD-D8169840FBCA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xmlns="" id="{7F541BE2-D912-4F45-AAE6-A9AC50BCD46E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1" name="Down Arrow 30">
              <a:extLst>
                <a:ext uri="{FF2B5EF4-FFF2-40B4-BE49-F238E27FC236}">
                  <a16:creationId xmlns:a16="http://schemas.microsoft.com/office/drawing/2014/main" xmlns="" id="{2C405775-FD08-1A45-BC91-DE66F6F0B3B7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5516B4A1-AA6A-D044-B683-E4C322704695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1235E96B-2DFB-084C-96EC-018B8DBF490F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39FEDA7C-53BB-C04E-8D59-1EC22E2F0BBA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xmlns="" id="{08E1B85A-EB87-974B-A457-B092AD15B324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85BC51F1-662B-2847-BE8F-CB92DB4CFBA3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9BA1DAEA-2B1D-2F4D-A54C-FAF88513DF83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0" name="Down Arrow 69">
                <a:extLst>
                  <a:ext uri="{FF2B5EF4-FFF2-40B4-BE49-F238E27FC236}">
                    <a16:creationId xmlns:a16="http://schemas.microsoft.com/office/drawing/2014/main" xmlns="" id="{8BCDBBF7-99BF-F24A-BF92-EE59477C2A17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1" name="Down Arrow 70">
                <a:extLst>
                  <a:ext uri="{FF2B5EF4-FFF2-40B4-BE49-F238E27FC236}">
                    <a16:creationId xmlns:a16="http://schemas.microsoft.com/office/drawing/2014/main" xmlns="" id="{3111477C-B8BD-A943-BE3D-3BCA2CA15CD9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88D84408-1827-F442-B8DC-0179A2B7DC11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xmlns="" id="{E9E7665D-A23F-EE4C-B4F1-179B7BE00DE1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7BAF24FA-C202-B04C-B5D0-2C60F807C828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xmlns="" id="{9AA7A5E1-0A37-F549-9A6B-C5191321967A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4" name="Down Arrow 43">
              <a:extLst>
                <a:ext uri="{FF2B5EF4-FFF2-40B4-BE49-F238E27FC236}">
                  <a16:creationId xmlns:a16="http://schemas.microsoft.com/office/drawing/2014/main" xmlns="" id="{ABD2B82B-2099-3D42-9BBC-F893862758AC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904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1">
            <a:extLst>
              <a:ext uri="{FF2B5EF4-FFF2-40B4-BE49-F238E27FC236}">
                <a16:creationId xmlns:a16="http://schemas.microsoft.com/office/drawing/2014/main" xmlns="" id="{CE09F838-142E-114B-9C7A-426E634B1A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Star2C Adaptation Catalyst tool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126951F-8EC8-E349-8FC3-B0394CFFA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415" y="1224751"/>
            <a:ext cx="8309211" cy="440849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E0B7F371-452E-C24D-A1D6-A260F13AF29F}"/>
              </a:ext>
            </a:extLst>
          </p:cNvPr>
          <p:cNvSpPr/>
          <p:nvPr/>
        </p:nvSpPr>
        <p:spPr>
          <a:xfrm>
            <a:off x="3257550" y="1319213"/>
            <a:ext cx="4429125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67037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6127C10-8C83-324F-83F1-A5586B256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3053" y="1703049"/>
            <a:ext cx="7843948" cy="416165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281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Comparisons of Alternatives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5F73E45-FCE9-234D-A0C3-C6AD09565FD0}"/>
              </a:ext>
            </a:extLst>
          </p:cNvPr>
          <p:cNvSpPr/>
          <p:nvPr/>
        </p:nvSpPr>
        <p:spPr>
          <a:xfrm>
            <a:off x="3851183" y="2094630"/>
            <a:ext cx="2054872" cy="25997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C4CE0C4-562B-BE4F-9108-52D35984A624}"/>
              </a:ext>
            </a:extLst>
          </p:cNvPr>
          <p:cNvSpPr/>
          <p:nvPr/>
        </p:nvSpPr>
        <p:spPr>
          <a:xfrm>
            <a:off x="3752122" y="4073271"/>
            <a:ext cx="2545807" cy="4301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E196BD8-4B15-A845-90D5-529212E7078F}"/>
              </a:ext>
            </a:extLst>
          </p:cNvPr>
          <p:cNvSpPr txBox="1"/>
          <p:nvPr/>
        </p:nvSpPr>
        <p:spPr>
          <a:xfrm>
            <a:off x="3975818" y="244236"/>
            <a:ext cx="3246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Page: comparison of alternatives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Visual in charts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Numbers in table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6BD3C1D3-7C9B-774F-A708-F78A84E63AB7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843386D3-4E79-5644-B030-B9C3988A20DD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2" name="Rounded Rectangle 31">
                <a:extLst>
                  <a:ext uri="{FF2B5EF4-FFF2-40B4-BE49-F238E27FC236}">
                    <a16:creationId xmlns:a16="http://schemas.microsoft.com/office/drawing/2014/main" xmlns="" id="{4B117CE2-B0BB-E94B-A066-68538CD1C024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xmlns="" id="{00705D8A-0E99-CD41-A83B-1FAAFF52B34B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A6BD5643-7C9D-AE40-89A7-255B3EFFD8F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2308D627-166C-8A40-BC05-E9173C348735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B0F5784E-9AD1-7848-8601-9D5360DC30DA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4061A9C3-33DE-0A45-BE2B-50C7CF2980EB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797ED7F6-23B0-5E46-BC34-5A274DA98EAF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xmlns="" id="{9A3ECE5B-D233-B649-B6EB-22BAFC4D3BEE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F79F5778-67F6-9A4F-A379-F7A6F27C94A3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xmlns="" id="{25420EE0-55AA-AF44-A90C-2A9BF9284A5C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1" name="Down Arrow 30">
              <a:extLst>
                <a:ext uri="{FF2B5EF4-FFF2-40B4-BE49-F238E27FC236}">
                  <a16:creationId xmlns:a16="http://schemas.microsoft.com/office/drawing/2014/main" xmlns="" id="{B39F226E-4824-F142-9476-782F7BB3D48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2E8EBCF-119E-5446-98B5-1CDC861543D7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0C36BF01-94FD-7046-872F-C641C0D0211F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907DA41C-BF44-EE4C-BD46-14BFFC99AA58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xmlns="" id="{9A530608-B209-8547-9558-DCEF1A92C2C8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3ADDC94D-AFF0-1743-BAB2-C9FA6FF104C8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40785905-0822-E143-B51B-3C7841F180B3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0" name="Down Arrow 69">
                <a:extLst>
                  <a:ext uri="{FF2B5EF4-FFF2-40B4-BE49-F238E27FC236}">
                    <a16:creationId xmlns:a16="http://schemas.microsoft.com/office/drawing/2014/main" xmlns="" id="{B7CDF410-D536-8449-9AB3-A3C13C7BBBDF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1" name="Down Arrow 70">
                <a:extLst>
                  <a:ext uri="{FF2B5EF4-FFF2-40B4-BE49-F238E27FC236}">
                    <a16:creationId xmlns:a16="http://schemas.microsoft.com/office/drawing/2014/main" xmlns="" id="{CB7EF6DF-4DD0-D847-8D61-DB3A018C16B8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83A8A04F-E937-4D45-BB71-4B0A7C9C30BF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3" name="Rounded Rectangle 72">
                <a:extLst>
                  <a:ext uri="{FF2B5EF4-FFF2-40B4-BE49-F238E27FC236}">
                    <a16:creationId xmlns:a16="http://schemas.microsoft.com/office/drawing/2014/main" xmlns="" id="{A38D9A9E-42C4-C144-A5AF-E66BA718D45C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CA69858E-C745-BC41-AD4D-F0678B6C80FA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xmlns="" id="{525F491E-C7D2-2341-9DED-D631E5CD7280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4" name="Down Arrow 43">
              <a:extLst>
                <a:ext uri="{FF2B5EF4-FFF2-40B4-BE49-F238E27FC236}">
                  <a16:creationId xmlns:a16="http://schemas.microsoft.com/office/drawing/2014/main" xmlns="" id="{0C78D58F-AC0B-0E43-A53C-DADA273FB37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3588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A1D01FC-567D-614A-BB62-EB0A5331D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814" y="1727344"/>
            <a:ext cx="7810077" cy="414367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281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Alternatives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5F73E45-FCE9-234D-A0C3-C6AD09565FD0}"/>
              </a:ext>
            </a:extLst>
          </p:cNvPr>
          <p:cNvSpPr/>
          <p:nvPr/>
        </p:nvSpPr>
        <p:spPr>
          <a:xfrm>
            <a:off x="3851183" y="2094630"/>
            <a:ext cx="2054872" cy="25997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C4CE0C4-562B-BE4F-9108-52D35984A624}"/>
              </a:ext>
            </a:extLst>
          </p:cNvPr>
          <p:cNvSpPr/>
          <p:nvPr/>
        </p:nvSpPr>
        <p:spPr>
          <a:xfrm>
            <a:off x="3752122" y="4073271"/>
            <a:ext cx="2545807" cy="4301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1DAA9E3-EF56-1C43-8F0E-8903855591F5}"/>
              </a:ext>
            </a:extLst>
          </p:cNvPr>
          <p:cNvSpPr txBox="1"/>
          <p:nvPr/>
        </p:nvSpPr>
        <p:spPr>
          <a:xfrm>
            <a:off x="3975818" y="244236"/>
            <a:ext cx="5093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 Page allows for comparison of alternatives</a:t>
            </a:r>
          </a:p>
          <a:p>
            <a:r>
              <a:rPr lang="en-US" dirty="0"/>
              <a:t>Groups of results in table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DA51BCB-4A74-3248-9FFB-A0199A05A9B8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F70B6A64-352B-5A4C-AB13-B82ECDD5A1CA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D47833D3-91C3-404B-BE59-DAF7A434D041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BB44A485-1CBE-E843-9095-D20B23C342B7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3A7070BC-24D2-204F-9C62-E9B7E3DD08A3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9462688B-E1EF-774A-A7A8-49D4591274A3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E5ACA089-ED0B-0F48-8D4A-200B651FF07A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887D3F27-6F9D-0942-8582-425688AB29B7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1EFFCA68-267F-A847-9F27-4979FCB9A97C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1FE61E5B-ACC3-2642-85A4-254BF65F0358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3326025A-3778-ED4A-96F9-D71ABCDBE785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E07B63DE-83E3-3B46-ADD7-791B23288D5A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2DB4BA3D-89D1-7548-B791-74006E858DEC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4955AF40-CC97-8846-B660-2B8594415B11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9D181726-E436-3A48-98C8-8913B7C1119B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BF23E80D-70DE-A549-AC4F-E0C3704BFB48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174F64CF-D30C-2649-B076-9D7657181A9D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xmlns="" id="{A9282FBA-6ED7-5B43-9164-5BBFED0EDA9D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xmlns="" id="{2B68F97F-38A2-FC4F-8F03-1A4D6468658F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0C5D5A6B-DEB4-2542-B0ED-38E1BAECEA4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3" name="Down Arrow 72">
                <a:extLst>
                  <a:ext uri="{FF2B5EF4-FFF2-40B4-BE49-F238E27FC236}">
                    <a16:creationId xmlns:a16="http://schemas.microsoft.com/office/drawing/2014/main" xmlns="" id="{F6BC4209-C524-ED42-8677-A5F830174997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70376610-BC88-CA46-BB76-D13329192982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xmlns="" id="{2E70CC57-B0EF-784E-A120-C453A5CAD772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6" name="Down Arrow 75">
                <a:extLst>
                  <a:ext uri="{FF2B5EF4-FFF2-40B4-BE49-F238E27FC236}">
                    <a16:creationId xmlns:a16="http://schemas.microsoft.com/office/drawing/2014/main" xmlns="" id="{E2458FD1-7D29-324E-9103-8606618EE689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xmlns="" id="{B61512CB-792B-FA45-96DE-7A55E3F16B56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6" name="Down Arrow 45">
              <a:extLst>
                <a:ext uri="{FF2B5EF4-FFF2-40B4-BE49-F238E27FC236}">
                  <a16:creationId xmlns:a16="http://schemas.microsoft.com/office/drawing/2014/main" xmlns="" id="{2E91D644-AA3C-C24A-BA43-13AF425D5FB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873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80C9B49A-4272-E042-8C9B-77D0B2278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814" y="1720790"/>
            <a:ext cx="7843947" cy="413986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281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Alternatives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5F73E45-FCE9-234D-A0C3-C6AD09565FD0}"/>
              </a:ext>
            </a:extLst>
          </p:cNvPr>
          <p:cNvSpPr/>
          <p:nvPr/>
        </p:nvSpPr>
        <p:spPr>
          <a:xfrm>
            <a:off x="3851183" y="2094630"/>
            <a:ext cx="2054872" cy="25997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C4CE0C4-562B-BE4F-9108-52D35984A624}"/>
              </a:ext>
            </a:extLst>
          </p:cNvPr>
          <p:cNvSpPr/>
          <p:nvPr/>
        </p:nvSpPr>
        <p:spPr>
          <a:xfrm>
            <a:off x="4366259" y="4073271"/>
            <a:ext cx="811531" cy="4301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15A4D3A-8987-7147-8CC8-9048BC6CDD8B}"/>
              </a:ext>
            </a:extLst>
          </p:cNvPr>
          <p:cNvSpPr txBox="1"/>
          <p:nvPr/>
        </p:nvSpPr>
        <p:spPr>
          <a:xfrm>
            <a:off x="3975818" y="244236"/>
            <a:ext cx="5093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 Page allows for comparison of alternatives</a:t>
            </a:r>
          </a:p>
          <a:p>
            <a:r>
              <a:rPr lang="en-US" dirty="0"/>
              <a:t>Export table to Excel (csv files)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3FDBA1BF-6313-6E45-B798-48035C79AEEB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A17365AD-B980-1E42-89E0-DB9F61104401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809AE498-E15C-D14A-805D-ACC34F818C44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57D565E5-8ECF-4747-8239-8D720088FA76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87014396-18D2-CC40-BEBA-E1DC42D7D2F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2DCA2159-4785-D845-A973-F518176A41C4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95C0457A-952A-CD46-AD1E-9416A97EBD5B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AAFBF684-F66B-B447-AFE6-106603D83A28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923BE185-62D0-A344-8998-A1906E0E259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5501D3EA-3F3B-EB40-8BDA-15990109AF8B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02BA4287-035F-984C-A382-07E4AF16DFB9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5DC5C2D4-27D5-2D43-8424-AEA6F5B14909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D6CDF83D-40F7-0749-86F1-2E6950A2ABBC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6E4CF1E-90FD-3940-B2FF-8FC80EF3C21B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DFA48720-7540-9947-A3F0-BEA4CC6B3C4E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5475B80D-9548-6249-BD89-848F53D55AD2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DE311757-7B04-AE4C-BC28-B40CCFEE6FBC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xmlns="" id="{E149FA9D-DB4A-314D-8CD4-511D1242FF00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xmlns="" id="{3FC33FD6-88D7-8D47-9D3C-254438DEDD58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A677F5D0-656F-D24E-87BA-B3ADFD185703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3" name="Down Arrow 72">
                <a:extLst>
                  <a:ext uri="{FF2B5EF4-FFF2-40B4-BE49-F238E27FC236}">
                    <a16:creationId xmlns:a16="http://schemas.microsoft.com/office/drawing/2014/main" xmlns="" id="{BD8321D0-9627-D445-9F17-491B620894F9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5E6CC010-B769-F342-A926-694DC3A1EB4F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xmlns="" id="{16EDD66E-1EBD-1C47-8896-CA91160701FD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6" name="Down Arrow 75">
                <a:extLst>
                  <a:ext uri="{FF2B5EF4-FFF2-40B4-BE49-F238E27FC236}">
                    <a16:creationId xmlns:a16="http://schemas.microsoft.com/office/drawing/2014/main" xmlns="" id="{6462140D-37EC-244E-B95E-8CA429E360B1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xmlns="" id="{012539EC-9C35-124D-B2CF-F4254E301FB0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6" name="Down Arrow 45">
              <a:extLst>
                <a:ext uri="{FF2B5EF4-FFF2-40B4-BE49-F238E27FC236}">
                  <a16:creationId xmlns:a16="http://schemas.microsoft.com/office/drawing/2014/main" xmlns="" id="{C401EA08-C6F3-EB4E-9F40-90BBCFD1610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01612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1061271A-83FF-AE4E-88AE-60A9A5D77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577" y="1720790"/>
            <a:ext cx="7843947" cy="413986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281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Alternatives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5F73E45-FCE9-234D-A0C3-C6AD09565FD0}"/>
              </a:ext>
            </a:extLst>
          </p:cNvPr>
          <p:cNvSpPr/>
          <p:nvPr/>
        </p:nvSpPr>
        <p:spPr>
          <a:xfrm>
            <a:off x="5640064" y="1863090"/>
            <a:ext cx="1035056" cy="26709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C4CE0C4-562B-BE4F-9108-52D35984A624}"/>
              </a:ext>
            </a:extLst>
          </p:cNvPr>
          <p:cNvSpPr/>
          <p:nvPr/>
        </p:nvSpPr>
        <p:spPr>
          <a:xfrm>
            <a:off x="8035289" y="3429000"/>
            <a:ext cx="1325881" cy="4301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15A4D3A-8987-7147-8CC8-9048BC6CDD8B}"/>
              </a:ext>
            </a:extLst>
          </p:cNvPr>
          <p:cNvSpPr txBox="1"/>
          <p:nvPr/>
        </p:nvSpPr>
        <p:spPr>
          <a:xfrm>
            <a:off x="3975818" y="244236"/>
            <a:ext cx="61393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 strategies to pathways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valid pathways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capacity does not decrease over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excess (tipping point is reached)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User defined captions for individual packages of measures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88406BFC-06AD-A24B-B220-F426761A9C34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2AB2CFCE-B4C2-7C43-A14E-FE54C41D29C8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EDBC61E6-FBE7-844F-9A9F-D99CD96010AA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9E8114B0-435D-AB42-A373-34D5DFB0585C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E593EAA6-C644-874A-AC97-C1A651EF4192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71BB4C9E-3260-534D-822A-009448EAC26D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382F9C85-C442-3844-A062-C0C9BCAE5A41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B9F549F0-ABAC-964B-942D-C455B09186FC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FC7747D8-6450-A344-9FFB-B12117AA10B3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4992440A-7FA4-174F-81FB-B3C08B77FAEA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69E05A41-8477-EF4E-93F9-AEB3D8588533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8186561A-F443-944B-B8D7-4876CEA0A8E5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4D0AF3FF-36F2-D043-B058-45C2EB769F32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97607664-39A2-1145-B3F8-8E84E3742B86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367A509A-1A3F-A641-BC2E-2232A7F168CF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835EE4E7-8487-054B-9F57-515AD9693F37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0ECEACB3-2A84-994C-AEDC-B2F5CC2B1D83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xmlns="" id="{CF8BA6A2-17E9-B246-B388-6FA283541C61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xmlns="" id="{393DD400-3475-C147-8948-60A7C44DE170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D2FBEF70-4AE3-3040-A3C9-2A0102C17D4E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3" name="Down Arrow 72">
                <a:extLst>
                  <a:ext uri="{FF2B5EF4-FFF2-40B4-BE49-F238E27FC236}">
                    <a16:creationId xmlns:a16="http://schemas.microsoft.com/office/drawing/2014/main" xmlns="" id="{1D8F5E90-3865-3F4B-945B-8A8436FA6067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6F5D5365-6118-6F4C-B4E9-D52FF7A329D7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xmlns="" id="{2B16E5B4-8F88-B347-986F-E01810D9C8C8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6" name="Down Arrow 75">
                <a:extLst>
                  <a:ext uri="{FF2B5EF4-FFF2-40B4-BE49-F238E27FC236}">
                    <a16:creationId xmlns:a16="http://schemas.microsoft.com/office/drawing/2014/main" xmlns="" id="{D96BABC6-C6F4-5741-8BD0-B72D323CD122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xmlns="" id="{BA9A00CD-EEAA-D440-B8BD-953BBB02076B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6" name="Down Arrow 45">
              <a:extLst>
                <a:ext uri="{FF2B5EF4-FFF2-40B4-BE49-F238E27FC236}">
                  <a16:creationId xmlns:a16="http://schemas.microsoft.com/office/drawing/2014/main" xmlns="" id="{1DC76C1F-75B1-BF42-8BF5-069C2A5B5583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99315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860978F6-8DC8-4B40-A09B-2AD6B80DFA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340" y="1742108"/>
            <a:ext cx="7836712" cy="413604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062C4E3-D675-884F-B3E4-C50AE35DFA88}"/>
              </a:ext>
            </a:extLst>
          </p:cNvPr>
          <p:cNvSpPr txBox="1"/>
          <p:nvPr/>
        </p:nvSpPr>
        <p:spPr>
          <a:xfrm>
            <a:off x="364998" y="244236"/>
            <a:ext cx="2812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Compare Alternatives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5F73E45-FCE9-234D-A0C3-C6AD09565FD0}"/>
              </a:ext>
            </a:extLst>
          </p:cNvPr>
          <p:cNvSpPr/>
          <p:nvPr/>
        </p:nvSpPr>
        <p:spPr>
          <a:xfrm>
            <a:off x="5640064" y="1863090"/>
            <a:ext cx="1035056" cy="26709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C4CE0C4-562B-BE4F-9108-52D35984A624}"/>
              </a:ext>
            </a:extLst>
          </p:cNvPr>
          <p:cNvSpPr/>
          <p:nvPr/>
        </p:nvSpPr>
        <p:spPr>
          <a:xfrm>
            <a:off x="7509509" y="4658876"/>
            <a:ext cx="1325881" cy="43012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815A4D3A-8987-7147-8CC8-9048BC6CDD8B}"/>
              </a:ext>
            </a:extLst>
          </p:cNvPr>
          <p:cNvSpPr txBox="1"/>
          <p:nvPr/>
        </p:nvSpPr>
        <p:spPr>
          <a:xfrm>
            <a:off x="3975818" y="244236"/>
            <a:ext cx="591585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Save strategies to pathways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valid pathways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capacity does not decrease over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excess (tipping point is reached)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User defined captions for individual packages of measures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81964ADC-CF55-6A43-9328-004A1EAE70F7}"/>
              </a:ext>
            </a:extLst>
          </p:cNvPr>
          <p:cNvGrpSpPr/>
          <p:nvPr/>
        </p:nvGrpSpPr>
        <p:grpSpPr>
          <a:xfrm>
            <a:off x="364998" y="1112232"/>
            <a:ext cx="3077447" cy="2232190"/>
            <a:chOff x="754379" y="1908810"/>
            <a:chExt cx="6004561" cy="47091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xmlns="" id="{70686EE3-2E5D-B340-A67C-EAC78C46D632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xmlns="" id="{D465BFE9-5C3F-D64C-9FEC-8C3C0C084338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CC4446F8-EF9D-BE48-B20D-CB2D4D5CD0B8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xmlns="" id="{F55CB1D1-1C28-7F49-9F2E-4D70514445DA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7" name="Rounded Rectangle 36">
                <a:extLst>
                  <a:ext uri="{FF2B5EF4-FFF2-40B4-BE49-F238E27FC236}">
                    <a16:creationId xmlns:a16="http://schemas.microsoft.com/office/drawing/2014/main" xmlns="" id="{965C5DAC-1A11-8340-9B39-231C09491E61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747C58FA-90CD-1B48-A1A3-A00010555CF5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E4AD94F6-172D-E843-89ED-CDCD15F9E56A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41E2788A-57CB-D140-B4B8-139302B12136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41" name="Rounded Rectangle 40">
                <a:extLst>
                  <a:ext uri="{FF2B5EF4-FFF2-40B4-BE49-F238E27FC236}">
                    <a16:creationId xmlns:a16="http://schemas.microsoft.com/office/drawing/2014/main" xmlns="" id="{EB5C891C-5679-294E-9C61-809893551491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2" name="Down Arrow 41">
                <a:extLst>
                  <a:ext uri="{FF2B5EF4-FFF2-40B4-BE49-F238E27FC236}">
                    <a16:creationId xmlns:a16="http://schemas.microsoft.com/office/drawing/2014/main" xmlns="" id="{F62BB804-3ABD-0945-9A26-0AD735B7F3DD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xmlns="" id="{5909EABD-7C2D-3148-9F2F-2F49146CA024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33" name="Down Arrow 32">
              <a:extLst>
                <a:ext uri="{FF2B5EF4-FFF2-40B4-BE49-F238E27FC236}">
                  <a16:creationId xmlns:a16="http://schemas.microsoft.com/office/drawing/2014/main" xmlns="" id="{A987C3FE-FE86-0240-A433-A694641AB02D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D5E4C3B4-2C14-5548-AE0A-5E3C9FB1FE8A}"/>
              </a:ext>
            </a:extLst>
          </p:cNvPr>
          <p:cNvGrpSpPr/>
          <p:nvPr/>
        </p:nvGrpSpPr>
        <p:grpSpPr>
          <a:xfrm>
            <a:off x="362654" y="3909363"/>
            <a:ext cx="3077447" cy="2232190"/>
            <a:chOff x="754379" y="1908810"/>
            <a:chExt cx="6004561" cy="4709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05DF68FF-A0BB-2248-A690-10783E584F2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7" name="Rounded Rectangle 46">
                <a:extLst>
                  <a:ext uri="{FF2B5EF4-FFF2-40B4-BE49-F238E27FC236}">
                    <a16:creationId xmlns:a16="http://schemas.microsoft.com/office/drawing/2014/main" xmlns="" id="{415BEE3F-F75C-4F41-87F5-DD59F2D4985E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xmlns="" id="{FED026F8-E3EC-2540-9A56-7DCA821B16BE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xmlns="" id="{025BF0DD-1E52-BA41-AB50-653D3AD2A0A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71" name="Rounded Rectangle 70">
                <a:extLst>
                  <a:ext uri="{FF2B5EF4-FFF2-40B4-BE49-F238E27FC236}">
                    <a16:creationId xmlns:a16="http://schemas.microsoft.com/office/drawing/2014/main" xmlns="" id="{C9139A9C-C5B1-224B-9C02-23FBDDC9532B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72" name="Down Arrow 71">
                <a:extLst>
                  <a:ext uri="{FF2B5EF4-FFF2-40B4-BE49-F238E27FC236}">
                    <a16:creationId xmlns:a16="http://schemas.microsoft.com/office/drawing/2014/main" xmlns="" id="{6027B07F-81A7-A542-A8B4-26D2FBB1D584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3" name="Down Arrow 72">
                <a:extLst>
                  <a:ext uri="{FF2B5EF4-FFF2-40B4-BE49-F238E27FC236}">
                    <a16:creationId xmlns:a16="http://schemas.microsoft.com/office/drawing/2014/main" xmlns="" id="{E8B685BA-CB7A-DB47-8449-3BFB41372BF7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74" name="Down Arrow 73">
                <a:extLst>
                  <a:ext uri="{FF2B5EF4-FFF2-40B4-BE49-F238E27FC236}">
                    <a16:creationId xmlns:a16="http://schemas.microsoft.com/office/drawing/2014/main" xmlns="" id="{82D8218A-CAA8-C74E-86DA-D7900CBBF1F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xmlns="" id="{018A175F-876B-2942-8E6C-D93F78CD9C3A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76" name="Down Arrow 75">
                <a:extLst>
                  <a:ext uri="{FF2B5EF4-FFF2-40B4-BE49-F238E27FC236}">
                    <a16:creationId xmlns:a16="http://schemas.microsoft.com/office/drawing/2014/main" xmlns="" id="{CC099F85-29B1-5D45-B1CB-B35236270327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xmlns="" id="{F0B6E25E-F401-5845-BF47-A670DE420B08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46" name="Down Arrow 45">
              <a:extLst>
                <a:ext uri="{FF2B5EF4-FFF2-40B4-BE49-F238E27FC236}">
                  <a16:creationId xmlns:a16="http://schemas.microsoft.com/office/drawing/2014/main" xmlns="" id="{8FD8C195-7749-514E-95AC-C2188DCBCA5E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654019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400D2CC-C7D3-FA45-9487-1F9FCB3A47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6" t="1523" r="2273" b="2049"/>
          <a:stretch/>
        </p:blipFill>
        <p:spPr>
          <a:xfrm>
            <a:off x="4225528" y="1500189"/>
            <a:ext cx="3740944" cy="4579216"/>
          </a:xfrm>
          <a:prstGeom prst="rect">
            <a:avLst/>
          </a:prstGeom>
        </p:spPr>
      </p:pic>
      <p:sp>
        <p:nvSpPr>
          <p:cNvPr id="5" name="Title 11">
            <a:extLst>
              <a:ext uri="{FF2B5EF4-FFF2-40B4-BE49-F238E27FC236}">
                <a16:creationId xmlns:a16="http://schemas.microsoft.com/office/drawing/2014/main" xmlns="" id="{C4B4AE5D-6083-5B49-A070-AF46FD4FD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Star2C Adaptation Catalyst tool</a:t>
            </a:r>
          </a:p>
        </p:txBody>
      </p:sp>
    </p:spTree>
    <p:extLst>
      <p:ext uri="{BB962C8B-B14F-4D97-AF65-F5344CB8AC3E}">
        <p14:creationId xmlns:p14="http://schemas.microsoft.com/office/powerpoint/2010/main" val="3047400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D6ED66E-6987-8945-8102-0BDAE33D1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733"/>
            <a:ext cx="12192000" cy="646853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DB0C38A-9172-9A45-911A-0B06E9E6A32E}"/>
              </a:ext>
            </a:extLst>
          </p:cNvPr>
          <p:cNvSpPr/>
          <p:nvPr/>
        </p:nvSpPr>
        <p:spPr>
          <a:xfrm>
            <a:off x="3937872" y="335409"/>
            <a:ext cx="1421917" cy="54274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81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A6CA0EA-D8FD-DF42-8CF7-C2330E52F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589648"/>
            <a:ext cx="8049187" cy="42705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F7472AD-0E0B-5E4C-963C-55467D9420D7}"/>
              </a:ext>
            </a:extLst>
          </p:cNvPr>
          <p:cNvSpPr/>
          <p:nvPr/>
        </p:nvSpPr>
        <p:spPr>
          <a:xfrm>
            <a:off x="3770141" y="1914988"/>
            <a:ext cx="3981158" cy="33762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6" name="Title 11">
            <a:extLst>
              <a:ext uri="{FF2B5EF4-FFF2-40B4-BE49-F238E27FC236}">
                <a16:creationId xmlns:a16="http://schemas.microsoft.com/office/drawing/2014/main" xmlns="" id="{CE09F838-142E-114B-9C7A-426E634B1AD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Star2C Adaptation Catalyst tool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0451E66-111C-E24A-A4EF-34C0C409BB14}"/>
              </a:ext>
            </a:extLst>
          </p:cNvPr>
          <p:cNvSpPr txBox="1"/>
          <p:nvPr/>
        </p:nvSpPr>
        <p:spPr>
          <a:xfrm>
            <a:off x="500575" y="1337212"/>
            <a:ext cx="274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Dashboard</a:t>
            </a:r>
          </a:p>
          <a:p>
            <a:r>
              <a:rPr lang="en-US" dirty="0"/>
              <a:t>Pressure development</a:t>
            </a:r>
          </a:p>
          <a:p>
            <a:r>
              <a:rPr lang="en-US" dirty="0"/>
              <a:t>Impact function population</a:t>
            </a:r>
          </a:p>
          <a:p>
            <a:r>
              <a:rPr lang="en-US" dirty="0"/>
              <a:t>Impact function assets</a:t>
            </a:r>
          </a:p>
          <a:p>
            <a:r>
              <a:rPr lang="en-US" dirty="0"/>
              <a:t>Comparison of alternatives</a:t>
            </a:r>
          </a:p>
        </p:txBody>
      </p:sp>
    </p:spTree>
    <p:extLst>
      <p:ext uri="{BB962C8B-B14F-4D97-AF65-F5344CB8AC3E}">
        <p14:creationId xmlns:p14="http://schemas.microsoft.com/office/powerpoint/2010/main" val="179775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0CF17586-2129-884D-8001-4FFF37DC0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Star2C Adaptation Catalyst tool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A01BC4-AE06-EC4A-A879-8406A1FE92B1}"/>
              </a:ext>
            </a:extLst>
          </p:cNvPr>
          <p:cNvSpPr txBox="1"/>
          <p:nvPr/>
        </p:nvSpPr>
        <p:spPr>
          <a:xfrm>
            <a:off x="7783830" y="2187059"/>
            <a:ext cx="2556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Climate change scenarios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C522F80-773F-ED49-8732-A82272A772D2}"/>
              </a:ext>
            </a:extLst>
          </p:cNvPr>
          <p:cNvSpPr txBox="1"/>
          <p:nvPr/>
        </p:nvSpPr>
        <p:spPr>
          <a:xfrm>
            <a:off x="7783830" y="3448169"/>
            <a:ext cx="4300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Combination of measures and interventions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CB87EAE-4BF4-A344-8AC7-5C2EA3354AA1}"/>
              </a:ext>
            </a:extLst>
          </p:cNvPr>
          <p:cNvSpPr txBox="1"/>
          <p:nvPr/>
        </p:nvSpPr>
        <p:spPr>
          <a:xfrm>
            <a:off x="7783830" y="4709279"/>
            <a:ext cx="211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 performance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AE65975-6E33-364A-B705-31E6C3536982}"/>
              </a:ext>
            </a:extLst>
          </p:cNvPr>
          <p:cNvGrpSpPr/>
          <p:nvPr/>
        </p:nvGrpSpPr>
        <p:grpSpPr>
          <a:xfrm>
            <a:off x="754379" y="1908810"/>
            <a:ext cx="6004561" cy="4709160"/>
            <a:chOff x="754379" y="1908810"/>
            <a:chExt cx="6004561" cy="470916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xmlns="" id="{55FC5125-A67D-3249-9376-C25A12ACD360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xmlns="" id="{1BF418BD-DFA5-6840-8879-3EC78F071FA9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Pressure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xmlns="" id="{B089D3F9-2FD8-6A4D-AB9E-A31AA24484CA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Measures</a:t>
                </a:r>
              </a:p>
            </p:txBody>
          </p:sp>
          <p:sp>
            <p:nvSpPr>
              <p:cNvPr id="10" name="Rounded Rectangle 9">
                <a:extLst>
                  <a:ext uri="{FF2B5EF4-FFF2-40B4-BE49-F238E27FC236}">
                    <a16:creationId xmlns:a16="http://schemas.microsoft.com/office/drawing/2014/main" xmlns="" id="{54185334-B5B3-F540-8467-8CF31E63AFDC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Excess</a:t>
                </a:r>
              </a:p>
            </p:txBody>
          </p:sp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xmlns="" id="{C7A18FD5-6C7E-7547-8402-892F32B57F1E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Costs</a:t>
                </a:r>
              </a:p>
            </p:txBody>
          </p:sp>
          <p:sp>
            <p:nvSpPr>
              <p:cNvPr id="13" name="Down Arrow 12">
                <a:extLst>
                  <a:ext uri="{FF2B5EF4-FFF2-40B4-BE49-F238E27FC236}">
                    <a16:creationId xmlns:a16="http://schemas.microsoft.com/office/drawing/2014/main" xmlns="" id="{708C9575-CB1B-BB41-99A8-B509EC6AE23C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Down Arrow 13">
                <a:extLst>
                  <a:ext uri="{FF2B5EF4-FFF2-40B4-BE49-F238E27FC236}">
                    <a16:creationId xmlns:a16="http://schemas.microsoft.com/office/drawing/2014/main" xmlns="" id="{93FD97E9-2612-D74F-B7C2-6B0E96642443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Down Arrow 14">
                <a:extLst>
                  <a:ext uri="{FF2B5EF4-FFF2-40B4-BE49-F238E27FC236}">
                    <a16:creationId xmlns:a16="http://schemas.microsoft.com/office/drawing/2014/main" xmlns="" id="{00BD2A5E-F8CB-6045-81EA-F5AAF4DF1CE1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xmlns="" id="{C069C5AF-80B0-A248-9C45-16E57B141835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Impact</a:t>
                </a:r>
              </a:p>
            </p:txBody>
          </p:sp>
          <p:sp>
            <p:nvSpPr>
              <p:cNvPr id="20" name="Down Arrow 19">
                <a:extLst>
                  <a:ext uri="{FF2B5EF4-FFF2-40B4-BE49-F238E27FC236}">
                    <a16:creationId xmlns:a16="http://schemas.microsoft.com/office/drawing/2014/main" xmlns="" id="{C80441F8-B799-4842-8A06-37DF9A062C2F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xmlns="" id="{D513B0C4-C8DF-F14F-BCD6-1B1D34B7156B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587A80A7-CC2D-3644-98C6-8DA5F5DF731E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3182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0CF17586-2129-884D-8001-4FFF37DC0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Star2C Adaptation Catalyst tool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A01BC4-AE06-EC4A-A879-8406A1FE92B1}"/>
              </a:ext>
            </a:extLst>
          </p:cNvPr>
          <p:cNvSpPr txBox="1"/>
          <p:nvPr/>
        </p:nvSpPr>
        <p:spPr>
          <a:xfrm>
            <a:off x="7783830" y="2187059"/>
            <a:ext cx="2556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Climate change scenarios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C522F80-773F-ED49-8732-A82272A772D2}"/>
              </a:ext>
            </a:extLst>
          </p:cNvPr>
          <p:cNvSpPr txBox="1"/>
          <p:nvPr/>
        </p:nvSpPr>
        <p:spPr>
          <a:xfrm>
            <a:off x="7783830" y="3448169"/>
            <a:ext cx="4300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Combination of measures and interventions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CB87EAE-4BF4-A344-8AC7-5C2EA3354AA1}"/>
              </a:ext>
            </a:extLst>
          </p:cNvPr>
          <p:cNvSpPr txBox="1"/>
          <p:nvPr/>
        </p:nvSpPr>
        <p:spPr>
          <a:xfrm>
            <a:off x="7783830" y="4709279"/>
            <a:ext cx="211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 performance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A996A84-03B6-B642-AF62-746CFA4A846F}"/>
              </a:ext>
            </a:extLst>
          </p:cNvPr>
          <p:cNvSpPr txBox="1"/>
          <p:nvPr/>
        </p:nvSpPr>
        <p:spPr>
          <a:xfrm>
            <a:off x="7783830" y="5970389"/>
            <a:ext cx="2194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Costs and co-benefits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68A37EDE-C3D1-EF48-BE20-82CAD8BC2ACE}"/>
              </a:ext>
            </a:extLst>
          </p:cNvPr>
          <p:cNvGrpSpPr/>
          <p:nvPr/>
        </p:nvGrpSpPr>
        <p:grpSpPr>
          <a:xfrm>
            <a:off x="754379" y="1908810"/>
            <a:ext cx="6004561" cy="4709160"/>
            <a:chOff x="754379" y="1908810"/>
            <a:chExt cx="6004561" cy="470916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AFFA54A4-2295-3344-B2EE-0A6FEE623627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xmlns="" id="{EC1F86D8-2CCB-3542-9EEE-56954FB01A07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Pressure</a:t>
                </a:r>
              </a:p>
            </p:txBody>
          </p:sp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xmlns="" id="{F832555A-8560-4947-A8C4-943416DF26F8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Measures</a:t>
                </a:r>
              </a:p>
            </p:txBody>
          </p:sp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D8136AD8-694C-E74E-8306-C3D8DC6B8702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Excess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xmlns="" id="{43D3E72B-3BB7-1443-A1F3-0D61D9783D04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Costs</a:t>
                </a:r>
              </a:p>
            </p:txBody>
          </p:sp>
          <p:sp>
            <p:nvSpPr>
              <p:cNvPr id="47" name="Down Arrow 46">
                <a:extLst>
                  <a:ext uri="{FF2B5EF4-FFF2-40B4-BE49-F238E27FC236}">
                    <a16:creationId xmlns:a16="http://schemas.microsoft.com/office/drawing/2014/main" xmlns="" id="{43793C55-C825-2F4A-9A68-49774B5C65A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Down Arrow 47">
                <a:extLst>
                  <a:ext uri="{FF2B5EF4-FFF2-40B4-BE49-F238E27FC236}">
                    <a16:creationId xmlns:a16="http://schemas.microsoft.com/office/drawing/2014/main" xmlns="" id="{AB6B8140-5496-4944-A754-8D583A7A797A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Down Arrow 48">
                <a:extLst>
                  <a:ext uri="{FF2B5EF4-FFF2-40B4-BE49-F238E27FC236}">
                    <a16:creationId xmlns:a16="http://schemas.microsoft.com/office/drawing/2014/main" xmlns="" id="{9674B094-39EE-D04F-9091-ACD6E582C92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xmlns="" id="{3E4A622B-0AEA-AB41-806E-6AF842BEEBAF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Impact</a:t>
                </a:r>
              </a:p>
            </p:txBody>
          </p:sp>
          <p:sp>
            <p:nvSpPr>
              <p:cNvPr id="51" name="Down Arrow 50">
                <a:extLst>
                  <a:ext uri="{FF2B5EF4-FFF2-40B4-BE49-F238E27FC236}">
                    <a16:creationId xmlns:a16="http://schemas.microsoft.com/office/drawing/2014/main" xmlns="" id="{F389147A-000F-0D46-AB25-CFBF761754FC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xmlns="" id="{CE24CF95-CEA8-E240-9544-1634DD7F2D75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Co-Benefits</a:t>
              </a:r>
            </a:p>
          </p:txBody>
        </p:sp>
        <p:sp>
          <p:nvSpPr>
            <p:cNvPr id="42" name="Down Arrow 41">
              <a:extLst>
                <a:ext uri="{FF2B5EF4-FFF2-40B4-BE49-F238E27FC236}">
                  <a16:creationId xmlns:a16="http://schemas.microsoft.com/office/drawing/2014/main" xmlns="" id="{C1193283-F727-684B-AD7E-843ADAC1089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01150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xmlns="" id="{0CF17586-2129-884D-8001-4FFF37DC0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Star2C Adaptation Catalyst tool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8A01BC4-AE06-EC4A-A879-8406A1FE92B1}"/>
              </a:ext>
            </a:extLst>
          </p:cNvPr>
          <p:cNvSpPr txBox="1"/>
          <p:nvPr/>
        </p:nvSpPr>
        <p:spPr>
          <a:xfrm>
            <a:off x="7783830" y="2187059"/>
            <a:ext cx="2556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Climate change scenarios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C522F80-773F-ED49-8732-A82272A772D2}"/>
              </a:ext>
            </a:extLst>
          </p:cNvPr>
          <p:cNvSpPr txBox="1"/>
          <p:nvPr/>
        </p:nvSpPr>
        <p:spPr>
          <a:xfrm>
            <a:off x="7783830" y="3448169"/>
            <a:ext cx="4300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Combination of measures and interventions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CB87EAE-4BF4-A344-8AC7-5C2EA3354AA1}"/>
              </a:ext>
            </a:extLst>
          </p:cNvPr>
          <p:cNvSpPr txBox="1"/>
          <p:nvPr/>
        </p:nvSpPr>
        <p:spPr>
          <a:xfrm>
            <a:off x="7783830" y="4709279"/>
            <a:ext cx="211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Overall performance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A996A84-03B6-B642-AF62-746CFA4A846F}"/>
              </a:ext>
            </a:extLst>
          </p:cNvPr>
          <p:cNvSpPr txBox="1"/>
          <p:nvPr/>
        </p:nvSpPr>
        <p:spPr>
          <a:xfrm>
            <a:off x="7783830" y="5970389"/>
            <a:ext cx="3236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Impact on population and assets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68A37EDE-C3D1-EF48-BE20-82CAD8BC2ACE}"/>
              </a:ext>
            </a:extLst>
          </p:cNvPr>
          <p:cNvGrpSpPr/>
          <p:nvPr/>
        </p:nvGrpSpPr>
        <p:grpSpPr>
          <a:xfrm>
            <a:off x="754379" y="1908810"/>
            <a:ext cx="6004561" cy="4709160"/>
            <a:chOff x="754379" y="1908810"/>
            <a:chExt cx="6004561" cy="470916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AFFA54A4-2295-3344-B2EE-0A6FEE623627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43" name="Rounded Rectangle 42">
                <a:extLst>
                  <a:ext uri="{FF2B5EF4-FFF2-40B4-BE49-F238E27FC236}">
                    <a16:creationId xmlns:a16="http://schemas.microsoft.com/office/drawing/2014/main" xmlns="" id="{EC1F86D8-2CCB-3542-9EEE-56954FB01A07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Pressure</a:t>
                </a:r>
              </a:p>
            </p:txBody>
          </p:sp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xmlns="" id="{F832555A-8560-4947-A8C4-943416DF26F8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Measures</a:t>
                </a:r>
              </a:p>
            </p:txBody>
          </p:sp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xmlns="" id="{D8136AD8-694C-E74E-8306-C3D8DC6B8702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Excess</a:t>
                </a:r>
              </a:p>
            </p:txBody>
          </p:sp>
          <p:sp>
            <p:nvSpPr>
              <p:cNvPr id="46" name="Rounded Rectangle 45">
                <a:extLst>
                  <a:ext uri="{FF2B5EF4-FFF2-40B4-BE49-F238E27FC236}">
                    <a16:creationId xmlns:a16="http://schemas.microsoft.com/office/drawing/2014/main" xmlns="" id="{43D3E72B-3BB7-1443-A1F3-0D61D9783D04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Costs</a:t>
                </a:r>
              </a:p>
            </p:txBody>
          </p:sp>
          <p:sp>
            <p:nvSpPr>
              <p:cNvPr id="47" name="Down Arrow 46">
                <a:extLst>
                  <a:ext uri="{FF2B5EF4-FFF2-40B4-BE49-F238E27FC236}">
                    <a16:creationId xmlns:a16="http://schemas.microsoft.com/office/drawing/2014/main" xmlns="" id="{43793C55-C825-2F4A-9A68-49774B5C65A6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Down Arrow 47">
                <a:extLst>
                  <a:ext uri="{FF2B5EF4-FFF2-40B4-BE49-F238E27FC236}">
                    <a16:creationId xmlns:a16="http://schemas.microsoft.com/office/drawing/2014/main" xmlns="" id="{AB6B8140-5496-4944-A754-8D583A7A797A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Down Arrow 48">
                <a:extLst>
                  <a:ext uri="{FF2B5EF4-FFF2-40B4-BE49-F238E27FC236}">
                    <a16:creationId xmlns:a16="http://schemas.microsoft.com/office/drawing/2014/main" xmlns="" id="{9674B094-39EE-D04F-9091-ACD6E582C924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0" name="Rounded Rectangle 49">
                <a:extLst>
                  <a:ext uri="{FF2B5EF4-FFF2-40B4-BE49-F238E27FC236}">
                    <a16:creationId xmlns:a16="http://schemas.microsoft.com/office/drawing/2014/main" xmlns="" id="{3E4A622B-0AEA-AB41-806E-6AF842BEEBAF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Impact</a:t>
                </a:r>
              </a:p>
            </p:txBody>
          </p:sp>
          <p:sp>
            <p:nvSpPr>
              <p:cNvPr id="51" name="Down Arrow 50">
                <a:extLst>
                  <a:ext uri="{FF2B5EF4-FFF2-40B4-BE49-F238E27FC236}">
                    <a16:creationId xmlns:a16="http://schemas.microsoft.com/office/drawing/2014/main" xmlns="" id="{F389147A-000F-0D46-AB25-CFBF761754FC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xmlns="" id="{CE24CF95-CEA8-E240-9544-1634DD7F2D75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Co-Benefits</a:t>
              </a:r>
            </a:p>
          </p:txBody>
        </p:sp>
        <p:sp>
          <p:nvSpPr>
            <p:cNvPr id="42" name="Down Arrow 41">
              <a:extLst>
                <a:ext uri="{FF2B5EF4-FFF2-40B4-BE49-F238E27FC236}">
                  <a16:creationId xmlns:a16="http://schemas.microsoft.com/office/drawing/2014/main" xmlns="" id="{C1193283-F727-684B-AD7E-843ADAC10896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7144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14039B1-75E8-8B44-BAAD-B223C91B7A57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1B905D0D-3B5A-024D-8678-160B2D3FFC01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649DA6B0-0A38-5648-8FDF-BA909A655F98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2F0803AD-61C1-B44E-97D7-4F9A928DACA2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xmlns="" id="{030A3C8C-9DFD-794C-98CA-2B533383DDD4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xmlns="" id="{B5AA0A05-4D8F-6E48-A7D7-BDD7CBA10EDD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1941583F-52CC-234C-8F79-C754DC3B0AA5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7E616998-F85C-CB4D-A7C9-446DE40862C6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8" name="Down Arrow 37">
                <a:extLst>
                  <a:ext uri="{FF2B5EF4-FFF2-40B4-BE49-F238E27FC236}">
                    <a16:creationId xmlns:a16="http://schemas.microsoft.com/office/drawing/2014/main" xmlns="" id="{C7B9B7A8-8055-404B-8468-98F6A8492DB8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9" name="Rounded Rectangle 38">
                <a:extLst>
                  <a:ext uri="{FF2B5EF4-FFF2-40B4-BE49-F238E27FC236}">
                    <a16:creationId xmlns:a16="http://schemas.microsoft.com/office/drawing/2014/main" xmlns="" id="{492273D8-2CD5-F345-8783-E1285C77E6E0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40" name="Down Arrow 39">
                <a:extLst>
                  <a:ext uri="{FF2B5EF4-FFF2-40B4-BE49-F238E27FC236}">
                    <a16:creationId xmlns:a16="http://schemas.microsoft.com/office/drawing/2014/main" xmlns="" id="{358DFFEA-C347-B14A-8655-D4BAFF6DB221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xmlns="" id="{D4BD1B32-6A57-3A46-A87A-C3E64C83DA48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4" name="Down Arrow 23">
              <a:extLst>
                <a:ext uri="{FF2B5EF4-FFF2-40B4-BE49-F238E27FC236}">
                  <a16:creationId xmlns:a16="http://schemas.microsoft.com/office/drawing/2014/main" xmlns="" id="{4F0652B6-7F38-C745-ABC1-20550DF3DEA4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ED12465-9443-644E-9FFD-820C4B69A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D17738B6-2BBD-8244-BB97-3F51D410115E}"/>
              </a:ext>
            </a:extLst>
          </p:cNvPr>
          <p:cNvCxnSpPr>
            <a:cxnSpLocks/>
          </p:cNvCxnSpPr>
          <p:nvPr/>
        </p:nvCxnSpPr>
        <p:spPr>
          <a:xfrm>
            <a:off x="3803051" y="2199116"/>
            <a:ext cx="2292949" cy="1097898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6E8157C-C29A-1047-8DA3-C1C61F0E30A7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8506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977024B-BE5A-4E49-9DD6-1B2665227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3" y="1001961"/>
            <a:ext cx="8049187" cy="427054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979F9EE-FDFA-A046-AC93-7DC459F6EB52}"/>
              </a:ext>
            </a:extLst>
          </p:cNvPr>
          <p:cNvSpPr/>
          <p:nvPr/>
        </p:nvSpPr>
        <p:spPr>
          <a:xfrm>
            <a:off x="4023359" y="1319213"/>
            <a:ext cx="633047" cy="3714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DD6CB2F7-F9E1-B941-85E8-7A94BE690CCF}"/>
              </a:ext>
            </a:extLst>
          </p:cNvPr>
          <p:cNvGrpSpPr/>
          <p:nvPr/>
        </p:nvGrpSpPr>
        <p:grpSpPr>
          <a:xfrm>
            <a:off x="121332" y="1928812"/>
            <a:ext cx="3681718" cy="2749753"/>
            <a:chOff x="754379" y="1908810"/>
            <a:chExt cx="6004561" cy="470916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373F17A-3AA0-F54A-971F-6458640C72F3}"/>
                </a:ext>
              </a:extLst>
            </p:cNvPr>
            <p:cNvGrpSpPr/>
            <p:nvPr/>
          </p:nvGrpSpPr>
          <p:grpSpPr>
            <a:xfrm>
              <a:off x="754379" y="1908810"/>
              <a:ext cx="6004561" cy="4709160"/>
              <a:chOff x="754379" y="1908810"/>
              <a:chExt cx="6004561" cy="4709160"/>
            </a:xfrm>
          </p:grpSpPr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xmlns="" id="{336EF57F-6A6B-9F4A-89CE-A62910778ECD}"/>
                  </a:ext>
                </a:extLst>
              </p:cNvPr>
              <p:cNvSpPr/>
              <p:nvPr/>
            </p:nvSpPr>
            <p:spPr>
              <a:xfrm>
                <a:off x="754380" y="1908810"/>
                <a:ext cx="6004560" cy="925830"/>
              </a:xfrm>
              <a:prstGeom prst="round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Pressure</a:t>
                </a:r>
              </a:p>
            </p:txBody>
          </p:sp>
          <p:sp>
            <p:nvSpPr>
              <p:cNvPr id="24" name="Rounded Rectangle 23">
                <a:extLst>
                  <a:ext uri="{FF2B5EF4-FFF2-40B4-BE49-F238E27FC236}">
                    <a16:creationId xmlns:a16="http://schemas.microsoft.com/office/drawing/2014/main" xmlns="" id="{8695C6A7-C484-7244-9598-8D15B31F3CB4}"/>
                  </a:ext>
                </a:extLst>
              </p:cNvPr>
              <p:cNvSpPr/>
              <p:nvPr/>
            </p:nvSpPr>
            <p:spPr>
              <a:xfrm>
                <a:off x="754380" y="3169920"/>
                <a:ext cx="6004560" cy="925830"/>
              </a:xfrm>
              <a:prstGeom prst="roundRect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Measures</a:t>
                </a:r>
              </a:p>
            </p:txBody>
          </p:sp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xmlns="" id="{6323626A-9A0E-CD40-958B-E7155A8A5487}"/>
                  </a:ext>
                </a:extLst>
              </p:cNvPr>
              <p:cNvSpPr/>
              <p:nvPr/>
            </p:nvSpPr>
            <p:spPr>
              <a:xfrm>
                <a:off x="754381" y="4431030"/>
                <a:ext cx="2252494" cy="925830"/>
              </a:xfrm>
              <a:prstGeom prst="round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Excess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xmlns="" id="{A889338D-EC89-E74F-BE50-1852CA162E71}"/>
                  </a:ext>
                </a:extLst>
              </p:cNvPr>
              <p:cNvSpPr/>
              <p:nvPr/>
            </p:nvSpPr>
            <p:spPr>
              <a:xfrm>
                <a:off x="5273438" y="5692140"/>
                <a:ext cx="1469488" cy="92583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Costs</a:t>
                </a:r>
              </a:p>
            </p:txBody>
          </p:sp>
          <p:sp>
            <p:nvSpPr>
              <p:cNvPr id="35" name="Down Arrow 34">
                <a:extLst>
                  <a:ext uri="{FF2B5EF4-FFF2-40B4-BE49-F238E27FC236}">
                    <a16:creationId xmlns:a16="http://schemas.microsoft.com/office/drawing/2014/main" xmlns="" id="{ED9D0FD6-C3B8-5942-8061-61EA5B53E567}"/>
                  </a:ext>
                </a:extLst>
              </p:cNvPr>
              <p:cNvSpPr/>
              <p:nvPr/>
            </p:nvSpPr>
            <p:spPr>
              <a:xfrm>
                <a:off x="3354705" y="28498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" name="Down Arrow 35">
                <a:extLst>
                  <a:ext uri="{FF2B5EF4-FFF2-40B4-BE49-F238E27FC236}">
                    <a16:creationId xmlns:a16="http://schemas.microsoft.com/office/drawing/2014/main" xmlns="" id="{04CDFE5B-CEBE-9145-95E6-8FE8496A4EBD}"/>
                  </a:ext>
                </a:extLst>
              </p:cNvPr>
              <p:cNvSpPr/>
              <p:nvPr/>
            </p:nvSpPr>
            <p:spPr>
              <a:xfrm>
                <a:off x="1478671" y="537591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7" name="Down Arrow 36">
                <a:extLst>
                  <a:ext uri="{FF2B5EF4-FFF2-40B4-BE49-F238E27FC236}">
                    <a16:creationId xmlns:a16="http://schemas.microsoft.com/office/drawing/2014/main" xmlns="" id="{F7919C1C-0CEC-BB40-A74F-9720B8951179}"/>
                  </a:ext>
                </a:extLst>
              </p:cNvPr>
              <p:cNvSpPr/>
              <p:nvPr/>
            </p:nvSpPr>
            <p:spPr>
              <a:xfrm>
                <a:off x="1478671" y="4107180"/>
                <a:ext cx="803910" cy="32004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  <p:sp>
            <p:nvSpPr>
              <p:cNvPr id="38" name="Rounded Rectangle 37">
                <a:extLst>
                  <a:ext uri="{FF2B5EF4-FFF2-40B4-BE49-F238E27FC236}">
                    <a16:creationId xmlns:a16="http://schemas.microsoft.com/office/drawing/2014/main" xmlns="" id="{B18F5994-7A16-6048-A4BC-1F41736E50D5}"/>
                  </a:ext>
                </a:extLst>
              </p:cNvPr>
              <p:cNvSpPr/>
              <p:nvPr/>
            </p:nvSpPr>
            <p:spPr>
              <a:xfrm>
                <a:off x="754379" y="5692140"/>
                <a:ext cx="2252495" cy="925830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Impact</a:t>
                </a:r>
              </a:p>
            </p:txBody>
          </p:sp>
          <p:sp>
            <p:nvSpPr>
              <p:cNvPr id="39" name="Down Arrow 38">
                <a:extLst>
                  <a:ext uri="{FF2B5EF4-FFF2-40B4-BE49-F238E27FC236}">
                    <a16:creationId xmlns:a16="http://schemas.microsoft.com/office/drawing/2014/main" xmlns="" id="{96576106-9838-A34B-A716-E31943E7AE91}"/>
                  </a:ext>
                </a:extLst>
              </p:cNvPr>
              <p:cNvSpPr/>
              <p:nvPr/>
            </p:nvSpPr>
            <p:spPr>
              <a:xfrm>
                <a:off x="5622241" y="4095750"/>
                <a:ext cx="803910" cy="1596390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/>
              </a:p>
            </p:txBody>
          </p:sp>
        </p:grp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xmlns="" id="{E6A225A2-8CDA-634B-8767-7C6327ED52DA}"/>
                </a:ext>
              </a:extLst>
            </p:cNvPr>
            <p:cNvSpPr/>
            <p:nvPr/>
          </p:nvSpPr>
          <p:spPr>
            <a:xfrm>
              <a:off x="3725747" y="5692140"/>
              <a:ext cx="1469489" cy="92583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Co-Benefits</a:t>
              </a:r>
            </a:p>
          </p:txBody>
        </p:sp>
        <p:sp>
          <p:nvSpPr>
            <p:cNvPr id="22" name="Down Arrow 21">
              <a:extLst>
                <a:ext uri="{FF2B5EF4-FFF2-40B4-BE49-F238E27FC236}">
                  <a16:creationId xmlns:a16="http://schemas.microsoft.com/office/drawing/2014/main" xmlns="" id="{3135194F-8FEB-F94C-A2D3-82F8B929A3AD}"/>
                </a:ext>
              </a:extLst>
            </p:cNvPr>
            <p:cNvSpPr/>
            <p:nvPr/>
          </p:nvSpPr>
          <p:spPr>
            <a:xfrm>
              <a:off x="4108355" y="4107180"/>
              <a:ext cx="803910" cy="15849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2BD0839B-C7CD-6C4B-94AA-A99224FB389A}"/>
              </a:ext>
            </a:extLst>
          </p:cNvPr>
          <p:cNvCxnSpPr>
            <a:cxnSpLocks/>
            <a:stCxn id="24" idx="3"/>
          </p:cNvCxnSpPr>
          <p:nvPr/>
        </p:nvCxnSpPr>
        <p:spPr>
          <a:xfrm>
            <a:off x="3803050" y="2935498"/>
            <a:ext cx="4585902" cy="1743067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47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5808</TotalTime>
  <Words>691</Words>
  <Application>Microsoft Office PowerPoint</Application>
  <PresentationFormat>Custom</PresentationFormat>
  <Paragraphs>382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Star2C Adaptation Catalyst tool</vt:lpstr>
      <vt:lpstr>PowerPoint Presentation</vt:lpstr>
      <vt:lpstr>PowerPoint Presentation</vt:lpstr>
      <vt:lpstr>PowerPoint Presentation</vt:lpstr>
      <vt:lpstr>Star2C Adaptation Catalyst tool</vt:lpstr>
      <vt:lpstr>Star2C Adaptation Catalyst tool</vt:lpstr>
      <vt:lpstr>Star2C Adaptation Catalyst tool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Star2C Adaptation Catalyst tool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 van Deursen</dc:creator>
  <cp:lastModifiedBy>Marco Hoogvliet</cp:lastModifiedBy>
  <cp:revision>34</cp:revision>
  <dcterms:created xsi:type="dcterms:W3CDTF">2019-04-09T07:00:28Z</dcterms:created>
  <dcterms:modified xsi:type="dcterms:W3CDTF">2019-05-24T06:53:05Z</dcterms:modified>
</cp:coreProperties>
</file>