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63" r:id="rId3"/>
    <p:sldId id="257" r:id="rId4"/>
    <p:sldId id="267" r:id="rId5"/>
    <p:sldId id="264" r:id="rId6"/>
    <p:sldId id="265" r:id="rId7"/>
    <p:sldId id="271" r:id="rId8"/>
    <p:sldId id="272" r:id="rId9"/>
    <p:sldId id="261" r:id="rId10"/>
    <p:sldId id="266" r:id="rId11"/>
    <p:sldId id="268" r:id="rId12"/>
    <p:sldId id="262" r:id="rId13"/>
    <p:sldId id="269" r:id="rId14"/>
    <p:sldId id="259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6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A0326-8260-4AFB-B03D-A1E112FD3FD3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4AE89-AF38-40D2-896A-2162848FB1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064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1B150-C905-4525-A1FF-1511DEFE06F9}" type="datetime1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33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CACB2-DBF7-42D7-A0B1-50DFBC88E6C5}" type="datetime1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572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5CC82-6F33-424B-B744-EB0C98E88520}" type="datetime1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68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D0FBD-6125-4975-B2BE-95BA78E49504}" type="datetime1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207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8D19-EE7E-41CD-B36C-736879FFF1F5}" type="datetime1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362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0910D-C6FB-46FB-A567-0BE422274193}" type="datetime1">
              <a:rPr lang="en-GB" smtClean="0"/>
              <a:t>01/08/2018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864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91BE-8C53-4BE4-A6A6-BB47B4E6FCEC}" type="datetime1">
              <a:rPr lang="en-GB" smtClean="0"/>
              <a:t>01/08/2018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02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0C97-F52F-4ED9-8E8F-14CB72C2C5D2}" type="datetime1">
              <a:rPr lang="en-GB" smtClean="0"/>
              <a:t>01/08/2018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05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4BB0-7AC8-497F-B05F-FF5FEAD80C78}" type="datetime1">
              <a:rPr lang="en-GB" smtClean="0"/>
              <a:t>01/08/2018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57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83EC-4E5A-471A-B29B-79753A2DC285}" type="datetime1">
              <a:rPr lang="en-GB" smtClean="0"/>
              <a:t>01/08/2018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018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F9AF-F386-48D3-BFF5-2D0777585413}" type="datetime1">
              <a:rPr lang="en-GB" smtClean="0"/>
              <a:t>01/08/2018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06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C0291-B933-4230-BAD3-416A47C70940}" type="datetime1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B8EAB-98B9-4705-A2BE-42E59FB4AC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98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CoDeS</a:t>
            </a:r>
            <a:r>
              <a:rPr lang="en-US" dirty="0" smtClean="0"/>
              <a:t> Tool Tutorial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20-3-2018</a:t>
            </a:r>
            <a:endParaRPr lang="en-GB" dirty="0"/>
          </a:p>
        </p:txBody>
      </p:sp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4369381" y="332656"/>
            <a:ext cx="4536520" cy="1008112"/>
            <a:chOff x="467544" y="404664"/>
            <a:chExt cx="4756150" cy="1152128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467544" y="404664"/>
              <a:ext cx="4756150" cy="115212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/>
            </a:p>
          </p:txBody>
        </p:sp>
        <p:grpSp>
          <p:nvGrpSpPr>
            <p:cNvPr id="6" name="Group 2"/>
            <p:cNvGrpSpPr>
              <a:grpSpLocks/>
            </p:cNvGrpSpPr>
            <p:nvPr/>
          </p:nvGrpSpPr>
          <p:grpSpPr bwMode="auto">
            <a:xfrm>
              <a:off x="467544" y="404664"/>
              <a:ext cx="4756150" cy="1152128"/>
              <a:chOff x="8548" y="808"/>
              <a:chExt cx="7489" cy="1685"/>
            </a:xfrm>
            <a:solidFill>
              <a:schemeClr val="bg1"/>
            </a:solidFill>
          </p:grpSpPr>
          <p:pic>
            <p:nvPicPr>
              <p:cNvPr id="7" name="Picture 99" descr="http://www.royalhaskoningdhv.com/~/media/royalhaskoningdhvcorporate/images/logos/logo-rhdhv-large.png?w=254&amp;h=112&amp;as=1&amp;bc=whit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48" y="808"/>
                <a:ext cx="3810" cy="168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Afbeelding 11" descr="Logo 1ste pagina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57" y="1023"/>
                <a:ext cx="3180" cy="14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100" descr="Witteveen+Bos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47" y="1003"/>
                <a:ext cx="2550" cy="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517840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Main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How to output a Graph?</a:t>
            </a:r>
          </a:p>
          <a:p>
            <a:r>
              <a:rPr lang="en-US" sz="2400" dirty="0" smtClean="0"/>
              <a:t>In </a:t>
            </a:r>
            <a:r>
              <a:rPr lang="en-US" sz="2400" dirty="0" err="1" smtClean="0"/>
              <a:t>MainScript</a:t>
            </a:r>
            <a:r>
              <a:rPr lang="en-US" sz="2400" dirty="0" smtClean="0"/>
              <a:t> add to </a:t>
            </a:r>
            <a:r>
              <a:rPr lang="en-US" sz="2400" dirty="0" err="1" smtClean="0"/>
              <a:t>ToolData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 smtClean="0"/>
              <a:t>Graph canvas (</a:t>
            </a:r>
            <a:r>
              <a:rPr lang="en-GB" sz="2400" dirty="0" err="1" smtClean="0"/>
              <a:t>SeriesToolProperty</a:t>
            </a:r>
            <a:r>
              <a:rPr lang="en-GB" sz="2400" dirty="0" smtClean="0"/>
              <a:t>)</a:t>
            </a:r>
          </a:p>
          <a:p>
            <a:pPr lvl="1"/>
            <a:r>
              <a:rPr lang="en-GB" sz="2400" dirty="0"/>
              <a:t>Regular plot (</a:t>
            </a:r>
            <a:r>
              <a:rPr lang="en-GB" sz="2400" dirty="0" err="1" smtClean="0"/>
              <a:t>SeriesProperty</a:t>
            </a:r>
            <a:r>
              <a:rPr lang="en-GB" sz="2400" dirty="0" smtClean="0"/>
              <a:t>)</a:t>
            </a:r>
          </a:p>
          <a:p>
            <a:pPr lvl="1"/>
            <a:r>
              <a:rPr lang="en-GB" sz="2400" dirty="0" err="1"/>
              <a:t>I</a:t>
            </a:r>
            <a:r>
              <a:rPr lang="en-GB" sz="2400" dirty="0" err="1" smtClean="0"/>
              <a:t>terable</a:t>
            </a:r>
            <a:r>
              <a:rPr lang="en-GB" sz="2400" dirty="0" smtClean="0"/>
              <a:t> plot based on </a:t>
            </a:r>
            <a:r>
              <a:rPr lang="en-GB" sz="2400" dirty="0"/>
              <a:t>slider (</a:t>
            </a:r>
            <a:r>
              <a:rPr lang="en-GB" sz="2400" dirty="0" err="1" smtClean="0"/>
              <a:t>SeriesListProperty</a:t>
            </a:r>
            <a:r>
              <a:rPr lang="en-GB" sz="2400" dirty="0" smtClean="0"/>
              <a:t>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55576" y="3789040"/>
            <a:ext cx="6696744" cy="2806905"/>
            <a:chOff x="755576" y="3265239"/>
            <a:chExt cx="7703958" cy="3229074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3758009"/>
              <a:ext cx="7703958" cy="2736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433270" y="3265239"/>
              <a:ext cx="1795121" cy="3540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 smtClean="0"/>
                <a:t>SeriesToolProperty</a:t>
              </a:r>
              <a:endParaRPr lang="en-GB" dirty="0"/>
            </a:p>
          </p:txBody>
        </p:sp>
        <p:sp>
          <p:nvSpPr>
            <p:cNvPr id="12" name="Left Brace 11"/>
            <p:cNvSpPr/>
            <p:nvPr/>
          </p:nvSpPr>
          <p:spPr>
            <a:xfrm rot="16200000" flipH="1">
              <a:off x="3333689" y="2800460"/>
              <a:ext cx="172365" cy="1728192"/>
            </a:xfrm>
            <a:prstGeom prst="leftBrace">
              <a:avLst>
                <a:gd name="adj1" fmla="val 156003"/>
                <a:gd name="adj2" fmla="val 49611"/>
              </a:avLst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10</a:t>
            </a:fld>
            <a:endParaRPr lang="en-GB"/>
          </a:p>
        </p:txBody>
      </p:sp>
      <p:sp>
        <p:nvSpPr>
          <p:cNvPr id="9" name="Left Brace 8"/>
          <p:cNvSpPr/>
          <p:nvPr/>
        </p:nvSpPr>
        <p:spPr>
          <a:xfrm>
            <a:off x="583127" y="6390314"/>
            <a:ext cx="100441" cy="351758"/>
          </a:xfrm>
          <a:prstGeom prst="leftBrace">
            <a:avLst>
              <a:gd name="adj1" fmla="val 156003"/>
              <a:gd name="adj2" fmla="val 49611"/>
            </a:avLst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47414" y="6433176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Slider</a:t>
            </a:r>
            <a:endParaRPr lang="en-GB" sz="1400" dirty="0"/>
          </a:p>
        </p:txBody>
      </p:sp>
      <p:sp>
        <p:nvSpPr>
          <p:cNvPr id="13" name="Left Brace 12"/>
          <p:cNvSpPr/>
          <p:nvPr/>
        </p:nvSpPr>
        <p:spPr>
          <a:xfrm>
            <a:off x="583127" y="4437112"/>
            <a:ext cx="100441" cy="1953202"/>
          </a:xfrm>
          <a:prstGeom prst="leftBrace">
            <a:avLst>
              <a:gd name="adj1" fmla="val 156003"/>
              <a:gd name="adj2" fmla="val 49611"/>
            </a:avLst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45230" y="5149960"/>
            <a:ext cx="125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SeriesProperty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06373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Main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output a </a:t>
            </a:r>
            <a:r>
              <a:rPr lang="en-US" dirty="0" smtClean="0"/>
              <a:t>Map layer?</a:t>
            </a:r>
            <a:endParaRPr lang="en-US" dirty="0"/>
          </a:p>
          <a:p>
            <a:pPr lvl="1"/>
            <a:r>
              <a:rPr lang="en-US" dirty="0" smtClean="0"/>
              <a:t>Add geometry properties to </a:t>
            </a:r>
            <a:r>
              <a:rPr lang="en-US" dirty="0" err="1" smtClean="0"/>
              <a:t>ToolData</a:t>
            </a:r>
            <a:r>
              <a:rPr lang="en-US" dirty="0" smtClean="0"/>
              <a:t> in main script</a:t>
            </a:r>
          </a:p>
          <a:p>
            <a:pPr lvl="1"/>
            <a:r>
              <a:rPr lang="en-GB" dirty="0" err="1" smtClean="0"/>
              <a:t>UpdateGuiAfterExecute</a:t>
            </a:r>
            <a:r>
              <a:rPr lang="en-GB" dirty="0" smtClean="0"/>
              <a:t>() (in ToolGui.py) will be executed after each script call; create new </a:t>
            </a:r>
            <a:r>
              <a:rPr lang="en-GB" dirty="0" err="1" smtClean="0"/>
              <a:t>mapLayers</a:t>
            </a:r>
            <a:r>
              <a:rPr lang="en-GB" dirty="0" smtClean="0"/>
              <a:t> here.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ToolGui</a:t>
            </a:r>
            <a:r>
              <a:rPr lang="en-US" dirty="0" smtClean="0"/>
              <a:t> </a:t>
            </a:r>
            <a:r>
              <a:rPr lang="en-US" dirty="0" err="1" smtClean="0"/>
              <a:t>AddMapLayer</a:t>
            </a:r>
            <a:r>
              <a:rPr lang="en-US" dirty="0" smtClean="0"/>
              <a:t>() to add new </a:t>
            </a:r>
            <a:r>
              <a:rPr lang="en-US" dirty="0" err="1" smtClean="0"/>
              <a:t>mapLayer</a:t>
            </a:r>
            <a:r>
              <a:rPr lang="en-US" dirty="0" smtClean="0"/>
              <a:t> to 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570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1.3 </a:t>
            </a:r>
            <a:r>
              <a:rPr lang="en-US" dirty="0" err="1" smtClean="0"/>
              <a:t>Persister</a:t>
            </a:r>
            <a:r>
              <a:rPr lang="en-US" dirty="0" smtClean="0"/>
              <a:t> (save/load)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Defines </a:t>
            </a:r>
            <a:r>
              <a:rPr lang="en-US" dirty="0" err="1" smtClean="0"/>
              <a:t>ToolData</a:t>
            </a:r>
            <a:r>
              <a:rPr lang="en-US" dirty="0" smtClean="0"/>
              <a:t> save/load option</a:t>
            </a:r>
          </a:p>
          <a:p>
            <a:r>
              <a:rPr lang="en-US" dirty="0" smtClean="0"/>
              <a:t>Adjust ToolPersister.py </a:t>
            </a:r>
          </a:p>
          <a:p>
            <a:pPr lvl="1">
              <a:buFontTx/>
              <a:buChar char="-"/>
            </a:pPr>
            <a:r>
              <a:rPr lang="en-US" sz="2400" dirty="0" smtClean="0"/>
              <a:t>Adjust Save() function to write </a:t>
            </a:r>
            <a:r>
              <a:rPr lang="en-US" sz="2400" dirty="0" err="1" smtClean="0"/>
              <a:t>toolData</a:t>
            </a:r>
            <a:r>
              <a:rPr lang="en-US" sz="2400" dirty="0" smtClean="0"/>
              <a:t> to a file in the current scenario working directory (</a:t>
            </a:r>
            <a:r>
              <a:rPr lang="en-GB" sz="2400" dirty="0" err="1" smtClean="0"/>
              <a:t>folderPath</a:t>
            </a:r>
            <a:r>
              <a:rPr lang="en-GB" sz="2400" dirty="0" smtClean="0"/>
              <a:t>)</a:t>
            </a:r>
            <a:endParaRPr lang="en-US" sz="2400" dirty="0" smtClean="0"/>
          </a:p>
          <a:p>
            <a:pPr lvl="1">
              <a:buFontTx/>
              <a:buChar char="-"/>
            </a:pPr>
            <a:r>
              <a:rPr lang="en-US" sz="2400" dirty="0" smtClean="0"/>
              <a:t>Adjust Load() function to load </a:t>
            </a:r>
            <a:r>
              <a:rPr lang="en-US" sz="2400" dirty="0" err="1" smtClean="0"/>
              <a:t>toolData</a:t>
            </a:r>
            <a:r>
              <a:rPr lang="en-US" sz="2400" dirty="0" smtClean="0"/>
              <a:t> from a file in the current scenario working directory (</a:t>
            </a:r>
            <a:r>
              <a:rPr lang="en-GB" sz="2400" dirty="0" err="1" smtClean="0"/>
              <a:t>folderPath</a:t>
            </a:r>
            <a:r>
              <a:rPr lang="en-GB" sz="2400" dirty="0" smtClean="0"/>
              <a:t>)</a:t>
            </a:r>
            <a:endParaRPr lang="en-US" sz="2400" dirty="0" smtClean="0"/>
          </a:p>
          <a:p>
            <a:r>
              <a:rPr lang="en-US" dirty="0" smtClean="0"/>
              <a:t>Initiate </a:t>
            </a:r>
            <a:r>
              <a:rPr lang="en-US" dirty="0" err="1" smtClean="0"/>
              <a:t>persister</a:t>
            </a:r>
            <a:r>
              <a:rPr lang="en-US" dirty="0" smtClean="0"/>
              <a:t> by calling </a:t>
            </a:r>
            <a:r>
              <a:rPr lang="en-US" dirty="0" err="1" smtClean="0"/>
              <a:t>set_ToolPersister</a:t>
            </a:r>
            <a:r>
              <a:rPr lang="en-US" dirty="0" smtClean="0"/>
              <a:t>() and remove </a:t>
            </a:r>
            <a:r>
              <a:rPr lang="en-US" dirty="0" err="1" smtClean="0"/>
              <a:t>persister</a:t>
            </a:r>
            <a:r>
              <a:rPr lang="en-US" dirty="0" smtClean="0"/>
              <a:t> by calling </a:t>
            </a:r>
            <a:r>
              <a:rPr lang="en-US" dirty="0" err="1" smtClean="0"/>
              <a:t>remove_ToolPersister</a:t>
            </a:r>
            <a:r>
              <a:rPr lang="en-US" dirty="0" smtClean="0"/>
              <a:t>() in Tool.py</a:t>
            </a:r>
          </a:p>
          <a:p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12"/>
          <a:stretch/>
        </p:blipFill>
        <p:spPr bwMode="auto">
          <a:xfrm>
            <a:off x="467544" y="620688"/>
            <a:ext cx="101676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130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</a:t>
            </a:r>
            <a:r>
              <a:rPr lang="en-US" dirty="0" err="1" smtClean="0"/>
              <a:t>ToolGUI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required datatypes from Generic Data that are required to Execute the Main Script</a:t>
            </a:r>
          </a:p>
          <a:p>
            <a:r>
              <a:rPr lang="en-GB" dirty="0" err="1"/>
              <a:t>UpdateGuiAfterExecute</a:t>
            </a:r>
            <a:r>
              <a:rPr lang="en-GB" dirty="0"/>
              <a:t> </a:t>
            </a:r>
            <a:r>
              <a:rPr lang="en-GB" dirty="0" smtClean="0"/>
              <a:t>() runs after Execute() function</a:t>
            </a:r>
          </a:p>
          <a:p>
            <a:r>
              <a:rPr lang="en-US" dirty="0" err="1" smtClean="0"/>
              <a:t>AddMapLayer</a:t>
            </a:r>
            <a:r>
              <a:rPr lang="en-US" dirty="0" smtClean="0"/>
              <a:t>() and </a:t>
            </a:r>
            <a:r>
              <a:rPr lang="en-US" dirty="0" err="1" smtClean="0"/>
              <a:t>RemoveMapLayer</a:t>
            </a:r>
            <a:r>
              <a:rPr lang="en-US" dirty="0" smtClean="0"/>
              <a:t>() can be used in </a:t>
            </a:r>
            <a:r>
              <a:rPr lang="en-GB" dirty="0" err="1" smtClean="0"/>
              <a:t>UpdateGuiAfterExecute</a:t>
            </a:r>
            <a:r>
              <a:rPr lang="en-GB" smtClean="0"/>
              <a:t>()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935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Start.py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Runs on </a:t>
            </a:r>
            <a:r>
              <a:rPr lang="en-US" dirty="0" err="1" smtClean="0"/>
              <a:t>CoDeS</a:t>
            </a:r>
            <a:r>
              <a:rPr lang="en-US" dirty="0" smtClean="0"/>
              <a:t> start to add new tools</a:t>
            </a:r>
          </a:p>
          <a:p>
            <a:r>
              <a:rPr lang="en-US" dirty="0" smtClean="0"/>
              <a:t>Add Tool.py to </a:t>
            </a:r>
            <a:r>
              <a:rPr lang="en-US" dirty="0" err="1" smtClean="0"/>
              <a:t>appPlugin.Tools</a:t>
            </a:r>
            <a:endParaRPr lang="en-US" dirty="0" smtClean="0"/>
          </a:p>
          <a:p>
            <a:r>
              <a:rPr lang="en-US" dirty="0" smtClean="0"/>
              <a:t>Add ToolGui.py to </a:t>
            </a:r>
            <a:r>
              <a:rPr lang="en-US" dirty="0" err="1" smtClean="0"/>
              <a:t>guiPlugin.ToolGuis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886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custom control to </a:t>
            </a:r>
            <a:r>
              <a:rPr lang="en-US" dirty="0" err="1" smtClean="0"/>
              <a:t>GenericData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custom control to Generic Data </a:t>
            </a:r>
            <a:r>
              <a:rPr lang="en-US" dirty="0" smtClean="0"/>
              <a:t>tools</a:t>
            </a:r>
          </a:p>
          <a:p>
            <a:r>
              <a:rPr lang="en-US" dirty="0" smtClean="0"/>
              <a:t>Triggers when new window is opened</a:t>
            </a:r>
            <a:endParaRPr lang="en-US" dirty="0" smtClean="0"/>
          </a:p>
          <a:p>
            <a:r>
              <a:rPr lang="en-US" dirty="0" smtClean="0"/>
              <a:t>See </a:t>
            </a:r>
            <a:r>
              <a:rPr lang="en-US" dirty="0" smtClean="0"/>
              <a:t>AddCustomControlsToCSharpViews.py for </a:t>
            </a:r>
            <a:r>
              <a:rPr lang="en-US" dirty="0" smtClean="0"/>
              <a:t>example</a:t>
            </a:r>
          </a:p>
          <a:p>
            <a:r>
              <a:rPr lang="en-US" dirty="0" smtClean="0"/>
              <a:t>Add this to link to Start.py to open on start up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15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0"/>
          <a:stretch/>
        </p:blipFill>
        <p:spPr bwMode="auto">
          <a:xfrm>
            <a:off x="6036477" y="4365104"/>
            <a:ext cx="2257425" cy="23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4823782" y="6579642"/>
            <a:ext cx="1837184" cy="1771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07904" y="6228020"/>
            <a:ext cx="2304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Custom control button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163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 Brace 3"/>
          <p:cNvSpPr/>
          <p:nvPr/>
        </p:nvSpPr>
        <p:spPr>
          <a:xfrm rot="16200000">
            <a:off x="2139913" y="964543"/>
            <a:ext cx="327670" cy="4392488"/>
          </a:xfrm>
          <a:prstGeom prst="leftBrace">
            <a:avLst>
              <a:gd name="adj1" fmla="val 156003"/>
              <a:gd name="adj2" fmla="val 4961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528" y="3501008"/>
            <a:ext cx="38422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Generic data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Available for all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Input can be made required for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Data can be accessed by tools in Python:</a:t>
            </a:r>
          </a:p>
          <a:p>
            <a:r>
              <a:rPr lang="en-GB" sz="1600" i="1" dirty="0" smtClean="0"/>
              <a:t>scenario.GenericData.name</a:t>
            </a:r>
            <a:endParaRPr lang="en-GB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3526452"/>
            <a:ext cx="33959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Tool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Available for tool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Input of tool specific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Output of map features and graphs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Make use of Python </a:t>
            </a:r>
            <a:r>
              <a:rPr lang="en-US" sz="1600" i="1" dirty="0" smtClean="0"/>
              <a:t>Tool.py</a:t>
            </a:r>
            <a:r>
              <a:rPr lang="en-US" sz="1600" dirty="0" smtClean="0"/>
              <a:t> class to</a:t>
            </a:r>
          </a:p>
          <a:p>
            <a:r>
              <a:rPr lang="en-US" sz="1600" dirty="0" smtClean="0"/>
              <a:t>Initiate Example tool</a:t>
            </a:r>
          </a:p>
        </p:txBody>
      </p:sp>
      <p:sp>
        <p:nvSpPr>
          <p:cNvPr id="9" name="Left Brace 8"/>
          <p:cNvSpPr/>
          <p:nvPr/>
        </p:nvSpPr>
        <p:spPr>
          <a:xfrm rot="16200000">
            <a:off x="6067713" y="1573247"/>
            <a:ext cx="327670" cy="3175080"/>
          </a:xfrm>
          <a:prstGeom prst="leftBrace">
            <a:avLst>
              <a:gd name="adj1" fmla="val 156003"/>
              <a:gd name="adj2" fmla="val 4961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err="1" smtClean="0"/>
              <a:t>CoDeS</a:t>
            </a:r>
            <a:r>
              <a:rPr lang="en-US" dirty="0" smtClean="0"/>
              <a:t> </a:t>
            </a:r>
            <a:r>
              <a:rPr lang="en-US" dirty="0"/>
              <a:t>d</a:t>
            </a:r>
            <a:r>
              <a:rPr lang="en-US" dirty="0" smtClean="0"/>
              <a:t>ata model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88" y="1885950"/>
            <a:ext cx="76962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971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a new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Tool.py (main class)</a:t>
            </a:r>
          </a:p>
          <a:p>
            <a:pPr marL="457200" lvl="1" indent="0">
              <a:buNone/>
            </a:pPr>
            <a:r>
              <a:rPr lang="en-US" sz="2400" dirty="0" smtClean="0"/>
              <a:t>1.1 ToolData.py</a:t>
            </a:r>
          </a:p>
          <a:p>
            <a:pPr marL="457200" lvl="1" indent="0">
              <a:buNone/>
            </a:pPr>
            <a:r>
              <a:rPr lang="en-US" sz="2400" dirty="0" smtClean="0"/>
              <a:t>1.2 Main Script</a:t>
            </a:r>
          </a:p>
          <a:p>
            <a:pPr marL="457200" lvl="1" indent="0">
              <a:buNone/>
            </a:pPr>
            <a:r>
              <a:rPr lang="en-US" sz="2400" dirty="0" smtClean="0"/>
              <a:t>1.3 ToolPersister.py (save/load)</a:t>
            </a:r>
          </a:p>
          <a:p>
            <a:pPr marL="457200" lvl="1" indent="0">
              <a:buNone/>
            </a:pPr>
            <a:r>
              <a:rPr lang="en-US" sz="2400" dirty="0" smtClean="0"/>
              <a:t>1.4 ToolGUI.py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Start.py</a:t>
            </a:r>
          </a:p>
          <a:p>
            <a:pPr marL="457200" lvl="1" indent="0">
              <a:buNone/>
            </a:pPr>
            <a:r>
              <a:rPr lang="en-US" sz="2400" dirty="0" smtClean="0"/>
              <a:t>2.1 Initiates Tool (adds to </a:t>
            </a:r>
            <a:r>
              <a:rPr lang="en-US" sz="2400" dirty="0" err="1" smtClean="0"/>
              <a:t>ribon</a:t>
            </a:r>
            <a:r>
              <a:rPr lang="en-US" sz="2400" dirty="0" smtClean="0"/>
              <a:t> etc.)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68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a new tool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Tool.py (main class)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59447" y="2382045"/>
            <a:ext cx="8705043" cy="4172276"/>
            <a:chOff x="259447" y="2382045"/>
            <a:chExt cx="8705043" cy="4172276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216"/>
            <a:stretch/>
          </p:blipFill>
          <p:spPr bwMode="auto">
            <a:xfrm>
              <a:off x="729104" y="2390248"/>
              <a:ext cx="7714481" cy="352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Left Brace 4"/>
            <p:cNvSpPr/>
            <p:nvPr/>
          </p:nvSpPr>
          <p:spPr>
            <a:xfrm rot="16200000">
              <a:off x="5656616" y="3337357"/>
              <a:ext cx="175047" cy="5398894"/>
            </a:xfrm>
            <a:prstGeom prst="leftBrace">
              <a:avLst>
                <a:gd name="adj1" fmla="val 156003"/>
                <a:gd name="adj2" fmla="val 49611"/>
              </a:avLst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89715" y="6246544"/>
              <a:ext cx="708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Output</a:t>
              </a:r>
              <a:endParaRPr lang="en-GB" sz="1400" dirty="0"/>
            </a:p>
          </p:txBody>
        </p:sp>
        <p:sp>
          <p:nvSpPr>
            <p:cNvPr id="8" name="Left Brace 7"/>
            <p:cNvSpPr/>
            <p:nvPr/>
          </p:nvSpPr>
          <p:spPr>
            <a:xfrm>
              <a:off x="611561" y="3181944"/>
              <a:ext cx="87149" cy="1152128"/>
            </a:xfrm>
            <a:prstGeom prst="leftBrace">
              <a:avLst>
                <a:gd name="adj1" fmla="val 156003"/>
                <a:gd name="adj2" fmla="val 4961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913" y="3617352"/>
              <a:ext cx="8284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ToolData</a:t>
              </a:r>
              <a:endParaRPr lang="en-GB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6331" y="4797152"/>
              <a:ext cx="153535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CanExecute</a:t>
              </a:r>
              <a:r>
                <a:rPr lang="en-US" sz="1400" dirty="0" smtClean="0"/>
                <a:t>()</a:t>
              </a:r>
            </a:p>
            <a:p>
              <a:r>
                <a:rPr lang="en-US" sz="1400" dirty="0" smtClean="0"/>
                <a:t>Execute()</a:t>
              </a:r>
            </a:p>
            <a:p>
              <a:r>
                <a:rPr lang="en-US" sz="1400" dirty="0" err="1" smtClean="0"/>
                <a:t>ClearOutputData</a:t>
              </a:r>
              <a:r>
                <a:rPr lang="en-US" sz="1400" dirty="0" smtClean="0"/>
                <a:t>()</a:t>
              </a:r>
              <a:endParaRPr lang="en-GB" sz="1400" dirty="0"/>
            </a:p>
          </p:txBody>
        </p:sp>
        <p:sp>
          <p:nvSpPr>
            <p:cNvPr id="12" name="Left Brace 11"/>
            <p:cNvSpPr/>
            <p:nvPr/>
          </p:nvSpPr>
          <p:spPr>
            <a:xfrm>
              <a:off x="611560" y="2421214"/>
              <a:ext cx="87149" cy="760730"/>
            </a:xfrm>
            <a:prstGeom prst="leftBrace">
              <a:avLst>
                <a:gd name="adj1" fmla="val 156003"/>
                <a:gd name="adj2" fmla="val 4961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/>
            <p:cNvSpPr/>
            <p:nvPr/>
          </p:nvSpPr>
          <p:spPr>
            <a:xfrm>
              <a:off x="2466232" y="4437112"/>
              <a:ext cx="720079" cy="36004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5634583" y="2698665"/>
              <a:ext cx="122413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5634583" y="2698665"/>
              <a:ext cx="833904" cy="441999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903474" y="2401143"/>
              <a:ext cx="11169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Generic data</a:t>
              </a:r>
              <a:endParaRPr lang="en-GB" sz="1400" dirty="0"/>
            </a:p>
          </p:txBody>
        </p:sp>
        <p:sp>
          <p:nvSpPr>
            <p:cNvPr id="22" name="Left Brace 21"/>
            <p:cNvSpPr/>
            <p:nvPr/>
          </p:nvSpPr>
          <p:spPr>
            <a:xfrm rot="16200000">
              <a:off x="1750303" y="4872620"/>
              <a:ext cx="144016" cy="2297336"/>
            </a:xfrm>
            <a:prstGeom prst="leftBrace">
              <a:avLst>
                <a:gd name="adj1" fmla="val 156003"/>
                <a:gd name="adj2" fmla="val 4961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35212" y="6244688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Input</a:t>
              </a:r>
              <a:endParaRPr lang="en-GB" sz="1400" dirty="0"/>
            </a:p>
          </p:txBody>
        </p:sp>
        <p:sp>
          <p:nvSpPr>
            <p:cNvPr id="26" name="Left Brace 25"/>
            <p:cNvSpPr/>
            <p:nvPr/>
          </p:nvSpPr>
          <p:spPr>
            <a:xfrm flipH="1">
              <a:off x="8475573" y="2401142"/>
              <a:ext cx="128875" cy="1753105"/>
            </a:xfrm>
            <a:prstGeom prst="leftBrace">
              <a:avLst>
                <a:gd name="adj1" fmla="val 156003"/>
                <a:gd name="adj2" fmla="val 49611"/>
              </a:avLst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Left Brace 27"/>
            <p:cNvSpPr/>
            <p:nvPr/>
          </p:nvSpPr>
          <p:spPr>
            <a:xfrm flipH="1">
              <a:off x="8475573" y="4180047"/>
              <a:ext cx="128875" cy="1753105"/>
            </a:xfrm>
            <a:prstGeom prst="leftBrace">
              <a:avLst>
                <a:gd name="adj1" fmla="val 156003"/>
                <a:gd name="adj2" fmla="val 49611"/>
              </a:avLst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8328897" y="3028055"/>
              <a:ext cx="9634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Map items</a:t>
              </a:r>
              <a:endParaRPr lang="en-GB" sz="1400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8272217" y="4902710"/>
              <a:ext cx="1076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Graph items</a:t>
              </a:r>
              <a:endParaRPr lang="en-GB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44454" y="2597039"/>
              <a:ext cx="7377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ToolGui</a:t>
              </a:r>
              <a:endParaRPr lang="en-GB" sz="1400" dirty="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521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Tool.py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Tool.py (main class)</a:t>
            </a:r>
          </a:p>
          <a:p>
            <a:pPr marL="400050" lvl="1" indent="0">
              <a:buNone/>
            </a:pPr>
            <a:r>
              <a:rPr lang="en-US" sz="2400" dirty="0" smtClean="0"/>
              <a:t>1.1 </a:t>
            </a:r>
            <a:r>
              <a:rPr lang="en-US" sz="2400" dirty="0" err="1" smtClean="0"/>
              <a:t>CreateToolData</a:t>
            </a:r>
            <a:r>
              <a:rPr lang="en-US" sz="2400" dirty="0" smtClean="0"/>
              <a:t>()	</a:t>
            </a:r>
            <a:r>
              <a:rPr lang="en-US" sz="2400" dirty="0" smtClean="0">
                <a:sym typeface="Wingdings" panose="05000000000000000000" pitchFamily="2" charset="2"/>
              </a:rPr>
              <a:t> Initiate ToolData.py class</a:t>
            </a:r>
            <a:endParaRPr lang="en-US" sz="2400" dirty="0" smtClean="0"/>
          </a:p>
          <a:p>
            <a:pPr marL="400050" lvl="1" indent="0">
              <a:buNone/>
            </a:pPr>
            <a:r>
              <a:rPr lang="en-US" sz="2400" dirty="0" smtClean="0"/>
              <a:t>1.2 Execute() 		</a:t>
            </a:r>
            <a:r>
              <a:rPr lang="en-US" sz="2400" dirty="0" smtClean="0">
                <a:sym typeface="Wingdings" panose="05000000000000000000" pitchFamily="2" charset="2"/>
              </a:rPr>
              <a:t> Run main Python script</a:t>
            </a:r>
          </a:p>
          <a:p>
            <a:pPr marL="400050" lvl="1" indent="0">
              <a:buNone/>
            </a:pPr>
            <a:r>
              <a:rPr lang="en-GB" sz="2400" dirty="0" smtClean="0"/>
              <a:t>1.3 </a:t>
            </a:r>
            <a:r>
              <a:rPr lang="en-GB" sz="2400" dirty="0" err="1" smtClean="0"/>
              <a:t>CanExecute</a:t>
            </a:r>
            <a:r>
              <a:rPr lang="en-GB" sz="2400" dirty="0" smtClean="0"/>
              <a:t>() 		</a:t>
            </a:r>
            <a:r>
              <a:rPr lang="en-GB" sz="2400" dirty="0" smtClean="0">
                <a:sym typeface="Wingdings" panose="05000000000000000000" pitchFamily="2" charset="2"/>
              </a:rPr>
              <a:t> Check if main script can be 				executed</a:t>
            </a:r>
          </a:p>
          <a:p>
            <a:pPr marL="400050" lvl="1" indent="0">
              <a:buNone/>
            </a:pPr>
            <a:r>
              <a:rPr lang="en-GB" sz="2400" dirty="0" smtClean="0"/>
              <a:t>1.4 </a:t>
            </a:r>
            <a:r>
              <a:rPr lang="en-GB" sz="2400" dirty="0" err="1" smtClean="0"/>
              <a:t>ClearOutputData</a:t>
            </a:r>
            <a:r>
              <a:rPr lang="en-GB" sz="2400" dirty="0" smtClean="0"/>
              <a:t>() 	</a:t>
            </a:r>
            <a:r>
              <a:rPr lang="en-GB" sz="2400" dirty="0" smtClean="0">
                <a:sym typeface="Wingdings" panose="05000000000000000000" pitchFamily="2" charset="2"/>
              </a:rPr>
              <a:t> Clear main script output (map 				items and graph items)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336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ToolData.py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ToolData.py</a:t>
            </a:r>
          </a:p>
          <a:p>
            <a:pPr marL="400050" lvl="1" indent="0">
              <a:buNone/>
            </a:pPr>
            <a:r>
              <a:rPr lang="en-US" sz="2400" dirty="0" smtClean="0"/>
              <a:t>1.1 </a:t>
            </a:r>
            <a:r>
              <a:rPr lang="en-GB" sz="2400" dirty="0" err="1" smtClean="0"/>
              <a:t>initializeInputProperties</a:t>
            </a:r>
            <a:r>
              <a:rPr lang="en-GB" sz="2400" dirty="0" smtClean="0"/>
              <a:t> </a:t>
            </a:r>
            <a:r>
              <a:rPr lang="en-US" sz="2400" dirty="0" smtClean="0"/>
              <a:t>():</a:t>
            </a:r>
            <a:endParaRPr lang="en-US" sz="2400" dirty="0"/>
          </a:p>
          <a:p>
            <a:pPr marL="457200" lvl="1" indent="0">
              <a:buNone/>
            </a:pPr>
            <a:r>
              <a:rPr lang="en-US" sz="2400" dirty="0" smtClean="0"/>
              <a:t>	- Add </a:t>
            </a:r>
            <a:r>
              <a:rPr lang="en-US" sz="2400" dirty="0"/>
              <a:t>a </a:t>
            </a:r>
            <a:r>
              <a:rPr lang="en-US" sz="2400" dirty="0" err="1" smtClean="0"/>
              <a:t>ToolProperty</a:t>
            </a:r>
            <a:r>
              <a:rPr lang="en-US" sz="2400" dirty="0"/>
              <a:t>() </a:t>
            </a:r>
            <a:r>
              <a:rPr lang="en-US" sz="2400" dirty="0" smtClean="0"/>
              <a:t>or custom control for </a:t>
            </a:r>
            <a:r>
              <a:rPr lang="en-US" sz="2400" dirty="0"/>
              <a:t>each user </a:t>
            </a:r>
            <a:r>
              <a:rPr lang="en-US" sz="2400" dirty="0" smtClean="0"/>
              <a:t>	input field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C</a:t>
            </a:r>
            <a:r>
              <a:rPr lang="en-US" sz="2400" dirty="0"/>
              <a:t># automatically adds input fields to the GUI</a:t>
            </a:r>
          </a:p>
          <a:p>
            <a:pPr marL="457200" lvl="1" indent="0">
              <a:buNone/>
            </a:pPr>
            <a:r>
              <a:rPr lang="en-US" sz="2400" dirty="0" smtClean="0"/>
              <a:t>	- An </a:t>
            </a:r>
            <a:r>
              <a:rPr lang="en-US" sz="2400" dirty="0"/>
              <a:t>expander will be added per unique </a:t>
            </a:r>
            <a:r>
              <a:rPr lang="en-US" sz="2400" dirty="0" err="1" smtClean="0"/>
              <a:t>GroupName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6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263494" y="4542584"/>
            <a:ext cx="7889420" cy="1982760"/>
            <a:chOff x="1263494" y="4542584"/>
            <a:chExt cx="7889420" cy="1982760"/>
          </a:xfrm>
        </p:grpSpPr>
        <p:grpSp>
          <p:nvGrpSpPr>
            <p:cNvPr id="7" name="Group 6"/>
            <p:cNvGrpSpPr/>
            <p:nvPr/>
          </p:nvGrpSpPr>
          <p:grpSpPr>
            <a:xfrm>
              <a:off x="1263494" y="4577568"/>
              <a:ext cx="7889420" cy="1947776"/>
              <a:chOff x="1263494" y="4381289"/>
              <a:chExt cx="7889420" cy="1947776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263494" y="4435331"/>
                <a:ext cx="10762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GroupName</a:t>
                </a:r>
                <a:endParaRPr lang="en-GB" dirty="0"/>
              </a:p>
            </p:txBody>
          </p:sp>
          <p:sp>
            <p:nvSpPr>
              <p:cNvPr id="8" name="Left Brace 7"/>
              <p:cNvSpPr/>
              <p:nvPr/>
            </p:nvSpPr>
            <p:spPr>
              <a:xfrm rot="16200000">
                <a:off x="3476391" y="5089516"/>
                <a:ext cx="174997" cy="1584174"/>
              </a:xfrm>
              <a:prstGeom prst="leftBrace">
                <a:avLst>
                  <a:gd name="adj1" fmla="val 156003"/>
                  <a:gd name="adj2" fmla="val 4961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Left Brace 8"/>
              <p:cNvSpPr/>
              <p:nvPr/>
            </p:nvSpPr>
            <p:spPr>
              <a:xfrm rot="16200000">
                <a:off x="5527969" y="4622113"/>
                <a:ext cx="174996" cy="2518980"/>
              </a:xfrm>
              <a:prstGeom prst="leftBrace">
                <a:avLst>
                  <a:gd name="adj1" fmla="val 156003"/>
                  <a:gd name="adj2" fmla="val 4961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Left Brace 9"/>
              <p:cNvSpPr/>
              <p:nvPr/>
            </p:nvSpPr>
            <p:spPr>
              <a:xfrm rot="16200000">
                <a:off x="6946341" y="5727799"/>
                <a:ext cx="175994" cy="318765"/>
              </a:xfrm>
              <a:prstGeom prst="leftBrace">
                <a:avLst>
                  <a:gd name="adj1" fmla="val 156003"/>
                  <a:gd name="adj2" fmla="val 4961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Left Brace 12"/>
              <p:cNvSpPr/>
              <p:nvPr/>
            </p:nvSpPr>
            <p:spPr>
              <a:xfrm>
                <a:off x="2391941" y="4381289"/>
                <a:ext cx="163835" cy="415863"/>
              </a:xfrm>
              <a:prstGeom prst="leftBrace">
                <a:avLst>
                  <a:gd name="adj1" fmla="val 156003"/>
                  <a:gd name="adj2" fmla="val 4961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232840" y="6021288"/>
                <a:ext cx="6190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Name</a:t>
                </a:r>
                <a:endParaRPr lang="en-GB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350311" y="6021287"/>
                <a:ext cx="58984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Value</a:t>
                </a:r>
                <a:endParaRPr lang="en-GB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883060" y="6021288"/>
                <a:ext cx="4972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Unit</a:t>
                </a:r>
                <a:endParaRPr lang="en-GB" dirty="0"/>
              </a:p>
            </p:txBody>
          </p:sp>
          <p:sp>
            <p:nvSpPr>
              <p:cNvPr id="17" name="Left Brace 16"/>
              <p:cNvSpPr/>
              <p:nvPr/>
            </p:nvSpPr>
            <p:spPr>
              <a:xfrm flipH="1">
                <a:off x="7275636" y="4672881"/>
                <a:ext cx="104675" cy="306571"/>
              </a:xfrm>
              <a:prstGeom prst="leftBrace">
                <a:avLst>
                  <a:gd name="adj1" fmla="val 156003"/>
                  <a:gd name="adj2" fmla="val 4961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Left Brace 17"/>
              <p:cNvSpPr/>
              <p:nvPr/>
            </p:nvSpPr>
            <p:spPr>
              <a:xfrm flipH="1">
                <a:off x="7275635" y="5070205"/>
                <a:ext cx="104675" cy="306571"/>
              </a:xfrm>
              <a:prstGeom prst="leftBrace">
                <a:avLst>
                  <a:gd name="adj1" fmla="val 156003"/>
                  <a:gd name="adj2" fmla="val 4961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Left Brace 18"/>
              <p:cNvSpPr/>
              <p:nvPr/>
            </p:nvSpPr>
            <p:spPr>
              <a:xfrm flipH="1">
                <a:off x="7288409" y="5432951"/>
                <a:ext cx="104675" cy="306571"/>
              </a:xfrm>
              <a:prstGeom prst="leftBrace">
                <a:avLst>
                  <a:gd name="adj1" fmla="val 156003"/>
                  <a:gd name="adj2" fmla="val 49611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524328" y="4672881"/>
                <a:ext cx="14963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BasicToolProperty</a:t>
                </a:r>
                <a:endParaRPr lang="en-GB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524327" y="5032921"/>
                <a:ext cx="16285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 smtClean="0"/>
                  <a:t>OptionToolProperty</a:t>
                </a:r>
                <a:endParaRPr lang="en-GB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524327" y="5486327"/>
                <a:ext cx="16285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 smtClean="0"/>
                  <a:t>OptionToolProperty</a:t>
                </a:r>
                <a:endParaRPr lang="en-GB" dirty="0"/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1720" y="4542584"/>
              <a:ext cx="4572000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57422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ToolData.py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Types of input properties</a:t>
            </a:r>
          </a:p>
          <a:p>
            <a:pPr marL="400050" lvl="1" indent="0">
              <a:buNone/>
            </a:pPr>
            <a:r>
              <a:rPr lang="en-US" sz="2400" dirty="0" smtClean="0"/>
              <a:t>1.1 </a:t>
            </a:r>
            <a:r>
              <a:rPr lang="en-US" sz="2400" dirty="0" err="1"/>
              <a:t>BasicToolProperty</a:t>
            </a:r>
            <a:r>
              <a:rPr lang="en-US" sz="2400" dirty="0"/>
              <a:t> </a:t>
            </a:r>
            <a:r>
              <a:rPr lang="en-US" sz="2400" dirty="0" smtClean="0"/>
              <a:t>():</a:t>
            </a:r>
          </a:p>
          <a:p>
            <a:pPr marL="40005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Label + </a:t>
            </a:r>
            <a:r>
              <a:rPr lang="en-US" sz="2400" dirty="0" err="1" smtClean="0"/>
              <a:t>Inputfield</a:t>
            </a:r>
            <a:r>
              <a:rPr lang="en-US" sz="2400" dirty="0" smtClean="0"/>
              <a:t> + unit</a:t>
            </a:r>
            <a:endParaRPr lang="en-US" sz="2400" dirty="0"/>
          </a:p>
          <a:p>
            <a:pPr marL="457200" lvl="1" indent="0"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BasicToolProperty</a:t>
            </a:r>
            <a:r>
              <a:rPr lang="en-US" sz="2400" dirty="0" smtClean="0"/>
              <a:t> </a:t>
            </a:r>
            <a:r>
              <a:rPr lang="en-US" sz="2400" dirty="0" err="1" smtClean="0"/>
              <a:t>allowes</a:t>
            </a:r>
            <a:r>
              <a:rPr lang="en-US" sz="2400" dirty="0" smtClean="0"/>
              <a:t> min and max values</a:t>
            </a:r>
          </a:p>
          <a:p>
            <a:pPr marL="457200" lvl="1" indent="0">
              <a:buNone/>
            </a:pPr>
            <a:r>
              <a:rPr lang="en-US" sz="2400" dirty="0" smtClean="0"/>
              <a:t>1.2 </a:t>
            </a:r>
            <a:r>
              <a:rPr lang="en-GB" sz="2400" dirty="0" err="1" smtClean="0"/>
              <a:t>OptionToolProperty</a:t>
            </a:r>
            <a:r>
              <a:rPr lang="en-GB" sz="2400" dirty="0" smtClean="0"/>
              <a:t>():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List of choices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Flag true / false for restricted or open input</a:t>
            </a:r>
          </a:p>
          <a:p>
            <a:pPr marL="457200" lvl="1" indent="0">
              <a:buNone/>
            </a:pPr>
            <a:r>
              <a:rPr lang="en-US" sz="2400" dirty="0" smtClean="0"/>
              <a:t>1.3 Custom control: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Any control within </a:t>
            </a:r>
            <a:r>
              <a:rPr lang="en-GB" sz="2400" dirty="0" err="1" smtClean="0"/>
              <a:t>Windows.Controls</a:t>
            </a:r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320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</a:t>
            </a:r>
            <a:r>
              <a:rPr lang="en-US" dirty="0"/>
              <a:t>ToolData.py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add a Custom Control</a:t>
            </a:r>
          </a:p>
          <a:p>
            <a:pPr marL="400050" lvl="1" indent="0">
              <a:buNone/>
            </a:pPr>
            <a:r>
              <a:rPr lang="en-US" sz="2400" dirty="0" smtClean="0"/>
              <a:t>1.1 </a:t>
            </a:r>
            <a:r>
              <a:rPr lang="en-US" sz="2400" dirty="0" err="1" smtClean="0"/>
              <a:t>ExampleToolData</a:t>
            </a:r>
            <a:r>
              <a:rPr lang="en-US" sz="2400" dirty="0" smtClean="0"/>
              <a:t>():</a:t>
            </a:r>
          </a:p>
          <a:p>
            <a:pPr marL="40005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Add </a:t>
            </a:r>
            <a:r>
              <a:rPr lang="en-US" sz="2400" dirty="0" err="1" smtClean="0"/>
              <a:t>BasicToolProperty</a:t>
            </a:r>
            <a:r>
              <a:rPr lang="en-US" sz="2400" dirty="0" smtClean="0"/>
              <a:t> to </a:t>
            </a:r>
            <a:r>
              <a:rPr lang="en-US" sz="2400" dirty="0" err="1" smtClean="0"/>
              <a:t>inputProperties</a:t>
            </a:r>
            <a:endParaRPr lang="en-US" sz="2400" dirty="0" smtClean="0"/>
          </a:p>
          <a:p>
            <a:pPr marL="400050" lvl="1" indent="0">
              <a:buNone/>
            </a:pPr>
            <a:r>
              <a:rPr lang="en-US" sz="2400" dirty="0" smtClean="0"/>
              <a:t>1.2 </a:t>
            </a:r>
            <a:r>
              <a:rPr lang="en-GB" sz="2400" dirty="0" err="1" smtClean="0"/>
              <a:t>ExampleToolGui</a:t>
            </a:r>
            <a:r>
              <a:rPr lang="en-GB" sz="2400" dirty="0" smtClean="0"/>
              <a:t>():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</a:t>
            </a:r>
            <a:r>
              <a:rPr lang="en-GB" sz="2400" dirty="0" err="1" smtClean="0"/>
              <a:t>HasCustomControl</a:t>
            </a:r>
            <a:r>
              <a:rPr lang="en-GB" sz="2400" dirty="0" smtClean="0"/>
              <a:t>: </a:t>
            </a:r>
          </a:p>
          <a:p>
            <a:pPr marL="457200" lvl="1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	Flag custom </a:t>
            </a:r>
            <a:r>
              <a:rPr lang="en-GB" sz="2400" dirty="0" err="1" smtClean="0"/>
              <a:t>toolProperty</a:t>
            </a:r>
            <a:r>
              <a:rPr lang="en-GB" sz="2400" dirty="0" smtClean="0"/>
              <a:t> based on name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</a:t>
            </a:r>
            <a:r>
              <a:rPr lang="en-GB" sz="2400" dirty="0" err="1" smtClean="0"/>
              <a:t>CreateInputParameterWpfControl</a:t>
            </a:r>
            <a:r>
              <a:rPr lang="en-GB" sz="2400" dirty="0" smtClean="0"/>
              <a:t>: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Define custom control properties within if 			statement</a:t>
            </a:r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855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Main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Defines the script to be executed in the tool</a:t>
            </a:r>
          </a:p>
          <a:p>
            <a:r>
              <a:rPr lang="en-US" dirty="0" smtClean="0"/>
              <a:t>Write code into a separate .</a:t>
            </a:r>
            <a:r>
              <a:rPr lang="en-US" dirty="0" err="1" smtClean="0"/>
              <a:t>py</a:t>
            </a:r>
            <a:r>
              <a:rPr lang="en-US" dirty="0" smtClean="0"/>
              <a:t> file</a:t>
            </a:r>
          </a:p>
          <a:p>
            <a:pPr lvl="1">
              <a:buFontTx/>
              <a:buChar char="-"/>
            </a:pPr>
            <a:r>
              <a:rPr lang="en-US" sz="2400" dirty="0" smtClean="0"/>
              <a:t>Split up main script into multiple modules (functions)</a:t>
            </a:r>
          </a:p>
          <a:p>
            <a:pPr lvl="1">
              <a:buFontTx/>
              <a:buChar char="-"/>
            </a:pPr>
            <a:r>
              <a:rPr lang="en-US" sz="2400" dirty="0" smtClean="0"/>
              <a:t>Write unit tests per function. Put unit tests scripts into someScriptName_test.py</a:t>
            </a:r>
          </a:p>
          <a:p>
            <a:r>
              <a:rPr lang="en-US" dirty="0" smtClean="0"/>
              <a:t>Import main scripts into Tool.py</a:t>
            </a:r>
          </a:p>
          <a:p>
            <a:r>
              <a:rPr lang="en-US" dirty="0" smtClean="0"/>
              <a:t>Check if main script can be Executed by </a:t>
            </a:r>
            <a:r>
              <a:rPr lang="en-GB" dirty="0" err="1" smtClean="0"/>
              <a:t>CanExecute</a:t>
            </a:r>
            <a:r>
              <a:rPr lang="en-GB" dirty="0" smtClean="0"/>
              <a:t>() function</a:t>
            </a:r>
            <a:endParaRPr lang="en-US" dirty="0" smtClean="0"/>
          </a:p>
          <a:p>
            <a:r>
              <a:rPr lang="en-US" dirty="0" smtClean="0"/>
              <a:t>Add main script to Execute() function in Tool.py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8EAB-98B9-4705-A2BE-42E59FB4ACD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964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475</Words>
  <Application>Microsoft Office PowerPoint</Application>
  <PresentationFormat>On-screen Show (4:3)</PresentationFormat>
  <Paragraphs>128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CoDeS Tool Tutorial</vt:lpstr>
      <vt:lpstr>CoDeS data model</vt:lpstr>
      <vt:lpstr>Elements of a new tool</vt:lpstr>
      <vt:lpstr>Elements of a new tool</vt:lpstr>
      <vt:lpstr>1. Tool.py</vt:lpstr>
      <vt:lpstr>1.1 ToolData.py</vt:lpstr>
      <vt:lpstr>1.1 ToolData.py</vt:lpstr>
      <vt:lpstr>1.1 ToolData.py</vt:lpstr>
      <vt:lpstr>1.2 Main Script</vt:lpstr>
      <vt:lpstr>1.2 Main Script</vt:lpstr>
      <vt:lpstr>1.2 Main Script</vt:lpstr>
      <vt:lpstr>1.3 Persister (save/load)</vt:lpstr>
      <vt:lpstr>1.4 ToolGUI</vt:lpstr>
      <vt:lpstr>Start.py</vt:lpstr>
      <vt:lpstr>Add custom control to GenericData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CoDeS Tool Tutorial</dc:title>
  <dc:creator>Gerben Hagenaars</dc:creator>
  <cp:lastModifiedBy>Gerben Hagenaars</cp:lastModifiedBy>
  <cp:revision>89</cp:revision>
  <dcterms:created xsi:type="dcterms:W3CDTF">2018-03-14T15:18:18Z</dcterms:created>
  <dcterms:modified xsi:type="dcterms:W3CDTF">2018-08-01T13:08:01Z</dcterms:modified>
</cp:coreProperties>
</file>