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6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0FA1F-AAA2-433A-B467-D9F7943589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36CE7A-C3B6-4B2F-9328-383898A181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224C70-8F04-4B17-A15B-3E377884D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12F7A5-7EB3-4365-B2DA-3F34409FE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7E853E-8B33-48FE-A003-0D3F57E2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9089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DBFC4-29EB-481E-9177-F478CC137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AE9553-29C9-40C3-97DC-85F65A9CE5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7A9B58-E069-4412-97E1-8D27DBB16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5F1CB-844D-4D62-B7C1-0E4B32DD1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8FB11C-A99C-4889-90FB-231E3EA20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2699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25188D-E627-4697-A99E-AC61A87D67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58DCAA-BD86-480C-8044-AD77A226FF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DB3C77-5033-4B5D-BF29-AA7829F51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7521FC-0F51-4043-99A7-350E1F1324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EF2EE-E748-453F-A002-F1210ADC5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5040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AA1AA-5501-46F1-AFEF-08BFD6768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16B18F-1DB6-4C55-B10F-83634A90A5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218DA-F1EE-4951-B1FB-8E486F16B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C76F2-E660-4405-B085-5A74A811F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392BCB-5CDB-4D48-9790-645308532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2336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BBBB9A-76C2-4546-922C-CE3CD6E41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E39EB8-C2B5-48C5-A2FC-87EDB7429E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51CAF-BB9F-469D-BB60-418E344973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1FA75-3D0A-4FB6-A315-FF626CF60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96D4F-8584-4129-96B1-CDC8F4A7E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1677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61D897-EA36-46A1-AD69-2803A293C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505E3C-C3A0-4D92-A3F9-56DAB5B281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89BDE3-AC7F-4C87-8E27-132D8A335E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F3D162-9D49-410D-9EFC-C5FA579EA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B259AC-320B-4C8C-886B-8EE2375904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A35CEE-0183-4858-8C79-22D2CD321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28690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F599B-6799-4300-8D11-DBBF59545B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A491E9-78C5-4CDA-93B7-37A5661923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5FE2B-9F46-4993-930D-FAD05776D8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281E9F-20BD-4F6F-8E66-65F31DC70A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25BEE81-3208-4B55-944A-7D6308A1206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6434F3F-4501-4624-87F5-2BC06F70F8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16BC6F-8D62-4A98-AB92-3D470F722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B57A678-E659-4307-A1B4-6E60883FD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3472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C466F2-3C49-473E-9735-570A4C468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CB0C1E-27C6-4188-A066-DE7A2E809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2FC9BE-4CC3-40F2-B103-3351FEC1F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40CEB1-D93A-4F5E-991C-AA81576A8C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6582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CE8BF1-9BE1-482D-BD3F-EC21FF86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DDF183-771C-4D67-BE55-E7D63180D2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13183FE-E4EF-4BAF-A206-B97BBBAF31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911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E00D3D-7D6C-4029-927B-A547BE4386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DBDBF-3D48-4DD6-9968-790D8E4519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4FE4D9-3B13-42C0-805F-B1D9A403E2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0DAB9-35B5-4AEF-9A18-8C8F7F1CF0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0074F1-627A-4064-9F81-CB611C866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FE8E89-2849-4497-AB28-04EF98315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38098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E7D62-AEAF-4829-A411-607683A40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B7DE45-7A15-43D5-B2DE-F8A2E9DD8A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01CB9D-9658-4792-B432-1D6237B210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C443DA-F60A-4FF4-B01B-61395AEE7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0F7625-DEC6-4AFD-BEFF-9133FB70D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2A8ADD-412F-4E38-8AB5-603605A6B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11577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C73441E-1EFC-4C16-AEEE-FC577FDAA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7A72524-3E2C-42E1-9816-65DFE34D2E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C77EC6-2CC6-4681-B733-16D3D4FC44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AFFA4-A217-4C95-8949-B0447180F5DC}" type="datetimeFigureOut">
              <a:rPr lang="nl-NL" smtClean="0"/>
              <a:t>1-7-2020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FE405-F233-40AF-AAF6-EAF85C9FF4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9A723-68C3-457C-B9DB-52C815CADC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6FEA9-E728-4935-A5FE-7304E1374FD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49851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535FC2-510D-4C02-A8D4-1FCC97099E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Proposal </a:t>
            </a:r>
            <a:r>
              <a:rPr lang="en-US" dirty="0" err="1"/>
              <a:t>Jpower</a:t>
            </a:r>
            <a:r>
              <a:rPr lang="en-US" dirty="0"/>
              <a:t> TKI </a:t>
            </a:r>
            <a:br>
              <a:rPr lang="en-US" dirty="0"/>
            </a:br>
            <a:r>
              <a:rPr lang="en-US" dirty="0"/>
              <a:t>Ecology</a:t>
            </a:r>
            <a:endParaRPr lang="nl-NL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6A5924-B836-44C4-AE88-97B500C3DDF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5714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39C3B-E77C-473C-996E-41E18CDED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 posted in TKI proposal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47EC2E-B18A-4A6E-829A-30C759BD42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2 ideas: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solidFill>
                  <a:srgbClr val="000000"/>
                </a:solidFill>
                <a:latin typeface="MS Reference Sans Serif" panose="020B0604030504040204" pitchFamily="34" charset="0"/>
                <a:ea typeface="Calibri" panose="020F0502020204030204" pitchFamily="34" charset="0"/>
                <a:cs typeface="MS Reference Sans Serif" panose="020B0604030504040204" pitchFamily="34" charset="0"/>
              </a:rPr>
              <a:t>Connecting species (fish!) habitat to specific components of the flow requirement, trying to provide mechanistical explanation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000" dirty="0">
                <a:solidFill>
                  <a:srgbClr val="000000"/>
                </a:solidFill>
                <a:latin typeface="MS Reference Sans Serif" panose="020B0604030504040204" pitchFamily="34" charset="0"/>
                <a:ea typeface="Calibri" panose="020F0502020204030204" pitchFamily="34" charset="0"/>
                <a:cs typeface="MS Reference Sans Serif" panose="020B0604030504040204" pitchFamily="34" charset="0"/>
              </a:rPr>
              <a:t>Not species, but trait based: more generic, but also more mechanistical</a:t>
            </a:r>
          </a:p>
          <a:p>
            <a:pPr marL="514350" indent="-514350">
              <a:buFont typeface="+mj-lt"/>
              <a:buAutoNum type="arabicPeriod"/>
            </a:pPr>
            <a:endParaRPr lang="en-GB" sz="2000" dirty="0">
              <a:solidFill>
                <a:srgbClr val="000000"/>
              </a:solidFill>
              <a:latin typeface="MS Reference Sans Serif" panose="020B0604030504040204" pitchFamily="34" charset="0"/>
            </a:endParaRPr>
          </a:p>
          <a:p>
            <a:pPr marL="514350" indent="-514350">
              <a:buFont typeface="+mj-lt"/>
              <a:buAutoNum type="arabicPeriod"/>
            </a:pPr>
            <a:endParaRPr lang="en-GB" sz="2000" dirty="0">
              <a:solidFill>
                <a:srgbClr val="000000"/>
              </a:solidFill>
              <a:latin typeface="MS Reference Sans Serif" panose="020B0604030504040204" pitchFamily="34" charset="0"/>
            </a:endParaRPr>
          </a:p>
          <a:p>
            <a:pPr>
              <a:buFontTx/>
              <a:buChar char="-"/>
            </a:pPr>
            <a:r>
              <a:rPr lang="en-GB" sz="2000" dirty="0">
                <a:solidFill>
                  <a:srgbClr val="000000"/>
                </a:solidFill>
                <a:latin typeface="MS Reference Sans Serif" panose="020B0604030504040204" pitchFamily="34" charset="0"/>
              </a:rPr>
              <a:t>With a more thorough literature scan, those two ideas are closely linked</a:t>
            </a:r>
          </a:p>
          <a:p>
            <a:pPr>
              <a:buFontTx/>
              <a:buChar char="-"/>
            </a:pPr>
            <a:r>
              <a:rPr lang="en-GB" sz="2000" dirty="0">
                <a:solidFill>
                  <a:srgbClr val="000000"/>
                </a:solidFill>
                <a:latin typeface="MS Reference Sans Serif" panose="020B0604030504040204" pitchFamily="34" charset="0"/>
              </a:rPr>
              <a:t>In line with environmental flow developments in literature</a:t>
            </a:r>
          </a:p>
          <a:p>
            <a:pPr marL="0" indent="0">
              <a:buNone/>
            </a:pPr>
            <a:endParaRPr lang="nl-NL" sz="2000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5875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27A47-B90F-481D-9E2F-9F1F1CA8CE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Environmental flows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876DB-F6F5-44BB-902D-AD934C0794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007838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Natural flow regimes have shaped their biotic community</a:t>
            </a:r>
          </a:p>
          <a:p>
            <a:r>
              <a:rPr lang="en-US" dirty="0"/>
              <a:t>Aspects of a river’s flow regime are meaningful to species</a:t>
            </a:r>
          </a:p>
          <a:p>
            <a:r>
              <a:rPr lang="en-US" dirty="0"/>
              <a:t>Artificial changes in a river’s flow regime can impact a species success in that river</a:t>
            </a:r>
          </a:p>
          <a:p>
            <a:r>
              <a:rPr lang="en-US" dirty="0"/>
              <a:t>‘Normal’ e-flow approach used to be to use historical flow regime records to construct/advise a specific e-flow</a:t>
            </a:r>
          </a:p>
          <a:p>
            <a:r>
              <a:rPr lang="en-US" dirty="0"/>
              <a:t>In recent literature warnings are posted that climate change can also have impacts on a river’s flow regime, which has consequences for e-flow advise: look at how dynamics of flows impact habitats of species in consecutive years</a:t>
            </a:r>
            <a:endParaRPr lang="nl-NL" dirty="0"/>
          </a:p>
        </p:txBody>
      </p:sp>
      <p:pic>
        <p:nvPicPr>
          <p:cNvPr id="4" name="Picture 3" descr="D:\Deltares\INDIA\figuur_India.jpg">
            <a:extLst>
              <a:ext uri="{FF2B5EF4-FFF2-40B4-BE49-F238E27FC236}">
                <a16:creationId xmlns:a16="http://schemas.microsoft.com/office/drawing/2014/main" id="{47CA669E-23B2-4BB3-8BFC-2485125F16DF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6038" y="1438453"/>
            <a:ext cx="3248744" cy="23052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82557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F1D89-E3DE-43CD-835A-4611DD1B4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 to year flows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8E60A-68CF-4B28-9352-FEB636E575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33" y="1837657"/>
            <a:ext cx="5257800" cy="4351338"/>
          </a:xfrm>
        </p:spPr>
        <p:txBody>
          <a:bodyPr/>
          <a:lstStyle/>
          <a:p>
            <a:r>
              <a:rPr lang="en-US" dirty="0"/>
              <a:t>Changes between years in regard to available habitats</a:t>
            </a:r>
          </a:p>
          <a:p>
            <a:r>
              <a:rPr lang="en-US" dirty="0"/>
              <a:t>Changes in connection between available habitats</a:t>
            </a:r>
          </a:p>
          <a:p>
            <a:r>
              <a:rPr lang="en-US" dirty="0"/>
              <a:t>Depends on the species</a:t>
            </a:r>
            <a:endParaRPr lang="nl-NL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186BFE-4D1F-4ECC-BF37-B81DC69232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1899" y="1027906"/>
            <a:ext cx="6883540" cy="5161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355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5DE54A-50B2-4258-830B-661D16ABE5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Guilds of fish species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31A227-B619-4832-92E4-0DE1D34E60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/>
              <a:t>Several different species arrangements possible, for example</a:t>
            </a:r>
          </a:p>
          <a:p>
            <a:r>
              <a:rPr lang="en-GB" dirty="0"/>
              <a:t>Long-lived apex predators</a:t>
            </a:r>
          </a:p>
          <a:p>
            <a:pPr lvl="1"/>
            <a:r>
              <a:rPr lang="en-GB" dirty="0"/>
              <a:t>No spawning cue</a:t>
            </a:r>
          </a:p>
          <a:p>
            <a:pPr lvl="1"/>
            <a:r>
              <a:rPr lang="en-GB" dirty="0"/>
              <a:t>Increased flow could contribute to more spawning habitat</a:t>
            </a:r>
          </a:p>
          <a:p>
            <a:pPr lvl="1"/>
            <a:r>
              <a:rPr lang="en-GB" dirty="0"/>
              <a:t>Because of longevity, annual spawning and recruiting not required</a:t>
            </a:r>
          </a:p>
          <a:p>
            <a:r>
              <a:rPr lang="en-GB" dirty="0"/>
              <a:t>Flow dependent specialists</a:t>
            </a:r>
          </a:p>
          <a:p>
            <a:pPr lvl="1"/>
            <a:r>
              <a:rPr lang="en-GB" dirty="0"/>
              <a:t>Flood pulses are required for a spawning response</a:t>
            </a:r>
          </a:p>
          <a:p>
            <a:pPr lvl="1"/>
            <a:r>
              <a:rPr lang="en-GB" dirty="0"/>
              <a:t>Migration may be flow dependent</a:t>
            </a:r>
          </a:p>
          <a:p>
            <a:r>
              <a:rPr lang="en-GB" dirty="0"/>
              <a:t>Foraging generalists</a:t>
            </a:r>
          </a:p>
          <a:p>
            <a:pPr lvl="1"/>
            <a:r>
              <a:rPr lang="en-GB" dirty="0"/>
              <a:t>Generally resilient to prolonged low flow conditions</a:t>
            </a:r>
          </a:p>
          <a:p>
            <a:pPr lvl="1"/>
            <a:r>
              <a:rPr lang="en-GB" dirty="0"/>
              <a:t>Relative flexible spawning and recruitment strategies (seems temperature dependent)</a:t>
            </a:r>
          </a:p>
          <a:p>
            <a:pPr lvl="1"/>
            <a:r>
              <a:rPr lang="en-GB" dirty="0"/>
              <a:t>Spawning more than once each year: small-scale watering events may be beneficial</a:t>
            </a:r>
          </a:p>
          <a:p>
            <a:r>
              <a:rPr lang="en-GB" dirty="0"/>
              <a:t>Floodplain specialists</a:t>
            </a:r>
          </a:p>
          <a:p>
            <a:pPr lvl="1"/>
            <a:r>
              <a:rPr lang="en-GB" dirty="0"/>
              <a:t>Mostly short-lived (up to ten years), so regular connection to floodplains required (2 to 3 times per decade)</a:t>
            </a:r>
          </a:p>
          <a:p>
            <a:pPr lvl="1"/>
            <a:r>
              <a:rPr lang="en-GB" dirty="0"/>
              <a:t>Dispersal between floodplain habitats (and thus along channel habitats) is an essential life history strategy.</a:t>
            </a:r>
            <a:endParaRPr lang="nl-NL" dirty="0"/>
          </a:p>
          <a:p>
            <a:endParaRPr lang="en-US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8919C6-5BE1-47A4-86C6-0D245EE2A6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41380" y="458789"/>
            <a:ext cx="3937910" cy="3881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034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8A3AC-C3E5-4B79-ACEB-F612D1133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</a:t>
            </a:r>
            <a:r>
              <a:rPr lang="en-US" dirty="0" err="1"/>
              <a:t>JPower</a:t>
            </a:r>
            <a:r>
              <a:rPr lang="en-US" dirty="0"/>
              <a:t> fit in?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185F0-66EF-480F-974B-CDFD87A81F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Applying the ‘guild’ approach to whole of the lower stretch, for several years</a:t>
            </a:r>
          </a:p>
          <a:p>
            <a:pPr lvl="1"/>
            <a:r>
              <a:rPr lang="en-US" dirty="0"/>
              <a:t>Gives insight in the usability of this approach for habitat modelling in general</a:t>
            </a:r>
          </a:p>
          <a:p>
            <a:pPr lvl="1"/>
            <a:r>
              <a:rPr lang="en-US" dirty="0"/>
              <a:t>Gives insight how year-to-year changes may facilitate the different guilds</a:t>
            </a:r>
          </a:p>
          <a:p>
            <a:r>
              <a:rPr lang="en-US" dirty="0"/>
              <a:t>Translating the </a:t>
            </a:r>
            <a:r>
              <a:rPr lang="en-US" dirty="0" err="1"/>
              <a:t>Ayu</a:t>
            </a:r>
            <a:r>
              <a:rPr lang="en-US" dirty="0"/>
              <a:t> fish knowledge rules into environmental flow aspects: adding time component explicitly</a:t>
            </a:r>
          </a:p>
          <a:p>
            <a:pPr lvl="1"/>
            <a:r>
              <a:rPr lang="en-US" dirty="0"/>
              <a:t>Finding out how this works</a:t>
            </a:r>
          </a:p>
          <a:p>
            <a:pPr lvl="1"/>
            <a:r>
              <a:rPr lang="en-US" dirty="0"/>
              <a:t>Can we fit </a:t>
            </a:r>
            <a:r>
              <a:rPr lang="en-US" dirty="0" err="1"/>
              <a:t>Ayu</a:t>
            </a:r>
            <a:r>
              <a:rPr lang="en-US" dirty="0"/>
              <a:t> fish into guilds generally described in literature?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5598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6D5D6-9B39-4AA2-AB65-4D183360C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Parts of the project</a:t>
            </a:r>
            <a:endParaRPr lang="nl-NL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83887A-406C-493D-A0C7-0C59D2A58E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Identification which species are to be expected in the </a:t>
            </a:r>
            <a:r>
              <a:rPr lang="en-US" dirty="0" err="1"/>
              <a:t>Tenryuu</a:t>
            </a:r>
            <a:r>
              <a:rPr lang="en-US" dirty="0"/>
              <a:t> river (IUCN database)</a:t>
            </a:r>
          </a:p>
          <a:p>
            <a:r>
              <a:rPr lang="en-US" dirty="0"/>
              <a:t>What guild approach seems best suitable (literature scan)</a:t>
            </a:r>
          </a:p>
          <a:p>
            <a:r>
              <a:rPr lang="en-US" dirty="0"/>
              <a:t>Translation of guilds to knowledge rules</a:t>
            </a:r>
          </a:p>
          <a:p>
            <a:r>
              <a:rPr lang="en-US" dirty="0"/>
              <a:t>Run several scenario’s within Habitat</a:t>
            </a:r>
          </a:p>
          <a:p>
            <a:endParaRPr lang="en-US" dirty="0"/>
          </a:p>
          <a:p>
            <a:r>
              <a:rPr lang="en-US" dirty="0"/>
              <a:t>Translate </a:t>
            </a:r>
            <a:r>
              <a:rPr lang="en-US" dirty="0" err="1"/>
              <a:t>Ayu</a:t>
            </a:r>
            <a:r>
              <a:rPr lang="en-US" dirty="0"/>
              <a:t> fish knowledge rules to e-flow aspects</a:t>
            </a:r>
          </a:p>
          <a:p>
            <a:r>
              <a:rPr lang="en-US" dirty="0"/>
              <a:t>Run several scenario’s and compare with previous work </a:t>
            </a:r>
          </a:p>
          <a:p>
            <a:endParaRPr lang="en-US" dirty="0"/>
          </a:p>
          <a:p>
            <a:r>
              <a:rPr lang="en-US" dirty="0"/>
              <a:t>Compare guild results and </a:t>
            </a:r>
            <a:r>
              <a:rPr lang="en-US" dirty="0" err="1"/>
              <a:t>Ayu</a:t>
            </a:r>
            <a:r>
              <a:rPr lang="en-US" dirty="0"/>
              <a:t> fish results to come up with findings of suitability of using guilds and e-flow explicitly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3585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462</Words>
  <Application>Microsoft Office PowerPoint</Application>
  <PresentationFormat>Widescreen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MS Reference Sans Serif</vt:lpstr>
      <vt:lpstr>Office Theme</vt:lpstr>
      <vt:lpstr>Proposal Jpower TKI  Ecology</vt:lpstr>
      <vt:lpstr>Ideas posted in TKI proposal</vt:lpstr>
      <vt:lpstr>Environmental flows</vt:lpstr>
      <vt:lpstr>Year to year flows</vt:lpstr>
      <vt:lpstr>Guilds of fish species</vt:lpstr>
      <vt:lpstr>How does JPower fit in?</vt:lpstr>
      <vt:lpstr>Parts of the project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Proposal Jpower TKI  Ecology</dc:title>
  <dc:creator>Valesca Harezlak</dc:creator>
  <cp:lastModifiedBy>Valesca Harezlak</cp:lastModifiedBy>
  <cp:revision>8</cp:revision>
  <dcterms:created xsi:type="dcterms:W3CDTF">2020-07-01T11:36:42Z</dcterms:created>
  <dcterms:modified xsi:type="dcterms:W3CDTF">2020-07-01T14:34:20Z</dcterms:modified>
</cp:coreProperties>
</file>