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 id="2147483686" r:id="rId5"/>
  </p:sldMasterIdLst>
  <p:notesMasterIdLst>
    <p:notesMasterId r:id="rId56"/>
  </p:notesMasterIdLst>
  <p:sldIdLst>
    <p:sldId id="258" r:id="rId6"/>
    <p:sldId id="267" r:id="rId7"/>
    <p:sldId id="314" r:id="rId8"/>
    <p:sldId id="265" r:id="rId9"/>
    <p:sldId id="268" r:id="rId10"/>
    <p:sldId id="269" r:id="rId11"/>
    <p:sldId id="270" r:id="rId12"/>
    <p:sldId id="271" r:id="rId13"/>
    <p:sldId id="273" r:id="rId14"/>
    <p:sldId id="274" r:id="rId15"/>
    <p:sldId id="320" r:id="rId16"/>
    <p:sldId id="272" r:id="rId17"/>
    <p:sldId id="275" r:id="rId18"/>
    <p:sldId id="276" r:id="rId19"/>
    <p:sldId id="277" r:id="rId20"/>
    <p:sldId id="278" r:id="rId21"/>
    <p:sldId id="279" r:id="rId22"/>
    <p:sldId id="280" r:id="rId23"/>
    <p:sldId id="281" r:id="rId24"/>
    <p:sldId id="282" r:id="rId25"/>
    <p:sldId id="284" r:id="rId26"/>
    <p:sldId id="283" r:id="rId27"/>
    <p:sldId id="285" r:id="rId28"/>
    <p:sldId id="286" r:id="rId29"/>
    <p:sldId id="287" r:id="rId30"/>
    <p:sldId id="288" r:id="rId31"/>
    <p:sldId id="289" r:id="rId32"/>
    <p:sldId id="294" r:id="rId33"/>
    <p:sldId id="319" r:id="rId34"/>
    <p:sldId id="293" r:id="rId35"/>
    <p:sldId id="296" r:id="rId36"/>
    <p:sldId id="297" r:id="rId37"/>
    <p:sldId id="299" r:id="rId38"/>
    <p:sldId id="301" r:id="rId39"/>
    <p:sldId id="300" r:id="rId40"/>
    <p:sldId id="302" r:id="rId41"/>
    <p:sldId id="303" r:id="rId42"/>
    <p:sldId id="307" r:id="rId43"/>
    <p:sldId id="305" r:id="rId44"/>
    <p:sldId id="308" r:id="rId45"/>
    <p:sldId id="315" r:id="rId46"/>
    <p:sldId id="316" r:id="rId47"/>
    <p:sldId id="317" r:id="rId48"/>
    <p:sldId id="312" r:id="rId49"/>
    <p:sldId id="321" r:id="rId50"/>
    <p:sldId id="313" r:id="rId51"/>
    <p:sldId id="318" r:id="rId52"/>
    <p:sldId id="322" r:id="rId53"/>
    <p:sldId id="323" r:id="rId54"/>
    <p:sldId id="324" r:id="rId55"/>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CC"/>
    <a:srgbClr val="FF99FF"/>
    <a:srgbClr val="000066"/>
    <a:srgbClr val="EF1736"/>
    <a:srgbClr val="A1322F"/>
    <a:srgbClr val="000099"/>
    <a:srgbClr val="0033CC"/>
    <a:srgbClr val="0000CC"/>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2017" autoAdjust="0"/>
    <p:restoredTop sz="88810" autoAdjust="0"/>
  </p:normalViewPr>
  <p:slideViewPr>
    <p:cSldViewPr>
      <p:cViewPr varScale="1">
        <p:scale>
          <a:sx n="134" d="100"/>
          <a:sy n="134" d="100"/>
        </p:scale>
        <p:origin x="552" y="96"/>
      </p:cViewPr>
      <p:guideLst>
        <p:guide orient="horz" pos="162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8" d="100"/>
          <a:sy n="88" d="100"/>
        </p:scale>
        <p:origin x="-3870"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slide" Target="slides/slide49.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notesMaster" Target="notesMasters/notesMaster1.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AE598C4-FEA4-4D81-97E8-55AF43CC2D7A}" type="datetimeFigureOut">
              <a:rPr lang="en-GB" smtClean="0"/>
              <a:t>31/01/2023</a:t>
            </a:fld>
            <a:endParaRPr lang="en-GB"/>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8C2EA7C-C9F5-42EA-A217-095F66B721D7}" type="slidenum">
              <a:rPr lang="en-GB" smtClean="0"/>
              <a:t>‹#›</a:t>
            </a:fld>
            <a:endParaRPr lang="en-GB"/>
          </a:p>
        </p:txBody>
      </p:sp>
    </p:spTree>
    <p:extLst>
      <p:ext uri="{BB962C8B-B14F-4D97-AF65-F5344CB8AC3E}">
        <p14:creationId xmlns:p14="http://schemas.microsoft.com/office/powerpoint/2010/main" val="32577230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8C2EA7C-C9F5-42EA-A217-095F66B721D7}" type="slidenum">
              <a:rPr lang="en-GB" smtClean="0"/>
              <a:t>1</a:t>
            </a:fld>
            <a:endParaRPr lang="en-GB"/>
          </a:p>
        </p:txBody>
      </p:sp>
    </p:spTree>
    <p:extLst>
      <p:ext uri="{BB962C8B-B14F-4D97-AF65-F5344CB8AC3E}">
        <p14:creationId xmlns:p14="http://schemas.microsoft.com/office/powerpoint/2010/main" val="4692058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Higher seaward head and lower landward head lead to enhanced saltwater intrusion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-groundwater extraction leads to lower heads on land, therefore intrusion</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-Groundwater extraction leads to subsidence, which causes lowering of the water table: also lower heads on land</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-Sea level rise causes higher head at sea: enhances seawater intrusion:</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Other effect of sea level rise and subsidence: inundation: landward shift of interface between the sea and aquifer</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Also higher risk of flooding: can lead to direct infiltration of saline water into freshwater resources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Effects of subsidence and sea level rise on saltwater intrusion strongly dependent on aquifer properties: larger effects found in unconfined systems than in confined systems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Sea level rise leads to a higher hydraulic head at the seaward side</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Subsidence leads to lowering of water table </a:t>
            </a:r>
          </a:p>
        </p:txBody>
      </p:sp>
      <p:sp>
        <p:nvSpPr>
          <p:cNvPr id="4" name="Slide Number Placeholder 3"/>
          <p:cNvSpPr>
            <a:spLocks noGrp="1"/>
          </p:cNvSpPr>
          <p:nvPr>
            <p:ph type="sldNum" sz="quarter" idx="10"/>
          </p:nvPr>
        </p:nvSpPr>
        <p:spPr/>
        <p:txBody>
          <a:bodyPr/>
          <a:lstStyle/>
          <a:p>
            <a:fld id="{B8C2EA7C-C9F5-42EA-A217-095F66B721D7}" type="slidenum">
              <a:rPr lang="en-GB" smtClean="0"/>
              <a:t>10</a:t>
            </a:fld>
            <a:endParaRPr lang="en-GB"/>
          </a:p>
        </p:txBody>
      </p:sp>
    </p:spTree>
    <p:extLst>
      <p:ext uri="{BB962C8B-B14F-4D97-AF65-F5344CB8AC3E}">
        <p14:creationId xmlns:p14="http://schemas.microsoft.com/office/powerpoint/2010/main" val="14674973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Different measures possible</a:t>
            </a:r>
          </a:p>
          <a:p>
            <a:r>
              <a:rPr lang="en-US" baseline="0" dirty="0"/>
              <a:t>Proposed here: Artificial Recharge and Saltwater Extraction </a:t>
            </a:r>
          </a:p>
          <a:p>
            <a:r>
              <a:rPr lang="en-US" baseline="0" dirty="0"/>
              <a:t>Artificial recharge by ponding and direct infiltration: Enlarges head of freshwater. Sources of freshwater: Rivers/lakes, desalinated water, treated wastewater</a:t>
            </a:r>
          </a:p>
          <a:p>
            <a:r>
              <a:rPr lang="en-US" baseline="0" dirty="0"/>
              <a:t>Seawater extraction: opposite effect: lower head of saltwater front</a:t>
            </a:r>
          </a:p>
          <a:p>
            <a:r>
              <a:rPr lang="en-US" baseline="0" dirty="0"/>
              <a:t>Other measures: physical flow barriers to halt groundwater flow and land reclamation</a:t>
            </a:r>
          </a:p>
          <a:p>
            <a:endParaRPr lang="en-US" baseline="0" dirty="0"/>
          </a:p>
        </p:txBody>
      </p:sp>
      <p:sp>
        <p:nvSpPr>
          <p:cNvPr id="4" name="Slide Number Placeholder 3"/>
          <p:cNvSpPr>
            <a:spLocks noGrp="1"/>
          </p:cNvSpPr>
          <p:nvPr>
            <p:ph type="sldNum" sz="quarter" idx="10"/>
          </p:nvPr>
        </p:nvSpPr>
        <p:spPr/>
        <p:txBody>
          <a:bodyPr/>
          <a:lstStyle/>
          <a:p>
            <a:fld id="{B8C2EA7C-C9F5-42EA-A217-095F66B721D7}" type="slidenum">
              <a:rPr lang="en-GB" smtClean="0"/>
              <a:t>11</a:t>
            </a:fld>
            <a:endParaRPr lang="en-GB"/>
          </a:p>
        </p:txBody>
      </p:sp>
    </p:spTree>
    <p:extLst>
      <p:ext uri="{BB962C8B-B14F-4D97-AF65-F5344CB8AC3E}">
        <p14:creationId xmlns:p14="http://schemas.microsoft.com/office/powerpoint/2010/main" val="14674973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Different measures possible</a:t>
            </a:r>
          </a:p>
          <a:p>
            <a:r>
              <a:rPr lang="en-US" baseline="0" dirty="0"/>
              <a:t>Proposed here: Artificial Recharge and Saltwater Extraction </a:t>
            </a:r>
          </a:p>
          <a:p>
            <a:r>
              <a:rPr lang="en-US" baseline="0" dirty="0"/>
              <a:t>Artificial recharge by ponding and direct infiltration: Enlarges head of freshwater. Sources of freshwater: Rivers/lakes, desalinated water, treated wastewater</a:t>
            </a:r>
          </a:p>
          <a:p>
            <a:r>
              <a:rPr lang="en-US" baseline="0" dirty="0"/>
              <a:t>Seawater extraction: opposite effect: lower head of saltwater front</a:t>
            </a:r>
          </a:p>
          <a:p>
            <a:r>
              <a:rPr lang="en-US" baseline="0" dirty="0"/>
              <a:t>Other measures: physical flow barriers to halt groundwater flow and land reclamation</a:t>
            </a:r>
          </a:p>
          <a:p>
            <a:endParaRPr lang="en-US" baseline="0" dirty="0"/>
          </a:p>
        </p:txBody>
      </p:sp>
      <p:sp>
        <p:nvSpPr>
          <p:cNvPr id="4" name="Slide Number Placeholder 3"/>
          <p:cNvSpPr>
            <a:spLocks noGrp="1"/>
          </p:cNvSpPr>
          <p:nvPr>
            <p:ph type="sldNum" sz="quarter" idx="10"/>
          </p:nvPr>
        </p:nvSpPr>
        <p:spPr/>
        <p:txBody>
          <a:bodyPr/>
          <a:lstStyle/>
          <a:p>
            <a:fld id="{B8C2EA7C-C9F5-42EA-A217-095F66B721D7}" type="slidenum">
              <a:rPr lang="en-GB" smtClean="0"/>
              <a:t>12</a:t>
            </a:fld>
            <a:endParaRPr lang="en-GB"/>
          </a:p>
        </p:txBody>
      </p:sp>
    </p:spTree>
    <p:extLst>
      <p:ext uri="{BB962C8B-B14F-4D97-AF65-F5344CB8AC3E}">
        <p14:creationId xmlns:p14="http://schemas.microsoft.com/office/powerpoint/2010/main" val="14674973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The study area used to fulfill the regional study areas was equal to the model extent and encompasses most of southeastern Louisiana and a small part of Mississippi in the northeast</a:t>
            </a:r>
          </a:p>
        </p:txBody>
      </p:sp>
      <p:sp>
        <p:nvSpPr>
          <p:cNvPr id="4" name="Slide Number Placeholder 3"/>
          <p:cNvSpPr>
            <a:spLocks noGrp="1"/>
          </p:cNvSpPr>
          <p:nvPr>
            <p:ph type="sldNum" sz="quarter" idx="10"/>
          </p:nvPr>
        </p:nvSpPr>
        <p:spPr/>
        <p:txBody>
          <a:bodyPr/>
          <a:lstStyle/>
          <a:p>
            <a:fld id="{B8C2EA7C-C9F5-42EA-A217-095F66B721D7}" type="slidenum">
              <a:rPr lang="en-GB" smtClean="0"/>
              <a:t>13</a:t>
            </a:fld>
            <a:endParaRPr lang="en-GB"/>
          </a:p>
        </p:txBody>
      </p:sp>
    </p:spTree>
    <p:extLst>
      <p:ext uri="{BB962C8B-B14F-4D97-AF65-F5344CB8AC3E}">
        <p14:creationId xmlns:p14="http://schemas.microsoft.com/office/powerpoint/2010/main" val="14674973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The study area used to fulfill the regional study areas was equal to the model extent and encompasses most of southeastern Louisiana and a small part of Mississippi in the northeast</a:t>
            </a:r>
          </a:p>
        </p:txBody>
      </p:sp>
      <p:sp>
        <p:nvSpPr>
          <p:cNvPr id="4" name="Slide Number Placeholder 3"/>
          <p:cNvSpPr>
            <a:spLocks noGrp="1"/>
          </p:cNvSpPr>
          <p:nvPr>
            <p:ph type="sldNum" sz="quarter" idx="10"/>
          </p:nvPr>
        </p:nvSpPr>
        <p:spPr/>
        <p:txBody>
          <a:bodyPr/>
          <a:lstStyle/>
          <a:p>
            <a:fld id="{B8C2EA7C-C9F5-42EA-A217-095F66B721D7}" type="slidenum">
              <a:rPr lang="en-GB" smtClean="0"/>
              <a:t>14</a:t>
            </a:fld>
            <a:endParaRPr lang="en-GB"/>
          </a:p>
        </p:txBody>
      </p:sp>
    </p:spTree>
    <p:extLst>
      <p:ext uri="{BB962C8B-B14F-4D97-AF65-F5344CB8AC3E}">
        <p14:creationId xmlns:p14="http://schemas.microsoft.com/office/powerpoint/2010/main" val="14674973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Hydrogeology dominated by the southern hills regional aquifer system</a:t>
            </a:r>
          </a:p>
          <a:p>
            <a:r>
              <a:rPr lang="en-US" baseline="0" dirty="0"/>
              <a:t>Consist of a set of southward dipping aquifers separated by confining layers of Miocene to Pleistocene Age</a:t>
            </a:r>
          </a:p>
          <a:p>
            <a:r>
              <a:rPr lang="en-US" baseline="0" dirty="0"/>
              <a:t>Groundwater flow is generally southward</a:t>
            </a:r>
          </a:p>
          <a:p>
            <a:r>
              <a:rPr lang="en-US" baseline="0" dirty="0"/>
              <a:t>Freshwater present in the northern parts, south of the latitude of New Orleans only brackish to saline water</a:t>
            </a:r>
          </a:p>
          <a:p>
            <a:endParaRPr lang="en-US" baseline="0" dirty="0"/>
          </a:p>
        </p:txBody>
      </p:sp>
      <p:sp>
        <p:nvSpPr>
          <p:cNvPr id="4" name="Slide Number Placeholder 3"/>
          <p:cNvSpPr>
            <a:spLocks noGrp="1"/>
          </p:cNvSpPr>
          <p:nvPr>
            <p:ph type="sldNum" sz="quarter" idx="10"/>
          </p:nvPr>
        </p:nvSpPr>
        <p:spPr/>
        <p:txBody>
          <a:bodyPr/>
          <a:lstStyle/>
          <a:p>
            <a:fld id="{B8C2EA7C-C9F5-42EA-A217-095F66B721D7}" type="slidenum">
              <a:rPr lang="en-GB" smtClean="0"/>
              <a:t>15</a:t>
            </a:fld>
            <a:endParaRPr lang="en-GB"/>
          </a:p>
        </p:txBody>
      </p:sp>
    </p:spTree>
    <p:extLst>
      <p:ext uri="{BB962C8B-B14F-4D97-AF65-F5344CB8AC3E}">
        <p14:creationId xmlns:p14="http://schemas.microsoft.com/office/powerpoint/2010/main" val="14674973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Only the top four aquifers of the southern hills regional aquifer system contain freshwater to some extent in the New Orleans area, therefore these are the only relevant aquifers in the study area</a:t>
            </a:r>
          </a:p>
          <a:p>
            <a:r>
              <a:rPr lang="en-US" baseline="0" dirty="0"/>
              <a:t>All four aquifers are also containing saline water in the New Orleans area, making them prone to SI</a:t>
            </a:r>
          </a:p>
        </p:txBody>
      </p:sp>
      <p:sp>
        <p:nvSpPr>
          <p:cNvPr id="4" name="Slide Number Placeholder 3"/>
          <p:cNvSpPr>
            <a:spLocks noGrp="1"/>
          </p:cNvSpPr>
          <p:nvPr>
            <p:ph type="sldNum" sz="quarter" idx="10"/>
          </p:nvPr>
        </p:nvSpPr>
        <p:spPr/>
        <p:txBody>
          <a:bodyPr/>
          <a:lstStyle/>
          <a:p>
            <a:fld id="{B8C2EA7C-C9F5-42EA-A217-095F66B721D7}" type="slidenum">
              <a:rPr lang="en-GB" smtClean="0"/>
              <a:t>16</a:t>
            </a:fld>
            <a:endParaRPr lang="en-GB"/>
          </a:p>
        </p:txBody>
      </p:sp>
    </p:spTree>
    <p:extLst>
      <p:ext uri="{BB962C8B-B14F-4D97-AF65-F5344CB8AC3E}">
        <p14:creationId xmlns:p14="http://schemas.microsoft.com/office/powerpoint/2010/main" val="14674973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Only the top four aquifers of the southern hills regional aquifer system contain freshwater to some extent in the New Orleans area, therefore these are the only relevant aquifers in the study area</a:t>
            </a:r>
          </a:p>
          <a:p>
            <a:r>
              <a:rPr lang="en-US" baseline="0" dirty="0"/>
              <a:t>The main aquifer is the Gonzales-New Orleans aquifer, which contains the largest volumes of freshwater, and therefore nearly all groundwater extraction occurs in this aquifer. The aquifer generally contains freshwater in the northern part of the study area and is surrounded by more saline water to the west and south</a:t>
            </a:r>
          </a:p>
        </p:txBody>
      </p:sp>
      <p:sp>
        <p:nvSpPr>
          <p:cNvPr id="4" name="Slide Number Placeholder 3"/>
          <p:cNvSpPr>
            <a:spLocks noGrp="1"/>
          </p:cNvSpPr>
          <p:nvPr>
            <p:ph type="sldNum" sz="quarter" idx="10"/>
          </p:nvPr>
        </p:nvSpPr>
        <p:spPr/>
        <p:txBody>
          <a:bodyPr/>
          <a:lstStyle/>
          <a:p>
            <a:fld id="{B8C2EA7C-C9F5-42EA-A217-095F66B721D7}" type="slidenum">
              <a:rPr lang="en-GB" smtClean="0"/>
              <a:t>17</a:t>
            </a:fld>
            <a:endParaRPr lang="en-GB"/>
          </a:p>
        </p:txBody>
      </p:sp>
    </p:spTree>
    <p:extLst>
      <p:ext uri="{BB962C8B-B14F-4D97-AF65-F5344CB8AC3E}">
        <p14:creationId xmlns:p14="http://schemas.microsoft.com/office/powerpoint/2010/main" val="14674973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Only the top four aquifers of the southern hills regional aquifer system contain freshwater to some extent in the New Orleans area, therefore these are the only relevant aquifers in the study area</a:t>
            </a:r>
          </a:p>
          <a:p>
            <a:r>
              <a:rPr lang="en-US" baseline="0" dirty="0"/>
              <a:t>The main aquifer is the Gonzales-New Orleans aquifer, which contains the largest volumes of freshwater, and therefore nearly all groundwater extraction occurs in this aquifer. The aquifer generally contains freshwater in the northern part of the study area and is surrounded by more saline water to the west and south</a:t>
            </a:r>
          </a:p>
          <a:p>
            <a:endParaRPr lang="en-US" baseline="0" dirty="0"/>
          </a:p>
          <a:p>
            <a:r>
              <a:rPr lang="en-US" baseline="0" dirty="0"/>
              <a:t>In the past decades, four major withdrawal centers were present in the New Orleans area, pumping from the Gonzales-New Orleans aquifer</a:t>
            </a:r>
          </a:p>
          <a:p>
            <a:r>
              <a:rPr lang="en-US" baseline="0" dirty="0"/>
              <a:t>Largest one: power plant facility at Michoud. Closed in 2016</a:t>
            </a:r>
          </a:p>
          <a:p>
            <a:r>
              <a:rPr lang="en-US" baseline="0" dirty="0"/>
              <a:t>Plans for reopening at 10% of initial rate</a:t>
            </a:r>
          </a:p>
          <a:p>
            <a:r>
              <a:rPr lang="en-US" baseline="0" dirty="0"/>
              <a:t>The four withdrawal centers pump brackish to saline water: virtually no freshwater</a:t>
            </a:r>
          </a:p>
        </p:txBody>
      </p:sp>
      <p:sp>
        <p:nvSpPr>
          <p:cNvPr id="4" name="Slide Number Placeholder 3"/>
          <p:cNvSpPr>
            <a:spLocks noGrp="1"/>
          </p:cNvSpPr>
          <p:nvPr>
            <p:ph type="sldNum" sz="quarter" idx="10"/>
          </p:nvPr>
        </p:nvSpPr>
        <p:spPr/>
        <p:txBody>
          <a:bodyPr/>
          <a:lstStyle/>
          <a:p>
            <a:fld id="{B8C2EA7C-C9F5-42EA-A217-095F66B721D7}" type="slidenum">
              <a:rPr lang="en-GB" smtClean="0"/>
              <a:t>18</a:t>
            </a:fld>
            <a:endParaRPr lang="en-GB"/>
          </a:p>
        </p:txBody>
      </p:sp>
    </p:spTree>
    <p:extLst>
      <p:ext uri="{BB962C8B-B14F-4D97-AF65-F5344CB8AC3E}">
        <p14:creationId xmlns:p14="http://schemas.microsoft.com/office/powerpoint/2010/main" val="14674973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iMOD-SEAWAT: </a:t>
            </a:r>
            <a:r>
              <a:rPr lang="en-US" baseline="0" dirty="0" err="1"/>
              <a:t>Deltares</a:t>
            </a:r>
            <a:r>
              <a:rPr lang="en-US" baseline="0" dirty="0"/>
              <a:t> made version of SEAWAT,  accounting both for variable density flow and solute transport</a:t>
            </a:r>
          </a:p>
          <a:p>
            <a:endParaRPr lang="en-US" baseline="0" dirty="0"/>
          </a:p>
          <a:p>
            <a:r>
              <a:rPr lang="en-US" baseline="0" dirty="0"/>
              <a:t>Explain more about model geology and initial groundwater salinity </a:t>
            </a:r>
          </a:p>
        </p:txBody>
      </p:sp>
      <p:sp>
        <p:nvSpPr>
          <p:cNvPr id="4" name="Slide Number Placeholder 3"/>
          <p:cNvSpPr>
            <a:spLocks noGrp="1"/>
          </p:cNvSpPr>
          <p:nvPr>
            <p:ph type="sldNum" sz="quarter" idx="10"/>
          </p:nvPr>
        </p:nvSpPr>
        <p:spPr/>
        <p:txBody>
          <a:bodyPr/>
          <a:lstStyle/>
          <a:p>
            <a:fld id="{B8C2EA7C-C9F5-42EA-A217-095F66B721D7}" type="slidenum">
              <a:rPr lang="en-GB" smtClean="0"/>
              <a:t>19</a:t>
            </a:fld>
            <a:endParaRPr lang="en-GB"/>
          </a:p>
        </p:txBody>
      </p:sp>
    </p:spTree>
    <p:extLst>
      <p:ext uri="{BB962C8B-B14F-4D97-AF65-F5344CB8AC3E}">
        <p14:creationId xmlns:p14="http://schemas.microsoft.com/office/powerpoint/2010/main" val="14674973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Demands for freshwater: groundwater cleaner, available in larger abundances, less seasonal variability:</a:t>
            </a:r>
          </a:p>
          <a:p>
            <a:r>
              <a:rPr lang="en-US" baseline="0" dirty="0"/>
              <a:t>Large amounts of groundwater extraction:</a:t>
            </a:r>
          </a:p>
          <a:p>
            <a:r>
              <a:rPr lang="en-US" baseline="0" dirty="0"/>
              <a:t>Groundwater depletion:</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Enhancing factors: Climate Change + Increased population + economic activities</a:t>
            </a:r>
          </a:p>
          <a:p>
            <a:r>
              <a:rPr lang="en-US" baseline="0" dirty="0"/>
              <a:t>Subsidence + Saltwater Intrusion</a:t>
            </a:r>
          </a:p>
          <a:p>
            <a:r>
              <a:rPr lang="en-US" baseline="0" dirty="0"/>
              <a:t>Saltwater intrusion: main subject for study</a:t>
            </a:r>
          </a:p>
          <a:p>
            <a:endParaRPr lang="en-US" baseline="0" dirty="0"/>
          </a:p>
          <a:p>
            <a:endParaRPr lang="en-GB" dirty="0"/>
          </a:p>
        </p:txBody>
      </p:sp>
      <p:sp>
        <p:nvSpPr>
          <p:cNvPr id="4" name="Slide Number Placeholder 3"/>
          <p:cNvSpPr>
            <a:spLocks noGrp="1"/>
          </p:cNvSpPr>
          <p:nvPr>
            <p:ph type="sldNum" sz="quarter" idx="10"/>
          </p:nvPr>
        </p:nvSpPr>
        <p:spPr/>
        <p:txBody>
          <a:bodyPr/>
          <a:lstStyle/>
          <a:p>
            <a:fld id="{B8C2EA7C-C9F5-42EA-A217-095F66B721D7}" type="slidenum">
              <a:rPr lang="en-GB" smtClean="0"/>
              <a:t>2</a:t>
            </a:fld>
            <a:endParaRPr lang="en-GB"/>
          </a:p>
        </p:txBody>
      </p:sp>
    </p:spTree>
    <p:extLst>
      <p:ext uri="{BB962C8B-B14F-4D97-AF65-F5344CB8AC3E}">
        <p14:creationId xmlns:p14="http://schemas.microsoft.com/office/powerpoint/2010/main" val="14674973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Both in Baton Rouge and NO: geology was found to be extremely complex</a:t>
            </a:r>
          </a:p>
          <a:p>
            <a:r>
              <a:rPr lang="en-US" baseline="0" dirty="0"/>
              <a:t>Therefore, simplified  geology used </a:t>
            </a:r>
          </a:p>
        </p:txBody>
      </p:sp>
      <p:sp>
        <p:nvSpPr>
          <p:cNvPr id="4" name="Slide Number Placeholder 3"/>
          <p:cNvSpPr>
            <a:spLocks noGrp="1"/>
          </p:cNvSpPr>
          <p:nvPr>
            <p:ph type="sldNum" sz="quarter" idx="10"/>
          </p:nvPr>
        </p:nvSpPr>
        <p:spPr/>
        <p:txBody>
          <a:bodyPr/>
          <a:lstStyle/>
          <a:p>
            <a:fld id="{B8C2EA7C-C9F5-42EA-A217-095F66B721D7}" type="slidenum">
              <a:rPr lang="en-GB" smtClean="0"/>
              <a:t>20</a:t>
            </a:fld>
            <a:endParaRPr lang="en-GB"/>
          </a:p>
        </p:txBody>
      </p:sp>
    </p:spTree>
    <p:extLst>
      <p:ext uri="{BB962C8B-B14F-4D97-AF65-F5344CB8AC3E}">
        <p14:creationId xmlns:p14="http://schemas.microsoft.com/office/powerpoint/2010/main" val="14674973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Both in Baton Rouge and NO: geology was found to be extremely complex</a:t>
            </a:r>
          </a:p>
          <a:p>
            <a:r>
              <a:rPr lang="en-US" baseline="0" dirty="0"/>
              <a:t>Therefore, simplified  geology used </a:t>
            </a:r>
          </a:p>
        </p:txBody>
      </p:sp>
      <p:sp>
        <p:nvSpPr>
          <p:cNvPr id="4" name="Slide Number Placeholder 3"/>
          <p:cNvSpPr>
            <a:spLocks noGrp="1"/>
          </p:cNvSpPr>
          <p:nvPr>
            <p:ph type="sldNum" sz="quarter" idx="10"/>
          </p:nvPr>
        </p:nvSpPr>
        <p:spPr/>
        <p:txBody>
          <a:bodyPr/>
          <a:lstStyle/>
          <a:p>
            <a:fld id="{B8C2EA7C-C9F5-42EA-A217-095F66B721D7}" type="slidenum">
              <a:rPr lang="en-GB" smtClean="0"/>
              <a:t>21</a:t>
            </a:fld>
            <a:endParaRPr lang="en-GB" dirty="0"/>
          </a:p>
        </p:txBody>
      </p:sp>
    </p:spTree>
    <p:extLst>
      <p:ext uri="{BB962C8B-B14F-4D97-AF65-F5344CB8AC3E}">
        <p14:creationId xmlns:p14="http://schemas.microsoft.com/office/powerpoint/2010/main" val="14674973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Both in Baton Rouge and NO: geology was found to be extremely complex</a:t>
            </a:r>
          </a:p>
          <a:p>
            <a:r>
              <a:rPr lang="en-US" baseline="0" dirty="0"/>
              <a:t>Therefore, simplified  geology used </a:t>
            </a:r>
          </a:p>
        </p:txBody>
      </p:sp>
      <p:sp>
        <p:nvSpPr>
          <p:cNvPr id="4" name="Slide Number Placeholder 3"/>
          <p:cNvSpPr>
            <a:spLocks noGrp="1"/>
          </p:cNvSpPr>
          <p:nvPr>
            <p:ph type="sldNum" sz="quarter" idx="10"/>
          </p:nvPr>
        </p:nvSpPr>
        <p:spPr/>
        <p:txBody>
          <a:bodyPr/>
          <a:lstStyle/>
          <a:p>
            <a:fld id="{B8C2EA7C-C9F5-42EA-A217-095F66B721D7}" type="slidenum">
              <a:rPr lang="en-GB" smtClean="0"/>
              <a:t>22</a:t>
            </a:fld>
            <a:endParaRPr lang="en-GB" dirty="0"/>
          </a:p>
        </p:txBody>
      </p:sp>
    </p:spTree>
    <p:extLst>
      <p:ext uri="{BB962C8B-B14F-4D97-AF65-F5344CB8AC3E}">
        <p14:creationId xmlns:p14="http://schemas.microsoft.com/office/powerpoint/2010/main" val="14674973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Initial distribution or current state important to properly model seawater intrusion </a:t>
            </a:r>
          </a:p>
          <a:p>
            <a:r>
              <a:rPr lang="en-US" baseline="0" dirty="0"/>
              <a:t>Measurements available, but not fully covering study area. Especially lacking in southern saline parts of study area</a:t>
            </a:r>
          </a:p>
          <a:p>
            <a:r>
              <a:rPr lang="en-US" baseline="0" dirty="0"/>
              <a:t>Therefore: 3 step approach used</a:t>
            </a:r>
          </a:p>
        </p:txBody>
      </p:sp>
      <p:sp>
        <p:nvSpPr>
          <p:cNvPr id="4" name="Slide Number Placeholder 3"/>
          <p:cNvSpPr>
            <a:spLocks noGrp="1"/>
          </p:cNvSpPr>
          <p:nvPr>
            <p:ph type="sldNum" sz="quarter" idx="10"/>
          </p:nvPr>
        </p:nvSpPr>
        <p:spPr/>
        <p:txBody>
          <a:bodyPr/>
          <a:lstStyle/>
          <a:p>
            <a:fld id="{B8C2EA7C-C9F5-42EA-A217-095F66B721D7}" type="slidenum">
              <a:rPr lang="en-GB" smtClean="0"/>
              <a:t>23</a:t>
            </a:fld>
            <a:endParaRPr lang="en-GB" dirty="0"/>
          </a:p>
        </p:txBody>
      </p:sp>
    </p:spTree>
    <p:extLst>
      <p:ext uri="{BB962C8B-B14F-4D97-AF65-F5344CB8AC3E}">
        <p14:creationId xmlns:p14="http://schemas.microsoft.com/office/powerpoint/2010/main" val="14674973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Based on Griffith and Tomaszewski, </a:t>
            </a:r>
            <a:r>
              <a:rPr lang="en-US" baseline="0" dirty="0" err="1"/>
              <a:t>interpretated</a:t>
            </a:r>
            <a:r>
              <a:rPr lang="en-US" baseline="0" dirty="0"/>
              <a:t> interfaces between fresh and saline water from transects and digitized them</a:t>
            </a:r>
          </a:p>
          <a:p>
            <a:endParaRPr lang="en-US" baseline="0" dirty="0"/>
          </a:p>
        </p:txBody>
      </p:sp>
      <p:sp>
        <p:nvSpPr>
          <p:cNvPr id="4" name="Slide Number Placeholder 3"/>
          <p:cNvSpPr>
            <a:spLocks noGrp="1"/>
          </p:cNvSpPr>
          <p:nvPr>
            <p:ph type="sldNum" sz="quarter" idx="10"/>
          </p:nvPr>
        </p:nvSpPr>
        <p:spPr/>
        <p:txBody>
          <a:bodyPr/>
          <a:lstStyle/>
          <a:p>
            <a:fld id="{B8C2EA7C-C9F5-42EA-A217-095F66B721D7}" type="slidenum">
              <a:rPr lang="en-GB" smtClean="0"/>
              <a:t>24</a:t>
            </a:fld>
            <a:endParaRPr lang="en-GB"/>
          </a:p>
        </p:txBody>
      </p:sp>
    </p:spTree>
    <p:extLst>
      <p:ext uri="{BB962C8B-B14F-4D97-AF65-F5344CB8AC3E}">
        <p14:creationId xmlns:p14="http://schemas.microsoft.com/office/powerpoint/2010/main" val="146749738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B8C2EA7C-C9F5-42EA-A217-095F66B721D7}" type="slidenum">
              <a:rPr lang="en-GB" smtClean="0"/>
              <a:t>25</a:t>
            </a:fld>
            <a:endParaRPr lang="en-GB"/>
          </a:p>
        </p:txBody>
      </p:sp>
    </p:spTree>
    <p:extLst>
      <p:ext uri="{BB962C8B-B14F-4D97-AF65-F5344CB8AC3E}">
        <p14:creationId xmlns:p14="http://schemas.microsoft.com/office/powerpoint/2010/main" val="14674973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B8C2EA7C-C9F5-42EA-A217-095F66B721D7}" type="slidenum">
              <a:rPr lang="en-GB" smtClean="0"/>
              <a:t>26</a:t>
            </a:fld>
            <a:endParaRPr lang="en-GB"/>
          </a:p>
        </p:txBody>
      </p:sp>
    </p:spTree>
    <p:extLst>
      <p:ext uri="{BB962C8B-B14F-4D97-AF65-F5344CB8AC3E}">
        <p14:creationId xmlns:p14="http://schemas.microsoft.com/office/powerpoint/2010/main" val="146749738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err="1"/>
              <a:t>Slr</a:t>
            </a:r>
            <a:r>
              <a:rPr lang="en-US" baseline="0" dirty="0"/>
              <a:t> and subs rates based on the study by Blum and Roberts</a:t>
            </a:r>
          </a:p>
          <a:p>
            <a:r>
              <a:rPr lang="en-US" baseline="0" dirty="0"/>
              <a:t>Created by adjusting the level of seaward boundary condition every ten years by 6 cm as model </a:t>
            </a:r>
            <a:r>
              <a:rPr lang="en-US" baseline="0" dirty="0" err="1"/>
              <a:t>timesteps</a:t>
            </a:r>
            <a:r>
              <a:rPr lang="en-US" baseline="0" dirty="0"/>
              <a:t> were per 10 </a:t>
            </a:r>
            <a:r>
              <a:rPr lang="en-US" baseline="0" dirty="0" err="1"/>
              <a:t>yr</a:t>
            </a:r>
            <a:endParaRPr lang="en-US" baseline="0" dirty="0"/>
          </a:p>
          <a:p>
            <a:r>
              <a:rPr lang="en-US" baseline="0" dirty="0"/>
              <a:t>Subs by manually lowering the drains every 10 years</a:t>
            </a:r>
          </a:p>
          <a:p>
            <a:r>
              <a:rPr lang="en-US" baseline="0" dirty="0"/>
              <a:t>No inundation assumed</a:t>
            </a:r>
          </a:p>
          <a:p>
            <a:r>
              <a:rPr lang="en-US" baseline="0" dirty="0"/>
              <a:t>Both effects separately and combined</a:t>
            </a:r>
          </a:p>
        </p:txBody>
      </p:sp>
      <p:sp>
        <p:nvSpPr>
          <p:cNvPr id="4" name="Slide Number Placeholder 3"/>
          <p:cNvSpPr>
            <a:spLocks noGrp="1"/>
          </p:cNvSpPr>
          <p:nvPr>
            <p:ph type="sldNum" sz="quarter" idx="10"/>
          </p:nvPr>
        </p:nvSpPr>
        <p:spPr/>
        <p:txBody>
          <a:bodyPr/>
          <a:lstStyle/>
          <a:p>
            <a:fld id="{B8C2EA7C-C9F5-42EA-A217-095F66B721D7}" type="slidenum">
              <a:rPr lang="en-GB" smtClean="0"/>
              <a:t>27</a:t>
            </a:fld>
            <a:endParaRPr lang="en-GB"/>
          </a:p>
        </p:txBody>
      </p:sp>
    </p:spTree>
    <p:extLst>
      <p:ext uri="{BB962C8B-B14F-4D97-AF65-F5344CB8AC3E}">
        <p14:creationId xmlns:p14="http://schemas.microsoft.com/office/powerpoint/2010/main" val="146749738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10-day flooding created starting from present</a:t>
            </a:r>
          </a:p>
          <a:p>
            <a:r>
              <a:rPr lang="en-US" baseline="0" dirty="0"/>
              <a:t>All land relatively close to the sea at 2,0 m </a:t>
            </a:r>
            <a:r>
              <a:rPr lang="en-US" baseline="0" dirty="0" err="1"/>
              <a:t>a.s.l</a:t>
            </a:r>
            <a:r>
              <a:rPr lang="en-US" baseline="0" dirty="0"/>
              <a:t>.</a:t>
            </a:r>
          </a:p>
          <a:p>
            <a:r>
              <a:rPr lang="en-US" baseline="0" dirty="0"/>
              <a:t>Adjusting the general head boundary conditions of the top layer</a:t>
            </a:r>
          </a:p>
          <a:p>
            <a:r>
              <a:rPr lang="en-US" baseline="0" dirty="0"/>
              <a:t>Salinity at flooded areas set at half full seawater concentration, as assumed to be not fully penetrating the first layer</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Comparing scenario with groundwater extraction to full natural flow</a:t>
            </a:r>
          </a:p>
          <a:p>
            <a:endParaRPr lang="en-US" baseline="0" dirty="0"/>
          </a:p>
        </p:txBody>
      </p:sp>
      <p:sp>
        <p:nvSpPr>
          <p:cNvPr id="4" name="Slide Number Placeholder 3"/>
          <p:cNvSpPr>
            <a:spLocks noGrp="1"/>
          </p:cNvSpPr>
          <p:nvPr>
            <p:ph type="sldNum" sz="quarter" idx="10"/>
          </p:nvPr>
        </p:nvSpPr>
        <p:spPr/>
        <p:txBody>
          <a:bodyPr/>
          <a:lstStyle/>
          <a:p>
            <a:fld id="{B8C2EA7C-C9F5-42EA-A217-095F66B721D7}" type="slidenum">
              <a:rPr lang="en-GB" smtClean="0"/>
              <a:t>28</a:t>
            </a:fld>
            <a:endParaRPr lang="en-GB"/>
          </a:p>
        </p:txBody>
      </p:sp>
    </p:spTree>
    <p:extLst>
      <p:ext uri="{BB962C8B-B14F-4D97-AF65-F5344CB8AC3E}">
        <p14:creationId xmlns:p14="http://schemas.microsoft.com/office/powerpoint/2010/main" val="146749738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10-day flooding created starting from present</a:t>
            </a:r>
          </a:p>
          <a:p>
            <a:r>
              <a:rPr lang="en-US" baseline="0" dirty="0"/>
              <a:t>All land relatively close to the sea at 2,0 m </a:t>
            </a:r>
            <a:r>
              <a:rPr lang="en-US" baseline="0" dirty="0" err="1"/>
              <a:t>a.s.l</a:t>
            </a:r>
            <a:r>
              <a:rPr lang="en-US" baseline="0" dirty="0"/>
              <a:t>.</a:t>
            </a:r>
          </a:p>
          <a:p>
            <a:r>
              <a:rPr lang="en-US" baseline="0" dirty="0"/>
              <a:t>Adjusting the general head boundary conditions of the top layer</a:t>
            </a:r>
          </a:p>
          <a:p>
            <a:r>
              <a:rPr lang="en-US" baseline="0" dirty="0"/>
              <a:t>Salinity at flooded areas set at half full seawater concentration, as assumed to be not fully penetrating the first layer</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Comparing scenario with groundwater extraction to full natural flow</a:t>
            </a:r>
          </a:p>
          <a:p>
            <a:endParaRPr lang="en-US" baseline="0" dirty="0"/>
          </a:p>
        </p:txBody>
      </p:sp>
      <p:sp>
        <p:nvSpPr>
          <p:cNvPr id="4" name="Slide Number Placeholder 3"/>
          <p:cNvSpPr>
            <a:spLocks noGrp="1"/>
          </p:cNvSpPr>
          <p:nvPr>
            <p:ph type="sldNum" sz="quarter" idx="10"/>
          </p:nvPr>
        </p:nvSpPr>
        <p:spPr/>
        <p:txBody>
          <a:bodyPr/>
          <a:lstStyle/>
          <a:p>
            <a:fld id="{B8C2EA7C-C9F5-42EA-A217-095F66B721D7}" type="slidenum">
              <a:rPr lang="en-GB" smtClean="0"/>
              <a:t>29</a:t>
            </a:fld>
            <a:endParaRPr lang="en-GB"/>
          </a:p>
        </p:txBody>
      </p:sp>
    </p:spTree>
    <p:extLst>
      <p:ext uri="{BB962C8B-B14F-4D97-AF65-F5344CB8AC3E}">
        <p14:creationId xmlns:p14="http://schemas.microsoft.com/office/powerpoint/2010/main" val="14674973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Demands for freshwater: groundwater cleaner, available in larger abundances, less seasonal variability:</a:t>
            </a:r>
          </a:p>
          <a:p>
            <a:r>
              <a:rPr lang="en-US" baseline="0" dirty="0"/>
              <a:t>Large amounts of groundwater extraction:</a:t>
            </a:r>
          </a:p>
          <a:p>
            <a:r>
              <a:rPr lang="en-US" baseline="0" dirty="0"/>
              <a:t>Groundwater depletion:</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Enhancing factors: Climate Change + Increased population + economic activities</a:t>
            </a:r>
          </a:p>
          <a:p>
            <a:r>
              <a:rPr lang="en-US" baseline="0" dirty="0"/>
              <a:t>Subsidence + Saltwater Intrusion</a:t>
            </a:r>
          </a:p>
          <a:p>
            <a:r>
              <a:rPr lang="en-US" baseline="0" dirty="0"/>
              <a:t>Saltwater intrusion: main subject for study</a:t>
            </a:r>
          </a:p>
          <a:p>
            <a:endParaRPr lang="en-US" baseline="0" dirty="0"/>
          </a:p>
          <a:p>
            <a:endParaRPr lang="en-GB" dirty="0"/>
          </a:p>
        </p:txBody>
      </p:sp>
      <p:sp>
        <p:nvSpPr>
          <p:cNvPr id="4" name="Slide Number Placeholder 3"/>
          <p:cNvSpPr>
            <a:spLocks noGrp="1"/>
          </p:cNvSpPr>
          <p:nvPr>
            <p:ph type="sldNum" sz="quarter" idx="10"/>
          </p:nvPr>
        </p:nvSpPr>
        <p:spPr/>
        <p:txBody>
          <a:bodyPr/>
          <a:lstStyle/>
          <a:p>
            <a:fld id="{B8C2EA7C-C9F5-42EA-A217-095F66B721D7}" type="slidenum">
              <a:rPr lang="en-GB" smtClean="0"/>
              <a:t>3</a:t>
            </a:fld>
            <a:endParaRPr lang="en-GB"/>
          </a:p>
        </p:txBody>
      </p:sp>
    </p:spTree>
    <p:extLst>
      <p:ext uri="{BB962C8B-B14F-4D97-AF65-F5344CB8AC3E}">
        <p14:creationId xmlns:p14="http://schemas.microsoft.com/office/powerpoint/2010/main" val="146749738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Note: C&lt;0.5 kg/m</a:t>
            </a:r>
            <a:r>
              <a:rPr lang="en-US" baseline="30000" dirty="0"/>
              <a:t>3</a:t>
            </a:r>
            <a:r>
              <a:rPr lang="en-US" baseline="0" dirty="0"/>
              <a:t> </a:t>
            </a:r>
          </a:p>
          <a:p>
            <a:r>
              <a:rPr lang="en-US" baseline="0" dirty="0"/>
              <a:t>Volume differences relative to base case</a:t>
            </a:r>
          </a:p>
          <a:p>
            <a:r>
              <a:rPr lang="en-US" baseline="0" dirty="0"/>
              <a:t>Upcoming century</a:t>
            </a:r>
          </a:p>
          <a:p>
            <a:r>
              <a:rPr lang="en-US" baseline="0" dirty="0"/>
              <a:t>Numbers given maximum change </a:t>
            </a:r>
          </a:p>
        </p:txBody>
      </p:sp>
      <p:sp>
        <p:nvSpPr>
          <p:cNvPr id="4" name="Slide Number Placeholder 3"/>
          <p:cNvSpPr>
            <a:spLocks noGrp="1"/>
          </p:cNvSpPr>
          <p:nvPr>
            <p:ph type="sldNum" sz="quarter" idx="10"/>
          </p:nvPr>
        </p:nvSpPr>
        <p:spPr/>
        <p:txBody>
          <a:bodyPr/>
          <a:lstStyle/>
          <a:p>
            <a:fld id="{B8C2EA7C-C9F5-42EA-A217-095F66B721D7}" type="slidenum">
              <a:rPr lang="en-GB" smtClean="0"/>
              <a:t>30</a:t>
            </a:fld>
            <a:endParaRPr lang="en-GB"/>
          </a:p>
        </p:txBody>
      </p:sp>
    </p:spTree>
    <p:extLst>
      <p:ext uri="{BB962C8B-B14F-4D97-AF65-F5344CB8AC3E}">
        <p14:creationId xmlns:p14="http://schemas.microsoft.com/office/powerpoint/2010/main" val="146749738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Explain Graph</a:t>
            </a:r>
          </a:p>
        </p:txBody>
      </p:sp>
      <p:sp>
        <p:nvSpPr>
          <p:cNvPr id="4" name="Slide Number Placeholder 3"/>
          <p:cNvSpPr>
            <a:spLocks noGrp="1"/>
          </p:cNvSpPr>
          <p:nvPr>
            <p:ph type="sldNum" sz="quarter" idx="10"/>
          </p:nvPr>
        </p:nvSpPr>
        <p:spPr/>
        <p:txBody>
          <a:bodyPr/>
          <a:lstStyle/>
          <a:p>
            <a:fld id="{B8C2EA7C-C9F5-42EA-A217-095F66B721D7}" type="slidenum">
              <a:rPr lang="en-GB" smtClean="0"/>
              <a:t>31</a:t>
            </a:fld>
            <a:endParaRPr lang="en-GB"/>
          </a:p>
        </p:txBody>
      </p:sp>
    </p:spTree>
    <p:extLst>
      <p:ext uri="{BB962C8B-B14F-4D97-AF65-F5344CB8AC3E}">
        <p14:creationId xmlns:p14="http://schemas.microsoft.com/office/powerpoint/2010/main" val="146749738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Explain Graph</a:t>
            </a:r>
          </a:p>
        </p:txBody>
      </p:sp>
      <p:sp>
        <p:nvSpPr>
          <p:cNvPr id="4" name="Slide Number Placeholder 3"/>
          <p:cNvSpPr>
            <a:spLocks noGrp="1"/>
          </p:cNvSpPr>
          <p:nvPr>
            <p:ph type="sldNum" sz="quarter" idx="10"/>
          </p:nvPr>
        </p:nvSpPr>
        <p:spPr/>
        <p:txBody>
          <a:bodyPr/>
          <a:lstStyle/>
          <a:p>
            <a:fld id="{B8C2EA7C-C9F5-42EA-A217-095F66B721D7}" type="slidenum">
              <a:rPr lang="en-GB" smtClean="0"/>
              <a:t>32</a:t>
            </a:fld>
            <a:endParaRPr lang="en-GB"/>
          </a:p>
        </p:txBody>
      </p:sp>
    </p:spTree>
    <p:extLst>
      <p:ext uri="{BB962C8B-B14F-4D97-AF65-F5344CB8AC3E}">
        <p14:creationId xmlns:p14="http://schemas.microsoft.com/office/powerpoint/2010/main" val="146749738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Based on the extraction Rate</a:t>
            </a:r>
          </a:p>
        </p:txBody>
      </p:sp>
      <p:sp>
        <p:nvSpPr>
          <p:cNvPr id="4" name="Slide Number Placeholder 3"/>
          <p:cNvSpPr>
            <a:spLocks noGrp="1"/>
          </p:cNvSpPr>
          <p:nvPr>
            <p:ph type="sldNum" sz="quarter" idx="10"/>
          </p:nvPr>
        </p:nvSpPr>
        <p:spPr/>
        <p:txBody>
          <a:bodyPr/>
          <a:lstStyle/>
          <a:p>
            <a:fld id="{B8C2EA7C-C9F5-42EA-A217-095F66B721D7}" type="slidenum">
              <a:rPr lang="en-GB" smtClean="0"/>
              <a:t>33</a:t>
            </a:fld>
            <a:endParaRPr lang="en-GB"/>
          </a:p>
        </p:txBody>
      </p:sp>
    </p:spTree>
    <p:extLst>
      <p:ext uri="{BB962C8B-B14F-4D97-AF65-F5344CB8AC3E}">
        <p14:creationId xmlns:p14="http://schemas.microsoft.com/office/powerpoint/2010/main" val="146749738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Based on the extraction Rate</a:t>
            </a:r>
          </a:p>
        </p:txBody>
      </p:sp>
      <p:sp>
        <p:nvSpPr>
          <p:cNvPr id="4" name="Slide Number Placeholder 3"/>
          <p:cNvSpPr>
            <a:spLocks noGrp="1"/>
          </p:cNvSpPr>
          <p:nvPr>
            <p:ph type="sldNum" sz="quarter" idx="10"/>
          </p:nvPr>
        </p:nvSpPr>
        <p:spPr/>
        <p:txBody>
          <a:bodyPr/>
          <a:lstStyle/>
          <a:p>
            <a:fld id="{B8C2EA7C-C9F5-42EA-A217-095F66B721D7}" type="slidenum">
              <a:rPr lang="en-GB" smtClean="0"/>
              <a:t>34</a:t>
            </a:fld>
            <a:endParaRPr lang="en-GB"/>
          </a:p>
        </p:txBody>
      </p:sp>
    </p:spTree>
    <p:extLst>
      <p:ext uri="{BB962C8B-B14F-4D97-AF65-F5344CB8AC3E}">
        <p14:creationId xmlns:p14="http://schemas.microsoft.com/office/powerpoint/2010/main" val="146749738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a:p>
            <a:r>
              <a:rPr lang="en-US" baseline="0" dirty="0"/>
              <a:t>Largest intrusion near the wells at Jefferson Parish</a:t>
            </a:r>
          </a:p>
        </p:txBody>
      </p:sp>
      <p:sp>
        <p:nvSpPr>
          <p:cNvPr id="4" name="Slide Number Placeholder 3"/>
          <p:cNvSpPr>
            <a:spLocks noGrp="1"/>
          </p:cNvSpPr>
          <p:nvPr>
            <p:ph type="sldNum" sz="quarter" idx="10"/>
          </p:nvPr>
        </p:nvSpPr>
        <p:spPr/>
        <p:txBody>
          <a:bodyPr/>
          <a:lstStyle/>
          <a:p>
            <a:fld id="{B8C2EA7C-C9F5-42EA-A217-095F66B721D7}" type="slidenum">
              <a:rPr lang="en-GB" smtClean="0"/>
              <a:t>35</a:t>
            </a:fld>
            <a:endParaRPr lang="en-GB"/>
          </a:p>
        </p:txBody>
      </p:sp>
    </p:spTree>
    <p:extLst>
      <p:ext uri="{BB962C8B-B14F-4D97-AF65-F5344CB8AC3E}">
        <p14:creationId xmlns:p14="http://schemas.microsoft.com/office/powerpoint/2010/main" val="146749738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Mississippi</a:t>
            </a:r>
          </a:p>
        </p:txBody>
      </p:sp>
      <p:sp>
        <p:nvSpPr>
          <p:cNvPr id="4" name="Slide Number Placeholder 3"/>
          <p:cNvSpPr>
            <a:spLocks noGrp="1"/>
          </p:cNvSpPr>
          <p:nvPr>
            <p:ph type="sldNum" sz="quarter" idx="10"/>
          </p:nvPr>
        </p:nvSpPr>
        <p:spPr/>
        <p:txBody>
          <a:bodyPr/>
          <a:lstStyle/>
          <a:p>
            <a:fld id="{B8C2EA7C-C9F5-42EA-A217-095F66B721D7}" type="slidenum">
              <a:rPr lang="en-GB" smtClean="0"/>
              <a:t>36</a:t>
            </a:fld>
            <a:endParaRPr lang="en-GB"/>
          </a:p>
        </p:txBody>
      </p:sp>
    </p:spTree>
    <p:extLst>
      <p:ext uri="{BB962C8B-B14F-4D97-AF65-F5344CB8AC3E}">
        <p14:creationId xmlns:p14="http://schemas.microsoft.com/office/powerpoint/2010/main" val="146749738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Leg </a:t>
            </a:r>
            <a:r>
              <a:rPr lang="en-US" baseline="0" dirty="0" err="1"/>
              <a:t>cijfers</a:t>
            </a:r>
            <a:r>
              <a:rPr lang="en-US" baseline="0" dirty="0"/>
              <a:t> </a:t>
            </a:r>
            <a:r>
              <a:rPr lang="en-US" baseline="0" dirty="0" err="1"/>
              <a:t>uit</a:t>
            </a:r>
            <a:endParaRPr lang="en-US" baseline="0" dirty="0"/>
          </a:p>
        </p:txBody>
      </p:sp>
      <p:sp>
        <p:nvSpPr>
          <p:cNvPr id="4" name="Slide Number Placeholder 3"/>
          <p:cNvSpPr>
            <a:spLocks noGrp="1"/>
          </p:cNvSpPr>
          <p:nvPr>
            <p:ph type="sldNum" sz="quarter" idx="10"/>
          </p:nvPr>
        </p:nvSpPr>
        <p:spPr/>
        <p:txBody>
          <a:bodyPr/>
          <a:lstStyle/>
          <a:p>
            <a:fld id="{B8C2EA7C-C9F5-42EA-A217-095F66B721D7}" type="slidenum">
              <a:rPr lang="en-GB" smtClean="0"/>
              <a:t>37</a:t>
            </a:fld>
            <a:endParaRPr lang="en-GB"/>
          </a:p>
        </p:txBody>
      </p:sp>
    </p:spTree>
    <p:extLst>
      <p:ext uri="{BB962C8B-B14F-4D97-AF65-F5344CB8AC3E}">
        <p14:creationId xmlns:p14="http://schemas.microsoft.com/office/powerpoint/2010/main" val="146749738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Leg </a:t>
            </a:r>
            <a:r>
              <a:rPr lang="en-US" baseline="0" dirty="0" err="1"/>
              <a:t>cijfers</a:t>
            </a:r>
            <a:r>
              <a:rPr lang="en-US" baseline="0" dirty="0"/>
              <a:t> </a:t>
            </a:r>
            <a:r>
              <a:rPr lang="en-US" baseline="0" dirty="0" err="1"/>
              <a:t>uit</a:t>
            </a:r>
            <a:endParaRPr lang="en-US" baseline="0" dirty="0"/>
          </a:p>
        </p:txBody>
      </p:sp>
      <p:sp>
        <p:nvSpPr>
          <p:cNvPr id="4" name="Slide Number Placeholder 3"/>
          <p:cNvSpPr>
            <a:spLocks noGrp="1"/>
          </p:cNvSpPr>
          <p:nvPr>
            <p:ph type="sldNum" sz="quarter" idx="10"/>
          </p:nvPr>
        </p:nvSpPr>
        <p:spPr/>
        <p:txBody>
          <a:bodyPr/>
          <a:lstStyle/>
          <a:p>
            <a:fld id="{B8C2EA7C-C9F5-42EA-A217-095F66B721D7}" type="slidenum">
              <a:rPr lang="en-GB" smtClean="0"/>
              <a:t>38</a:t>
            </a:fld>
            <a:endParaRPr lang="en-GB"/>
          </a:p>
        </p:txBody>
      </p:sp>
    </p:spTree>
    <p:extLst>
      <p:ext uri="{BB962C8B-B14F-4D97-AF65-F5344CB8AC3E}">
        <p14:creationId xmlns:p14="http://schemas.microsoft.com/office/powerpoint/2010/main" val="146749738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Leg </a:t>
            </a:r>
            <a:r>
              <a:rPr lang="en-US" baseline="0" dirty="0" err="1"/>
              <a:t>cijfers</a:t>
            </a:r>
            <a:r>
              <a:rPr lang="en-US" baseline="0" dirty="0"/>
              <a:t> </a:t>
            </a:r>
            <a:r>
              <a:rPr lang="en-US" baseline="0" dirty="0" err="1"/>
              <a:t>uit</a:t>
            </a:r>
            <a:endParaRPr lang="en-US" baseline="0" dirty="0"/>
          </a:p>
        </p:txBody>
      </p:sp>
      <p:sp>
        <p:nvSpPr>
          <p:cNvPr id="4" name="Slide Number Placeholder 3"/>
          <p:cNvSpPr>
            <a:spLocks noGrp="1"/>
          </p:cNvSpPr>
          <p:nvPr>
            <p:ph type="sldNum" sz="quarter" idx="10"/>
          </p:nvPr>
        </p:nvSpPr>
        <p:spPr/>
        <p:txBody>
          <a:bodyPr/>
          <a:lstStyle/>
          <a:p>
            <a:fld id="{B8C2EA7C-C9F5-42EA-A217-095F66B721D7}" type="slidenum">
              <a:rPr lang="en-GB" smtClean="0"/>
              <a:t>39</a:t>
            </a:fld>
            <a:endParaRPr lang="en-GB"/>
          </a:p>
        </p:txBody>
      </p:sp>
    </p:spTree>
    <p:extLst>
      <p:ext uri="{BB962C8B-B14F-4D97-AF65-F5344CB8AC3E}">
        <p14:creationId xmlns:p14="http://schemas.microsoft.com/office/powerpoint/2010/main" val="14674973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Mississippi</a:t>
            </a:r>
            <a:r>
              <a:rPr lang="en-US" baseline="0" dirty="0"/>
              <a:t> River Delta</a:t>
            </a:r>
          </a:p>
          <a:p>
            <a:r>
              <a:rPr lang="en-US" baseline="0" dirty="0"/>
              <a:t>Largest Port by Cargo volume</a:t>
            </a:r>
          </a:p>
          <a:p>
            <a:r>
              <a:rPr lang="en-US" baseline="0" dirty="0"/>
              <a:t>Two Major urban centers: Baton Rouge and New Orleans: both approximately a million inhabitants</a:t>
            </a:r>
          </a:p>
          <a:p>
            <a:r>
              <a:rPr lang="en-US" baseline="0" dirty="0"/>
              <a:t>Groundwater present in large volumes: especially in northern part: large extractions in the Baton Rouge area</a:t>
            </a:r>
          </a:p>
          <a:p>
            <a:endParaRPr lang="en-GB" dirty="0"/>
          </a:p>
        </p:txBody>
      </p:sp>
      <p:sp>
        <p:nvSpPr>
          <p:cNvPr id="4" name="Slide Number Placeholder 3"/>
          <p:cNvSpPr>
            <a:spLocks noGrp="1"/>
          </p:cNvSpPr>
          <p:nvPr>
            <p:ph type="sldNum" sz="quarter" idx="10"/>
          </p:nvPr>
        </p:nvSpPr>
        <p:spPr/>
        <p:txBody>
          <a:bodyPr/>
          <a:lstStyle/>
          <a:p>
            <a:fld id="{B8C2EA7C-C9F5-42EA-A217-095F66B721D7}" type="slidenum">
              <a:rPr lang="en-GB" smtClean="0"/>
              <a:t>4</a:t>
            </a:fld>
            <a:endParaRPr lang="en-GB"/>
          </a:p>
        </p:txBody>
      </p:sp>
    </p:spTree>
    <p:extLst>
      <p:ext uri="{BB962C8B-B14F-4D97-AF65-F5344CB8AC3E}">
        <p14:creationId xmlns:p14="http://schemas.microsoft.com/office/powerpoint/2010/main" val="146749738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Further intrusion at I-E-50 in western part</a:t>
            </a:r>
          </a:p>
        </p:txBody>
      </p:sp>
      <p:sp>
        <p:nvSpPr>
          <p:cNvPr id="4" name="Slide Number Placeholder 3"/>
          <p:cNvSpPr>
            <a:spLocks noGrp="1"/>
          </p:cNvSpPr>
          <p:nvPr>
            <p:ph type="sldNum" sz="quarter" idx="10"/>
          </p:nvPr>
        </p:nvSpPr>
        <p:spPr/>
        <p:txBody>
          <a:bodyPr/>
          <a:lstStyle/>
          <a:p>
            <a:fld id="{B8C2EA7C-C9F5-42EA-A217-095F66B721D7}" type="slidenum">
              <a:rPr lang="en-GB" smtClean="0"/>
              <a:t>40</a:t>
            </a:fld>
            <a:endParaRPr lang="en-GB"/>
          </a:p>
        </p:txBody>
      </p:sp>
    </p:spTree>
    <p:extLst>
      <p:ext uri="{BB962C8B-B14F-4D97-AF65-F5344CB8AC3E}">
        <p14:creationId xmlns:p14="http://schemas.microsoft.com/office/powerpoint/2010/main" val="146749738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Leg </a:t>
            </a:r>
            <a:r>
              <a:rPr lang="en-US" baseline="0" dirty="0" err="1"/>
              <a:t>cijfers</a:t>
            </a:r>
            <a:r>
              <a:rPr lang="en-US" baseline="0" dirty="0"/>
              <a:t> </a:t>
            </a:r>
            <a:r>
              <a:rPr lang="en-US" baseline="0" dirty="0" err="1"/>
              <a:t>uit</a:t>
            </a:r>
            <a:endParaRPr lang="en-US" baseline="0" dirty="0"/>
          </a:p>
        </p:txBody>
      </p:sp>
      <p:sp>
        <p:nvSpPr>
          <p:cNvPr id="4" name="Slide Number Placeholder 3"/>
          <p:cNvSpPr>
            <a:spLocks noGrp="1"/>
          </p:cNvSpPr>
          <p:nvPr>
            <p:ph type="sldNum" sz="quarter" idx="10"/>
          </p:nvPr>
        </p:nvSpPr>
        <p:spPr/>
        <p:txBody>
          <a:bodyPr/>
          <a:lstStyle/>
          <a:p>
            <a:fld id="{B8C2EA7C-C9F5-42EA-A217-095F66B721D7}" type="slidenum">
              <a:rPr lang="en-GB" smtClean="0"/>
              <a:t>41</a:t>
            </a:fld>
            <a:endParaRPr lang="en-GB"/>
          </a:p>
        </p:txBody>
      </p:sp>
    </p:spTree>
    <p:extLst>
      <p:ext uri="{BB962C8B-B14F-4D97-AF65-F5344CB8AC3E}">
        <p14:creationId xmlns:p14="http://schemas.microsoft.com/office/powerpoint/2010/main" val="146749738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Leg </a:t>
            </a:r>
            <a:r>
              <a:rPr lang="en-US" baseline="0" dirty="0" err="1"/>
              <a:t>cijfers</a:t>
            </a:r>
            <a:r>
              <a:rPr lang="en-US" baseline="0" dirty="0"/>
              <a:t> </a:t>
            </a:r>
            <a:r>
              <a:rPr lang="en-US" baseline="0" dirty="0" err="1"/>
              <a:t>uit</a:t>
            </a:r>
            <a:endParaRPr lang="en-US" baseline="0" dirty="0"/>
          </a:p>
        </p:txBody>
      </p:sp>
      <p:sp>
        <p:nvSpPr>
          <p:cNvPr id="4" name="Slide Number Placeholder 3"/>
          <p:cNvSpPr>
            <a:spLocks noGrp="1"/>
          </p:cNvSpPr>
          <p:nvPr>
            <p:ph type="sldNum" sz="quarter" idx="10"/>
          </p:nvPr>
        </p:nvSpPr>
        <p:spPr/>
        <p:txBody>
          <a:bodyPr/>
          <a:lstStyle/>
          <a:p>
            <a:fld id="{B8C2EA7C-C9F5-42EA-A217-095F66B721D7}" type="slidenum">
              <a:rPr lang="en-GB" smtClean="0"/>
              <a:t>42</a:t>
            </a:fld>
            <a:endParaRPr lang="en-GB"/>
          </a:p>
        </p:txBody>
      </p:sp>
    </p:spTree>
    <p:extLst>
      <p:ext uri="{BB962C8B-B14F-4D97-AF65-F5344CB8AC3E}">
        <p14:creationId xmlns:p14="http://schemas.microsoft.com/office/powerpoint/2010/main" val="146749738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Larger costs for implementation of well system and treatment or discharge of saline water</a:t>
            </a:r>
          </a:p>
        </p:txBody>
      </p:sp>
      <p:sp>
        <p:nvSpPr>
          <p:cNvPr id="4" name="Slide Number Placeholder 3"/>
          <p:cNvSpPr>
            <a:spLocks noGrp="1"/>
          </p:cNvSpPr>
          <p:nvPr>
            <p:ph type="sldNum" sz="quarter" idx="10"/>
          </p:nvPr>
        </p:nvSpPr>
        <p:spPr/>
        <p:txBody>
          <a:bodyPr/>
          <a:lstStyle/>
          <a:p>
            <a:fld id="{B8C2EA7C-C9F5-42EA-A217-095F66B721D7}" type="slidenum">
              <a:rPr lang="en-GB" smtClean="0"/>
              <a:t>43</a:t>
            </a:fld>
            <a:endParaRPr lang="en-GB"/>
          </a:p>
        </p:txBody>
      </p:sp>
    </p:spTree>
    <p:extLst>
      <p:ext uri="{BB962C8B-B14F-4D97-AF65-F5344CB8AC3E}">
        <p14:creationId xmlns:p14="http://schemas.microsoft.com/office/powerpoint/2010/main" val="146749738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B8C2EA7C-C9F5-42EA-A217-095F66B721D7}" type="slidenum">
              <a:rPr lang="en-GB" smtClean="0"/>
              <a:t>44</a:t>
            </a:fld>
            <a:endParaRPr lang="en-GB"/>
          </a:p>
        </p:txBody>
      </p:sp>
    </p:spTree>
    <p:extLst>
      <p:ext uri="{BB962C8B-B14F-4D97-AF65-F5344CB8AC3E}">
        <p14:creationId xmlns:p14="http://schemas.microsoft.com/office/powerpoint/2010/main" val="146749738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B8C2EA7C-C9F5-42EA-A217-095F66B721D7}" type="slidenum">
              <a:rPr lang="en-GB" smtClean="0"/>
              <a:t>45</a:t>
            </a:fld>
            <a:endParaRPr lang="en-GB"/>
          </a:p>
        </p:txBody>
      </p:sp>
    </p:spTree>
    <p:extLst>
      <p:ext uri="{BB962C8B-B14F-4D97-AF65-F5344CB8AC3E}">
        <p14:creationId xmlns:p14="http://schemas.microsoft.com/office/powerpoint/2010/main" val="146749738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B8C2EA7C-C9F5-42EA-A217-095F66B721D7}" type="slidenum">
              <a:rPr lang="en-GB" smtClean="0"/>
              <a:t>46</a:t>
            </a:fld>
            <a:endParaRPr lang="en-GB"/>
          </a:p>
        </p:txBody>
      </p:sp>
    </p:spTree>
    <p:extLst>
      <p:ext uri="{BB962C8B-B14F-4D97-AF65-F5344CB8AC3E}">
        <p14:creationId xmlns:p14="http://schemas.microsoft.com/office/powerpoint/2010/main" val="146749738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Further intrusion at I-E-50 in western part</a:t>
            </a:r>
          </a:p>
        </p:txBody>
      </p:sp>
      <p:sp>
        <p:nvSpPr>
          <p:cNvPr id="4" name="Slide Number Placeholder 3"/>
          <p:cNvSpPr>
            <a:spLocks noGrp="1"/>
          </p:cNvSpPr>
          <p:nvPr>
            <p:ph type="sldNum" sz="quarter" idx="10"/>
          </p:nvPr>
        </p:nvSpPr>
        <p:spPr/>
        <p:txBody>
          <a:bodyPr/>
          <a:lstStyle/>
          <a:p>
            <a:fld id="{B8C2EA7C-C9F5-42EA-A217-095F66B721D7}" type="slidenum">
              <a:rPr lang="en-GB" smtClean="0"/>
              <a:t>47</a:t>
            </a:fld>
            <a:endParaRPr lang="en-GB"/>
          </a:p>
        </p:txBody>
      </p:sp>
    </p:spTree>
    <p:extLst>
      <p:ext uri="{BB962C8B-B14F-4D97-AF65-F5344CB8AC3E}">
        <p14:creationId xmlns:p14="http://schemas.microsoft.com/office/powerpoint/2010/main" val="146749738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Further intrusion at I-E-50 in western part</a:t>
            </a:r>
          </a:p>
        </p:txBody>
      </p:sp>
      <p:sp>
        <p:nvSpPr>
          <p:cNvPr id="4" name="Slide Number Placeholder 3"/>
          <p:cNvSpPr>
            <a:spLocks noGrp="1"/>
          </p:cNvSpPr>
          <p:nvPr>
            <p:ph type="sldNum" sz="quarter" idx="10"/>
          </p:nvPr>
        </p:nvSpPr>
        <p:spPr/>
        <p:txBody>
          <a:bodyPr/>
          <a:lstStyle/>
          <a:p>
            <a:fld id="{B8C2EA7C-C9F5-42EA-A217-095F66B721D7}" type="slidenum">
              <a:rPr lang="en-GB" smtClean="0"/>
              <a:t>48</a:t>
            </a:fld>
            <a:endParaRPr lang="en-GB"/>
          </a:p>
        </p:txBody>
      </p:sp>
    </p:spTree>
    <p:extLst>
      <p:ext uri="{BB962C8B-B14F-4D97-AF65-F5344CB8AC3E}">
        <p14:creationId xmlns:p14="http://schemas.microsoft.com/office/powerpoint/2010/main" val="146749738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Further intrusion at I-E-50 in western part</a:t>
            </a:r>
          </a:p>
        </p:txBody>
      </p:sp>
      <p:sp>
        <p:nvSpPr>
          <p:cNvPr id="4" name="Slide Number Placeholder 3"/>
          <p:cNvSpPr>
            <a:spLocks noGrp="1"/>
          </p:cNvSpPr>
          <p:nvPr>
            <p:ph type="sldNum" sz="quarter" idx="10"/>
          </p:nvPr>
        </p:nvSpPr>
        <p:spPr/>
        <p:txBody>
          <a:bodyPr/>
          <a:lstStyle/>
          <a:p>
            <a:fld id="{B8C2EA7C-C9F5-42EA-A217-095F66B721D7}" type="slidenum">
              <a:rPr lang="en-GB" smtClean="0"/>
              <a:t>49</a:t>
            </a:fld>
            <a:endParaRPr lang="en-GB"/>
          </a:p>
        </p:txBody>
      </p:sp>
    </p:spTree>
    <p:extLst>
      <p:ext uri="{BB962C8B-B14F-4D97-AF65-F5344CB8AC3E}">
        <p14:creationId xmlns:p14="http://schemas.microsoft.com/office/powerpoint/2010/main" val="14674973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Mainly</a:t>
            </a:r>
            <a:r>
              <a:rPr lang="en-US" baseline="0" dirty="0"/>
              <a:t> dependent on freshwater from the Mississippi River currently: 98,6%</a:t>
            </a:r>
          </a:p>
          <a:p>
            <a:r>
              <a:rPr lang="en-US" baseline="0" dirty="0"/>
              <a:t>Dependency on river water has been proven to dangerous: upstream spillages and saltwater encroachment during low tide, after Katrina facilities damaged</a:t>
            </a:r>
          </a:p>
          <a:p>
            <a:r>
              <a:rPr lang="en-US" baseline="0" dirty="0"/>
              <a:t>Therefore, groundwater proposed as alternative freshwater source or emergency source</a:t>
            </a:r>
          </a:p>
          <a:p>
            <a:r>
              <a:rPr lang="en-US" baseline="0" dirty="0"/>
              <a:t>Currently hardly any freshwater produced in New Orleans: four major extraction wells for industry only produce saline water</a:t>
            </a:r>
          </a:p>
          <a:p>
            <a:r>
              <a:rPr lang="en-US" baseline="0" dirty="0"/>
              <a:t>In the past, however, freshwater extraction occurred and led to salinization of the aquifers</a:t>
            </a:r>
          </a:p>
          <a:p>
            <a:endParaRPr lang="en-US" baseline="0" dirty="0"/>
          </a:p>
          <a:p>
            <a:r>
              <a:rPr lang="en-US" baseline="0" dirty="0"/>
              <a:t>Further research is therefore needed to reestablish the groundwater as a sources of freshwater in the area.</a:t>
            </a:r>
          </a:p>
          <a:p>
            <a:endParaRPr lang="en-US" baseline="0" dirty="0"/>
          </a:p>
          <a:p>
            <a:endParaRPr lang="en-GB" dirty="0"/>
          </a:p>
        </p:txBody>
      </p:sp>
      <p:sp>
        <p:nvSpPr>
          <p:cNvPr id="4" name="Slide Number Placeholder 3"/>
          <p:cNvSpPr>
            <a:spLocks noGrp="1"/>
          </p:cNvSpPr>
          <p:nvPr>
            <p:ph type="sldNum" sz="quarter" idx="10"/>
          </p:nvPr>
        </p:nvSpPr>
        <p:spPr/>
        <p:txBody>
          <a:bodyPr/>
          <a:lstStyle/>
          <a:p>
            <a:fld id="{B8C2EA7C-C9F5-42EA-A217-095F66B721D7}" type="slidenum">
              <a:rPr lang="en-GB" smtClean="0"/>
              <a:t>5</a:t>
            </a:fld>
            <a:endParaRPr lang="en-GB"/>
          </a:p>
        </p:txBody>
      </p:sp>
    </p:spTree>
    <p:extLst>
      <p:ext uri="{BB962C8B-B14F-4D97-AF65-F5344CB8AC3E}">
        <p14:creationId xmlns:p14="http://schemas.microsoft.com/office/powerpoint/2010/main" val="146749738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Further intrusion at I-E-50 in western part</a:t>
            </a:r>
          </a:p>
        </p:txBody>
      </p:sp>
      <p:sp>
        <p:nvSpPr>
          <p:cNvPr id="4" name="Slide Number Placeholder 3"/>
          <p:cNvSpPr>
            <a:spLocks noGrp="1"/>
          </p:cNvSpPr>
          <p:nvPr>
            <p:ph type="sldNum" sz="quarter" idx="10"/>
          </p:nvPr>
        </p:nvSpPr>
        <p:spPr/>
        <p:txBody>
          <a:bodyPr/>
          <a:lstStyle/>
          <a:p>
            <a:fld id="{B8C2EA7C-C9F5-42EA-A217-095F66B721D7}" type="slidenum">
              <a:rPr lang="en-GB" smtClean="0"/>
              <a:t>50</a:t>
            </a:fld>
            <a:endParaRPr lang="en-GB"/>
          </a:p>
        </p:txBody>
      </p:sp>
    </p:spTree>
    <p:extLst>
      <p:ext uri="{BB962C8B-B14F-4D97-AF65-F5344CB8AC3E}">
        <p14:creationId xmlns:p14="http://schemas.microsoft.com/office/powerpoint/2010/main" val="14674973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a:p>
            <a:endParaRPr lang="en-GB" dirty="0"/>
          </a:p>
        </p:txBody>
      </p:sp>
      <p:sp>
        <p:nvSpPr>
          <p:cNvPr id="4" name="Slide Number Placeholder 3"/>
          <p:cNvSpPr>
            <a:spLocks noGrp="1"/>
          </p:cNvSpPr>
          <p:nvPr>
            <p:ph type="sldNum" sz="quarter" idx="10"/>
          </p:nvPr>
        </p:nvSpPr>
        <p:spPr/>
        <p:txBody>
          <a:bodyPr/>
          <a:lstStyle/>
          <a:p>
            <a:fld id="{B8C2EA7C-C9F5-42EA-A217-095F66B721D7}" type="slidenum">
              <a:rPr lang="en-GB" smtClean="0"/>
              <a:t>6</a:t>
            </a:fld>
            <a:endParaRPr lang="en-GB"/>
          </a:p>
        </p:txBody>
      </p:sp>
    </p:spTree>
    <p:extLst>
      <p:ext uri="{BB962C8B-B14F-4D97-AF65-F5344CB8AC3E}">
        <p14:creationId xmlns:p14="http://schemas.microsoft.com/office/powerpoint/2010/main" val="14674973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Defined</a:t>
            </a:r>
            <a:r>
              <a:rPr lang="en-US" baseline="0" dirty="0"/>
              <a:t> as inflow of saline water into areas previously containing fresher water</a:t>
            </a:r>
            <a:endParaRPr lang="en-US" dirty="0"/>
          </a:p>
          <a:p>
            <a:r>
              <a:rPr lang="en-US" dirty="0"/>
              <a:t>Amount of</a:t>
            </a:r>
            <a:r>
              <a:rPr lang="en-US" baseline="0" dirty="0"/>
              <a:t> seawater intrusion and therefore location of the interface determined by head differences: sea level at seaward boundary vs freshwater flux from landward boundary. </a:t>
            </a:r>
            <a:endParaRPr lang="en-US" dirty="0"/>
          </a:p>
          <a:p>
            <a:endParaRPr lang="en-US" dirty="0"/>
          </a:p>
          <a:p>
            <a:r>
              <a:rPr lang="en-US" dirty="0"/>
              <a:t>Concentrations and densities</a:t>
            </a:r>
            <a:r>
              <a:rPr lang="en-US" baseline="0" dirty="0"/>
              <a:t> of seawater and freshwater: </a:t>
            </a:r>
            <a:r>
              <a:rPr lang="en-US" baseline="0" dirty="0" err="1"/>
              <a:t>conc</a:t>
            </a:r>
            <a:r>
              <a:rPr lang="en-US" baseline="0" dirty="0"/>
              <a:t> in terms of Total dissolved solids concentration</a:t>
            </a:r>
          </a:p>
          <a:p>
            <a:r>
              <a:rPr lang="en-US" baseline="0" dirty="0"/>
              <a:t>Variable density flow due to density differences: causes ‘toe’ of saline water beneath freshwater</a:t>
            </a:r>
          </a:p>
          <a:p>
            <a:r>
              <a:rPr lang="en-US" baseline="0" dirty="0"/>
              <a:t>Solute transport of dissolved particles formation of transition zone with C and </a:t>
            </a:r>
            <a:r>
              <a:rPr lang="en-US" baseline="0" dirty="0" err="1"/>
              <a:t>ro</a:t>
            </a:r>
            <a:r>
              <a:rPr lang="en-US" baseline="0" dirty="0"/>
              <a:t> between fresh and seawater.</a:t>
            </a:r>
          </a:p>
          <a:p>
            <a:r>
              <a:rPr lang="en-US" baseline="0" dirty="0"/>
              <a:t>Due to solute transport:</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Transition zone</a:t>
            </a:r>
          </a:p>
        </p:txBody>
      </p:sp>
      <p:sp>
        <p:nvSpPr>
          <p:cNvPr id="4" name="Slide Number Placeholder 3"/>
          <p:cNvSpPr>
            <a:spLocks noGrp="1"/>
          </p:cNvSpPr>
          <p:nvPr>
            <p:ph type="sldNum" sz="quarter" idx="10"/>
          </p:nvPr>
        </p:nvSpPr>
        <p:spPr/>
        <p:txBody>
          <a:bodyPr/>
          <a:lstStyle/>
          <a:p>
            <a:fld id="{B8C2EA7C-C9F5-42EA-A217-095F66B721D7}" type="slidenum">
              <a:rPr lang="en-GB" smtClean="0"/>
              <a:t>7</a:t>
            </a:fld>
            <a:endParaRPr lang="en-GB"/>
          </a:p>
        </p:txBody>
      </p:sp>
    </p:spTree>
    <p:extLst>
      <p:ext uri="{BB962C8B-B14F-4D97-AF65-F5344CB8AC3E}">
        <p14:creationId xmlns:p14="http://schemas.microsoft.com/office/powerpoint/2010/main" val="14674973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Higher seaward head and lower landward head lead to enhanced saltwater intrusion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-groundwater extraction leads to lower heads on land, therefore intrusion</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-Groundwater extraction leads to subsidence, which causes lowering of the water table: also lower heads on land</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-Sea level rise causes higher head at sea: enhances seawater intrusion:</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Other effect of sea level rise and subsidence: inundation: landward shift of interface between the sea and aquifer</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Also higher risk of flooding: can lead to direct infiltration of saline water into freshwater resources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Effects of subsidence and sea level rise on saltwater intrusion strongly dependent on aquifer properties: larger effects found in unconfined systems than in confined systems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Sea level rise leads to a higher hydraulic head at the seaward side</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Subsidence leads to lowering of water table </a:t>
            </a:r>
          </a:p>
        </p:txBody>
      </p:sp>
      <p:sp>
        <p:nvSpPr>
          <p:cNvPr id="4" name="Slide Number Placeholder 3"/>
          <p:cNvSpPr>
            <a:spLocks noGrp="1"/>
          </p:cNvSpPr>
          <p:nvPr>
            <p:ph type="sldNum" sz="quarter" idx="10"/>
          </p:nvPr>
        </p:nvSpPr>
        <p:spPr/>
        <p:txBody>
          <a:bodyPr/>
          <a:lstStyle/>
          <a:p>
            <a:fld id="{B8C2EA7C-C9F5-42EA-A217-095F66B721D7}" type="slidenum">
              <a:rPr lang="en-GB" smtClean="0"/>
              <a:t>8</a:t>
            </a:fld>
            <a:endParaRPr lang="en-GB"/>
          </a:p>
        </p:txBody>
      </p:sp>
    </p:spTree>
    <p:extLst>
      <p:ext uri="{BB962C8B-B14F-4D97-AF65-F5344CB8AC3E}">
        <p14:creationId xmlns:p14="http://schemas.microsoft.com/office/powerpoint/2010/main" val="14674973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Higher seaward head and lower landward head lead to enhanced saltwater intrusion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-groundwater extraction leads to lower heads on land, therefore intrusion</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-Groundwater extraction leads to subsidence, which causes lowering of the water table: also lower heads on land</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-Sea level rise causes higher head at sea: enhances seawater intrusion:</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Other effect of sea level rise and subsidence: inundation: landward shift of interface between the sea and aquifer</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Also higher risk of flooding: can lead to direct infiltration of saline water into freshwater resources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Effects of subsidence and sea level rise on saltwater intrusion strongly dependent on aquifer properties: larger effects found in unconfined systems than in confined systems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Sea level rise leads to a higher hydraulic head at the seaward side</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Subsidence leads to lowering of water table </a:t>
            </a:r>
          </a:p>
        </p:txBody>
      </p:sp>
      <p:sp>
        <p:nvSpPr>
          <p:cNvPr id="4" name="Slide Number Placeholder 3"/>
          <p:cNvSpPr>
            <a:spLocks noGrp="1"/>
          </p:cNvSpPr>
          <p:nvPr>
            <p:ph type="sldNum" sz="quarter" idx="10"/>
          </p:nvPr>
        </p:nvSpPr>
        <p:spPr/>
        <p:txBody>
          <a:bodyPr/>
          <a:lstStyle/>
          <a:p>
            <a:fld id="{B8C2EA7C-C9F5-42EA-A217-095F66B721D7}" type="slidenum">
              <a:rPr lang="en-GB" smtClean="0"/>
              <a:t>9</a:t>
            </a:fld>
            <a:endParaRPr lang="en-GB"/>
          </a:p>
        </p:txBody>
      </p:sp>
    </p:spTree>
    <p:extLst>
      <p:ext uri="{BB962C8B-B14F-4D97-AF65-F5344CB8AC3E}">
        <p14:creationId xmlns:p14="http://schemas.microsoft.com/office/powerpoint/2010/main" val="14674973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1"/>
            <a:ext cx="7772400" cy="1102519"/>
          </a:xfrm>
        </p:spPr>
        <p:txBody>
          <a:bodyPr/>
          <a:lstStyle/>
          <a:p>
            <a:r>
              <a:rPr lang="en-US" dirty="0"/>
              <a:t>Click to edit Master title style</a:t>
            </a:r>
            <a:endParaRPr lang="en-GB" dirty="0"/>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GB" dirty="0"/>
          </a:p>
        </p:txBody>
      </p:sp>
      <p:sp>
        <p:nvSpPr>
          <p:cNvPr id="4" name="Date Placeholder 3"/>
          <p:cNvSpPr>
            <a:spLocks noGrp="1"/>
          </p:cNvSpPr>
          <p:nvPr>
            <p:ph type="dt" sz="half" idx="10"/>
          </p:nvPr>
        </p:nvSpPr>
        <p:spPr/>
        <p:txBody>
          <a:bodyPr/>
          <a:lstStyle/>
          <a:p>
            <a:fld id="{C24387AC-DF6E-4117-93AA-EAC3F86540F1}" type="datetimeFigureOut">
              <a:rPr lang="en-GB" smtClean="0"/>
              <a:t>31/01/2023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001DFF2-E2DD-4DD8-8D8D-EAD5E39E9B1C}" type="slidenum">
              <a:rPr lang="en-GB" smtClean="0"/>
              <a:t>‹#›</a:t>
            </a:fld>
            <a:endParaRPr lang="en-GB"/>
          </a:p>
        </p:txBody>
      </p:sp>
    </p:spTree>
    <p:extLst>
      <p:ext uri="{BB962C8B-B14F-4D97-AF65-F5344CB8AC3E}">
        <p14:creationId xmlns:p14="http://schemas.microsoft.com/office/powerpoint/2010/main" val="18029588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90"/>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24387AC-DF6E-4117-93AA-EAC3F86540F1}" type="datetimeFigureOut">
              <a:rPr lang="en-GB" smtClean="0"/>
              <a:t>31/01/2023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001DFF2-E2DD-4DD8-8D8D-EAD5E39E9B1C}" type="slidenum">
              <a:rPr lang="en-GB" smtClean="0"/>
              <a:t>‹#›</a:t>
            </a:fld>
            <a:endParaRPr lang="en-GB"/>
          </a:p>
        </p:txBody>
      </p:sp>
    </p:spTree>
    <p:extLst>
      <p:ext uri="{BB962C8B-B14F-4D97-AF65-F5344CB8AC3E}">
        <p14:creationId xmlns:p14="http://schemas.microsoft.com/office/powerpoint/2010/main" val="23955026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4025505"/>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24387AC-DF6E-4117-93AA-EAC3F86540F1}" type="datetimeFigureOut">
              <a:rPr lang="en-GB" smtClean="0"/>
              <a:t>31/01/2023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001DFF2-E2DD-4DD8-8D8D-EAD5E39E9B1C}" type="slidenum">
              <a:rPr lang="en-GB" smtClean="0"/>
              <a:t>‹#›</a:t>
            </a:fld>
            <a:endParaRPr lang="en-GB"/>
          </a:p>
        </p:txBody>
      </p:sp>
    </p:spTree>
    <p:extLst>
      <p:ext uri="{BB962C8B-B14F-4D97-AF65-F5344CB8AC3E}">
        <p14:creationId xmlns:p14="http://schemas.microsoft.com/office/powerpoint/2010/main" val="24485857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24387AC-DF6E-4117-93AA-EAC3F86540F1}" type="datetimeFigureOut">
              <a:rPr lang="en-GB" smtClean="0"/>
              <a:t>31/01/2023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001DFF2-E2DD-4DD8-8D8D-EAD5E39E9B1C}" type="slidenum">
              <a:rPr lang="en-GB" smtClean="0"/>
              <a:t>‹#›</a:t>
            </a:fld>
            <a:endParaRPr lang="en-GB"/>
          </a:p>
        </p:txBody>
      </p:sp>
    </p:spTree>
    <p:extLst>
      <p:ext uri="{BB962C8B-B14F-4D97-AF65-F5344CB8AC3E}">
        <p14:creationId xmlns:p14="http://schemas.microsoft.com/office/powerpoint/2010/main" val="16521896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24387AC-DF6E-4117-93AA-EAC3F86540F1}" type="datetimeFigureOut">
              <a:rPr lang="en-GB" smtClean="0"/>
              <a:t>31/01/2023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001DFF2-E2DD-4DD8-8D8D-EAD5E39E9B1C}" type="slidenum">
              <a:rPr lang="en-GB" smtClean="0"/>
              <a:t>‹#›</a:t>
            </a:fld>
            <a:endParaRPr lang="en-GB"/>
          </a:p>
        </p:txBody>
      </p:sp>
    </p:spTree>
    <p:extLst>
      <p:ext uri="{BB962C8B-B14F-4D97-AF65-F5344CB8AC3E}">
        <p14:creationId xmlns:p14="http://schemas.microsoft.com/office/powerpoint/2010/main" val="36757910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8613"/>
            <a:ext cx="7772400" cy="1101725"/>
          </a:xfrm>
        </p:spPr>
        <p:txBody>
          <a:bodyPr/>
          <a:lstStyle/>
          <a:p>
            <a:r>
              <a:rPr lang="en-US"/>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FC30E10A-CFA9-4256-9EB1-EA9C6AF7AEC0}" type="datetimeFigureOut">
              <a:rPr lang="en-GB" smtClean="0"/>
              <a:t>31/01/2023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9116E76-3176-480B-AFA2-7F4FF3573807}" type="slidenum">
              <a:rPr lang="en-GB" smtClean="0"/>
              <a:t>‹#›</a:t>
            </a:fld>
            <a:endParaRPr lang="en-GB"/>
          </a:p>
        </p:txBody>
      </p:sp>
    </p:spTree>
    <p:extLst>
      <p:ext uri="{BB962C8B-B14F-4D97-AF65-F5344CB8AC3E}">
        <p14:creationId xmlns:p14="http://schemas.microsoft.com/office/powerpoint/2010/main" val="35387138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C30E10A-CFA9-4256-9EB1-EA9C6AF7AEC0}" type="datetimeFigureOut">
              <a:rPr lang="en-GB" smtClean="0"/>
              <a:t>31/01/2023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9116E76-3176-480B-AFA2-7F4FF3573807}" type="slidenum">
              <a:rPr lang="en-GB" smtClean="0"/>
              <a:t>‹#›</a:t>
            </a:fld>
            <a:endParaRPr lang="en-GB"/>
          </a:p>
        </p:txBody>
      </p:sp>
    </p:spTree>
    <p:extLst>
      <p:ext uri="{BB962C8B-B14F-4D97-AF65-F5344CB8AC3E}">
        <p14:creationId xmlns:p14="http://schemas.microsoft.com/office/powerpoint/2010/main" val="901663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5"/>
            <a:ext cx="7772400" cy="1022350"/>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179638"/>
            <a:ext cx="7772400" cy="11255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C30E10A-CFA9-4256-9EB1-EA9C6AF7AEC0}" type="datetimeFigureOut">
              <a:rPr lang="en-GB" smtClean="0"/>
              <a:t>31/01/2023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9116E76-3176-480B-AFA2-7F4FF3573807}" type="slidenum">
              <a:rPr lang="en-GB" smtClean="0"/>
              <a:t>‹#›</a:t>
            </a:fld>
            <a:endParaRPr lang="en-GB"/>
          </a:p>
        </p:txBody>
      </p:sp>
    </p:spTree>
    <p:extLst>
      <p:ext uri="{BB962C8B-B14F-4D97-AF65-F5344CB8AC3E}">
        <p14:creationId xmlns:p14="http://schemas.microsoft.com/office/powerpoint/2010/main" val="37571296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FC30E10A-CFA9-4256-9EB1-EA9C6AF7AEC0}" type="datetimeFigureOut">
              <a:rPr lang="en-GB" smtClean="0"/>
              <a:t>31/01/2023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9116E76-3176-480B-AFA2-7F4FF3573807}" type="slidenum">
              <a:rPr lang="en-GB" smtClean="0"/>
              <a:t>‹#›</a:t>
            </a:fld>
            <a:endParaRPr lang="en-GB"/>
          </a:p>
        </p:txBody>
      </p:sp>
    </p:spTree>
    <p:extLst>
      <p:ext uri="{BB962C8B-B14F-4D97-AF65-F5344CB8AC3E}">
        <p14:creationId xmlns:p14="http://schemas.microsoft.com/office/powerpoint/2010/main" val="26843677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FC30E10A-CFA9-4256-9EB1-EA9C6AF7AEC0}" type="datetimeFigureOut">
              <a:rPr lang="en-GB" smtClean="0"/>
              <a:t>31/01/2023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9116E76-3176-480B-AFA2-7F4FF3573807}" type="slidenum">
              <a:rPr lang="en-GB" smtClean="0"/>
              <a:t>‹#›</a:t>
            </a:fld>
            <a:endParaRPr lang="en-GB"/>
          </a:p>
        </p:txBody>
      </p:sp>
    </p:spTree>
    <p:extLst>
      <p:ext uri="{BB962C8B-B14F-4D97-AF65-F5344CB8AC3E}">
        <p14:creationId xmlns:p14="http://schemas.microsoft.com/office/powerpoint/2010/main" val="5432817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FC30E10A-CFA9-4256-9EB1-EA9C6AF7AEC0}" type="datetimeFigureOut">
              <a:rPr lang="en-GB" smtClean="0"/>
              <a:t>31/01/2023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9116E76-3176-480B-AFA2-7F4FF3573807}" type="slidenum">
              <a:rPr lang="en-GB" smtClean="0"/>
              <a:t>‹#›</a:t>
            </a:fld>
            <a:endParaRPr lang="en-GB"/>
          </a:p>
        </p:txBody>
      </p:sp>
    </p:spTree>
    <p:extLst>
      <p:ext uri="{BB962C8B-B14F-4D97-AF65-F5344CB8AC3E}">
        <p14:creationId xmlns:p14="http://schemas.microsoft.com/office/powerpoint/2010/main" val="24572354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C24387AC-DF6E-4117-93AA-EAC3F86540F1}" type="datetimeFigureOut">
              <a:rPr lang="en-GB" smtClean="0"/>
              <a:t>31/01/2023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001DFF2-E2DD-4DD8-8D8D-EAD5E39E9B1C}" type="slidenum">
              <a:rPr lang="en-GB" smtClean="0"/>
              <a:t>‹#›</a:t>
            </a:fld>
            <a:endParaRPr lang="en-GB"/>
          </a:p>
        </p:txBody>
      </p:sp>
    </p:spTree>
    <p:extLst>
      <p:ext uri="{BB962C8B-B14F-4D97-AF65-F5344CB8AC3E}">
        <p14:creationId xmlns:p14="http://schemas.microsoft.com/office/powerpoint/2010/main" val="342648010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30E10A-CFA9-4256-9EB1-EA9C6AF7AEC0}" type="datetimeFigureOut">
              <a:rPr lang="en-GB" smtClean="0"/>
              <a:t>31/01/2023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9116E76-3176-480B-AFA2-7F4FF3573807}" type="slidenum">
              <a:rPr lang="en-GB" smtClean="0"/>
              <a:t>‹#›</a:t>
            </a:fld>
            <a:endParaRPr lang="en-GB"/>
          </a:p>
        </p:txBody>
      </p:sp>
    </p:spTree>
    <p:extLst>
      <p:ext uri="{BB962C8B-B14F-4D97-AF65-F5344CB8AC3E}">
        <p14:creationId xmlns:p14="http://schemas.microsoft.com/office/powerpoint/2010/main" val="23708854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4788"/>
            <a:ext cx="3008313" cy="871537"/>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C30E10A-CFA9-4256-9EB1-EA9C6AF7AEC0}" type="datetimeFigureOut">
              <a:rPr lang="en-GB" smtClean="0"/>
              <a:t>31/01/2023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9116E76-3176-480B-AFA2-7F4FF3573807}" type="slidenum">
              <a:rPr lang="en-GB" smtClean="0"/>
              <a:t>‹#›</a:t>
            </a:fld>
            <a:endParaRPr lang="en-GB"/>
          </a:p>
        </p:txBody>
      </p:sp>
    </p:spTree>
    <p:extLst>
      <p:ext uri="{BB962C8B-B14F-4D97-AF65-F5344CB8AC3E}">
        <p14:creationId xmlns:p14="http://schemas.microsoft.com/office/powerpoint/2010/main" val="37971220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450"/>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C30E10A-CFA9-4256-9EB1-EA9C6AF7AEC0}" type="datetimeFigureOut">
              <a:rPr lang="en-GB" smtClean="0"/>
              <a:t>31/01/2023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9116E76-3176-480B-AFA2-7F4FF3573807}" type="slidenum">
              <a:rPr lang="en-GB" smtClean="0"/>
              <a:t>‹#›</a:t>
            </a:fld>
            <a:endParaRPr lang="en-GB"/>
          </a:p>
        </p:txBody>
      </p:sp>
    </p:spTree>
    <p:extLst>
      <p:ext uri="{BB962C8B-B14F-4D97-AF65-F5344CB8AC3E}">
        <p14:creationId xmlns:p14="http://schemas.microsoft.com/office/powerpoint/2010/main" val="36029114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C30E10A-CFA9-4256-9EB1-EA9C6AF7AEC0}" type="datetimeFigureOut">
              <a:rPr lang="en-GB" smtClean="0"/>
              <a:t>31/01/2023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9116E76-3176-480B-AFA2-7F4FF3573807}" type="slidenum">
              <a:rPr lang="en-GB" smtClean="0"/>
              <a:t>‹#›</a:t>
            </a:fld>
            <a:endParaRPr lang="en-GB"/>
          </a:p>
        </p:txBody>
      </p:sp>
    </p:spTree>
    <p:extLst>
      <p:ext uri="{BB962C8B-B14F-4D97-AF65-F5344CB8AC3E}">
        <p14:creationId xmlns:p14="http://schemas.microsoft.com/office/powerpoint/2010/main" val="404068038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6375"/>
            <a:ext cx="2057400" cy="438785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06375"/>
            <a:ext cx="6019800" cy="43878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C30E10A-CFA9-4256-9EB1-EA9C6AF7AEC0}" type="datetimeFigureOut">
              <a:rPr lang="en-GB" smtClean="0"/>
              <a:t>31/01/2023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9116E76-3176-480B-AFA2-7F4FF3573807}" type="slidenum">
              <a:rPr lang="en-GB" smtClean="0"/>
              <a:t>‹#›</a:t>
            </a:fld>
            <a:endParaRPr lang="en-GB"/>
          </a:p>
        </p:txBody>
      </p:sp>
    </p:spTree>
    <p:extLst>
      <p:ext uri="{BB962C8B-B14F-4D97-AF65-F5344CB8AC3E}">
        <p14:creationId xmlns:p14="http://schemas.microsoft.com/office/powerpoint/2010/main" val="4785016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C24387AC-DF6E-4117-93AA-EAC3F86540F1}" type="datetimeFigureOut">
              <a:rPr lang="en-GB" smtClean="0"/>
              <a:t>31/01/2023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001DFF2-E2DD-4DD8-8D8D-EAD5E39E9B1C}" type="slidenum">
              <a:rPr lang="en-GB" smtClean="0"/>
              <a:t>‹#›</a:t>
            </a:fld>
            <a:endParaRPr lang="en-GB"/>
          </a:p>
        </p:txBody>
      </p:sp>
    </p:spTree>
    <p:extLst>
      <p:ext uri="{BB962C8B-B14F-4D97-AF65-F5344CB8AC3E}">
        <p14:creationId xmlns:p14="http://schemas.microsoft.com/office/powerpoint/2010/main" val="31631559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24387AC-DF6E-4117-93AA-EAC3F86540F1}" type="datetimeFigureOut">
              <a:rPr lang="en-GB" smtClean="0"/>
              <a:t>31/01/2023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001DFF2-E2DD-4DD8-8D8D-EAD5E39E9B1C}" type="slidenum">
              <a:rPr lang="en-GB" smtClean="0"/>
              <a:t>‹#›</a:t>
            </a:fld>
            <a:endParaRPr lang="en-GB"/>
          </a:p>
        </p:txBody>
      </p:sp>
    </p:spTree>
    <p:extLst>
      <p:ext uri="{BB962C8B-B14F-4D97-AF65-F5344CB8AC3E}">
        <p14:creationId xmlns:p14="http://schemas.microsoft.com/office/powerpoint/2010/main" val="19544120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24387AC-DF6E-4117-93AA-EAC3F86540F1}" type="datetimeFigureOut">
              <a:rPr lang="en-GB" smtClean="0"/>
              <a:t>31/01/2023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001DFF2-E2DD-4DD8-8D8D-EAD5E39E9B1C}" type="slidenum">
              <a:rPr lang="en-GB" smtClean="0"/>
              <a:t>‹#›</a:t>
            </a:fld>
            <a:endParaRPr lang="en-GB"/>
          </a:p>
        </p:txBody>
      </p:sp>
    </p:spTree>
    <p:extLst>
      <p:ext uri="{BB962C8B-B14F-4D97-AF65-F5344CB8AC3E}">
        <p14:creationId xmlns:p14="http://schemas.microsoft.com/office/powerpoint/2010/main" val="31681722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900114"/>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900114"/>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C24387AC-DF6E-4117-93AA-EAC3F86540F1}" type="datetimeFigureOut">
              <a:rPr lang="en-GB" smtClean="0"/>
              <a:t>31/01/2023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001DFF2-E2DD-4DD8-8D8D-EAD5E39E9B1C}" type="slidenum">
              <a:rPr lang="en-GB" smtClean="0"/>
              <a:t>‹#›</a:t>
            </a:fld>
            <a:endParaRPr lang="en-GB"/>
          </a:p>
        </p:txBody>
      </p:sp>
    </p:spTree>
    <p:extLst>
      <p:ext uri="{BB962C8B-B14F-4D97-AF65-F5344CB8AC3E}">
        <p14:creationId xmlns:p14="http://schemas.microsoft.com/office/powerpoint/2010/main" val="41975866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85725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30"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30"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C24387AC-DF6E-4117-93AA-EAC3F86540F1}" type="datetimeFigureOut">
              <a:rPr lang="en-GB" smtClean="0"/>
              <a:t>31/01/2023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001DFF2-E2DD-4DD8-8D8D-EAD5E39E9B1C}" type="slidenum">
              <a:rPr lang="en-GB" smtClean="0"/>
              <a:t>‹#›</a:t>
            </a:fld>
            <a:endParaRPr lang="en-GB"/>
          </a:p>
        </p:txBody>
      </p:sp>
    </p:spTree>
    <p:extLst>
      <p:ext uri="{BB962C8B-B14F-4D97-AF65-F5344CB8AC3E}">
        <p14:creationId xmlns:p14="http://schemas.microsoft.com/office/powerpoint/2010/main" val="9890190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C24387AC-DF6E-4117-93AA-EAC3F86540F1}" type="datetimeFigureOut">
              <a:rPr lang="en-GB" smtClean="0"/>
              <a:t>31/01/2023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001DFF2-E2DD-4DD8-8D8D-EAD5E39E9B1C}" type="slidenum">
              <a:rPr lang="en-GB" smtClean="0"/>
              <a:t>‹#›</a:t>
            </a:fld>
            <a:endParaRPr lang="en-GB"/>
          </a:p>
        </p:txBody>
      </p:sp>
    </p:spTree>
    <p:extLst>
      <p:ext uri="{BB962C8B-B14F-4D97-AF65-F5344CB8AC3E}">
        <p14:creationId xmlns:p14="http://schemas.microsoft.com/office/powerpoint/2010/main" val="13373453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4387AC-DF6E-4117-93AA-EAC3F86540F1}" type="datetimeFigureOut">
              <a:rPr lang="en-GB" smtClean="0"/>
              <a:t>31/01/2023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001DFF2-E2DD-4DD8-8D8D-EAD5E39E9B1C}" type="slidenum">
              <a:rPr lang="en-GB" smtClean="0"/>
              <a:t>‹#›</a:t>
            </a:fld>
            <a:endParaRPr lang="en-GB"/>
          </a:p>
        </p:txBody>
      </p:sp>
    </p:spTree>
    <p:extLst>
      <p:ext uri="{BB962C8B-B14F-4D97-AF65-F5344CB8AC3E}">
        <p14:creationId xmlns:p14="http://schemas.microsoft.com/office/powerpoint/2010/main" val="42090141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C24387AC-DF6E-4117-93AA-EAC3F86540F1}" type="datetimeFigureOut">
              <a:rPr lang="en-GB" smtClean="0"/>
              <a:t>31/01/2023</a:t>
            </a:fld>
            <a:endParaRPr lang="en-GB"/>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8001DFF2-E2DD-4DD8-8D8D-EAD5E39E9B1C}" type="slidenum">
              <a:rPr lang="en-GB" smtClean="0"/>
              <a:t>‹#›</a:t>
            </a:fld>
            <a:endParaRPr lang="en-GB"/>
          </a:p>
        </p:txBody>
      </p:sp>
    </p:spTree>
    <p:extLst>
      <p:ext uri="{BB962C8B-B14F-4D97-AF65-F5344CB8AC3E}">
        <p14:creationId xmlns:p14="http://schemas.microsoft.com/office/powerpoint/2010/main" val="4180898369"/>
      </p:ext>
    </p:extLst>
  </p:cSld>
  <p:clrMap bg1="lt1" tx1="dk1" bg2="lt2" tx2="dk2" accent1="accent1" accent2="accent2" accent3="accent3" accent4="accent4" accent5="accent5" accent6="accent6" hlink="hlink" folHlink="folHlink"/>
  <p:sldLayoutIdLst>
    <p:sldLayoutId id="2147483673" r:id="rId1"/>
    <p:sldLayoutId id="2147483685" r:id="rId2"/>
    <p:sldLayoutId id="2147483684"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6375"/>
            <a:ext cx="8229600" cy="85725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200150"/>
            <a:ext cx="8229600" cy="33940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FC30E10A-CFA9-4256-9EB1-EA9C6AF7AEC0}" type="datetimeFigureOut">
              <a:rPr lang="en-GB" smtClean="0"/>
              <a:t>31/01/2023</a:t>
            </a:fld>
            <a:endParaRPr lang="en-GB"/>
          </a:p>
        </p:txBody>
      </p:sp>
      <p:sp>
        <p:nvSpPr>
          <p:cNvPr id="5" name="Footer Placeholder 4"/>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4767263"/>
            <a:ext cx="21336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9116E76-3176-480B-AFA2-7F4FF3573807}" type="slidenum">
              <a:rPr lang="en-GB" smtClean="0"/>
              <a:t>‹#›</a:t>
            </a:fld>
            <a:endParaRPr lang="en-GB"/>
          </a:p>
        </p:txBody>
      </p:sp>
    </p:spTree>
    <p:extLst>
      <p:ext uri="{BB962C8B-B14F-4D97-AF65-F5344CB8AC3E}">
        <p14:creationId xmlns:p14="http://schemas.microsoft.com/office/powerpoint/2010/main" val="1493707041"/>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10.tiff"/><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15.tiff"/><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18.tiff"/></Relationships>
</file>

<file path=ppt/slides/_rels/slide25.xml.rels><?xml version="1.0" encoding="UTF-8" standalone="yes"?>
<Relationships xmlns="http://schemas.openxmlformats.org/package/2006/relationships"><Relationship Id="rId3" Type="http://schemas.openxmlformats.org/officeDocument/2006/relationships/image" Target="../media/image19.tiff"/><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18.tiff"/></Relationships>
</file>

<file path=ppt/slides/_rels/slide26.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20.png"/><Relationship Id="rId7"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18.tiff"/><Relationship Id="rId5" Type="http://schemas.openxmlformats.org/officeDocument/2006/relationships/image" Target="../media/image19.tiff"/><Relationship Id="rId4" Type="http://schemas.openxmlformats.org/officeDocument/2006/relationships/image" Target="../media/image21.tiff"/></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28.xml.rels><?xml version="1.0" encoding="UTF-8" standalone="yes"?>
<Relationships xmlns="http://schemas.openxmlformats.org/package/2006/relationships"><Relationship Id="rId3" Type="http://schemas.openxmlformats.org/officeDocument/2006/relationships/image" Target="../media/image23.tiff"/><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24.tiff"/><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0.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26.png"/></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image" Target="../media/image27.png"/><Relationship Id="rId4" Type="http://schemas.openxmlformats.org/officeDocument/2006/relationships/image" Target="../media/image2.png"/></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0.tiff"/><Relationship Id="rId2" Type="http://schemas.openxmlformats.org/officeDocument/2006/relationships/notesSlide" Target="../notesSlides/notesSlide32.xml"/><Relationship Id="rId1" Type="http://schemas.openxmlformats.org/officeDocument/2006/relationships/slideLayout" Target="../slideLayouts/slideLayout1.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png"/></Relationships>
</file>

<file path=ppt/slides/_rels/slide33.xml.rels><?xml version="1.0" encoding="UTF-8" standalone="yes"?>
<Relationships xmlns="http://schemas.openxmlformats.org/package/2006/relationships"><Relationship Id="rId3" Type="http://schemas.openxmlformats.org/officeDocument/2006/relationships/image" Target="../media/image31.tiff"/><Relationship Id="rId2" Type="http://schemas.openxmlformats.org/officeDocument/2006/relationships/notesSlide" Target="../notesSlides/notesSlide33.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3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4.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3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5.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6.xml"/><Relationship Id="rId1" Type="http://schemas.openxmlformats.org/officeDocument/2006/relationships/slideLayout" Target="../slideLayouts/slideLayout1.xml"/><Relationship Id="rId5" Type="http://schemas.openxmlformats.org/officeDocument/2006/relationships/image" Target="../media/image34.tiff"/><Relationship Id="rId4" Type="http://schemas.openxmlformats.org/officeDocument/2006/relationships/image" Target="../media/image2.png"/></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7.xml"/><Relationship Id="rId1" Type="http://schemas.openxmlformats.org/officeDocument/2006/relationships/slideLayout" Target="../slideLayouts/slideLayout1.xml"/><Relationship Id="rId5" Type="http://schemas.openxmlformats.org/officeDocument/2006/relationships/image" Target="../media/image35.png"/><Relationship Id="rId4" Type="http://schemas.openxmlformats.org/officeDocument/2006/relationships/image" Target="../media/image2.png"/></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8.xml"/><Relationship Id="rId1" Type="http://schemas.openxmlformats.org/officeDocument/2006/relationships/slideLayout" Target="../slideLayouts/slideLayout1.xml"/><Relationship Id="rId5" Type="http://schemas.openxmlformats.org/officeDocument/2006/relationships/image" Target="../media/image36.png"/><Relationship Id="rId4" Type="http://schemas.openxmlformats.org/officeDocument/2006/relationships/image" Target="../media/image2.png"/></Relationships>
</file>

<file path=ppt/slides/_rels/slide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9.xml"/><Relationship Id="rId1" Type="http://schemas.openxmlformats.org/officeDocument/2006/relationships/slideLayout" Target="../slideLayouts/slideLayout1.xml"/><Relationship Id="rId5" Type="http://schemas.openxmlformats.org/officeDocument/2006/relationships/image" Target="../media/image37.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2.png"/></Relationships>
</file>

<file path=ppt/slides/_rels/slide4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0.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4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2.xml"/><Relationship Id="rId1" Type="http://schemas.openxmlformats.org/officeDocument/2006/relationships/slideLayout" Target="../slideLayouts/slideLayout1.xml"/><Relationship Id="rId5" Type="http://schemas.openxmlformats.org/officeDocument/2006/relationships/image" Target="../media/image40.png"/><Relationship Id="rId4" Type="http://schemas.openxmlformats.org/officeDocument/2006/relationships/image" Target="../media/image2.png"/></Relationships>
</file>

<file path=ppt/slides/_rels/slide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3.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4.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5.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4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6.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4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7.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8.xml"/><Relationship Id="rId1" Type="http://schemas.openxmlformats.org/officeDocument/2006/relationships/slideLayout" Target="../slideLayouts/slideLayout1.xml"/><Relationship Id="rId5" Type="http://schemas.openxmlformats.org/officeDocument/2006/relationships/image" Target="../media/image42.png"/><Relationship Id="rId4" Type="http://schemas.openxmlformats.org/officeDocument/2006/relationships/image" Target="../media/image2.png"/></Relationships>
</file>

<file path=ppt/slides/_rels/slide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9.xml"/><Relationship Id="rId1" Type="http://schemas.openxmlformats.org/officeDocument/2006/relationships/slideLayout" Target="../slideLayouts/slideLayout1.xml"/><Relationship Id="rId5" Type="http://schemas.openxmlformats.org/officeDocument/2006/relationships/image" Target="../media/image43.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2.png"/></Relationships>
</file>

<file path=ppt/slides/_rels/slide5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0.xml"/><Relationship Id="rId1" Type="http://schemas.openxmlformats.org/officeDocument/2006/relationships/slideLayout" Target="../slideLayouts/slideLayout1.xml"/><Relationship Id="rId5" Type="http://schemas.openxmlformats.org/officeDocument/2006/relationships/image" Target="../media/image44.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0066"/>
        </a:solidFill>
        <a:effectLst/>
      </p:bgPr>
    </p:bg>
    <p:spTree>
      <p:nvGrpSpPr>
        <p:cNvPr id="1" name=""/>
        <p:cNvGrpSpPr/>
        <p:nvPr/>
      </p:nvGrpSpPr>
      <p:grpSpPr>
        <a:xfrm>
          <a:off x="0" y="0"/>
          <a:ext cx="0" cy="0"/>
          <a:chOff x="0" y="0"/>
          <a:chExt cx="0" cy="0"/>
        </a:xfrm>
      </p:grpSpPr>
      <p:sp>
        <p:nvSpPr>
          <p:cNvPr id="11" name="Rectangle 10"/>
          <p:cNvSpPr/>
          <p:nvPr/>
        </p:nvSpPr>
        <p:spPr>
          <a:xfrm>
            <a:off x="0" y="4803997"/>
            <a:ext cx="9144000" cy="339501"/>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000FF"/>
              </a:solidFill>
            </a:endParaRPr>
          </a:p>
        </p:txBody>
      </p:sp>
      <p:sp>
        <p:nvSpPr>
          <p:cNvPr id="12" name="TextBox 11"/>
          <p:cNvSpPr txBox="1"/>
          <p:nvPr/>
        </p:nvSpPr>
        <p:spPr>
          <a:xfrm>
            <a:off x="539552" y="691957"/>
            <a:ext cx="7292125" cy="1477328"/>
          </a:xfrm>
          <a:prstGeom prst="rect">
            <a:avLst/>
          </a:prstGeom>
          <a:noFill/>
        </p:spPr>
        <p:txBody>
          <a:bodyPr wrap="square" rtlCol="0">
            <a:spAutoFit/>
          </a:bodyPr>
          <a:lstStyle/>
          <a:p>
            <a:r>
              <a:rPr lang="en-GB" sz="3000" dirty="0">
                <a:solidFill>
                  <a:schemeClr val="bg1"/>
                </a:solidFill>
                <a:latin typeface="Helvetica" panose="020B0604020202020204" pitchFamily="34" charset="0"/>
                <a:cs typeface="Helvetica" panose="020B0604020202020204" pitchFamily="34" charset="0"/>
              </a:rPr>
              <a:t>Projecting Saltwater Intrusion in Southeastern Louisiana and New Orleans based on Groundwater Modelling</a:t>
            </a:r>
          </a:p>
        </p:txBody>
      </p:sp>
      <p:sp>
        <p:nvSpPr>
          <p:cNvPr id="23" name="TextBox 22"/>
          <p:cNvSpPr txBox="1"/>
          <p:nvPr/>
        </p:nvSpPr>
        <p:spPr>
          <a:xfrm>
            <a:off x="528872" y="3075806"/>
            <a:ext cx="3240360" cy="923330"/>
          </a:xfrm>
          <a:prstGeom prst="rect">
            <a:avLst/>
          </a:prstGeom>
          <a:noFill/>
        </p:spPr>
        <p:txBody>
          <a:bodyPr wrap="square" rtlCol="0">
            <a:spAutoFit/>
          </a:bodyPr>
          <a:lstStyle/>
          <a:p>
            <a:r>
              <a:rPr lang="en-US" dirty="0">
                <a:solidFill>
                  <a:schemeClr val="bg1"/>
                </a:solidFill>
              </a:rPr>
              <a:t>MSc Thesis Presentation by:</a:t>
            </a:r>
          </a:p>
          <a:p>
            <a:r>
              <a:rPr lang="en-US" dirty="0">
                <a:solidFill>
                  <a:schemeClr val="bg1"/>
                </a:solidFill>
              </a:rPr>
              <a:t>Lennart Brokx</a:t>
            </a:r>
          </a:p>
          <a:p>
            <a:r>
              <a:rPr lang="en-US" dirty="0">
                <a:solidFill>
                  <a:schemeClr val="bg1"/>
                </a:solidFill>
              </a:rPr>
              <a:t>22-04-2019</a:t>
            </a:r>
          </a:p>
        </p:txBody>
      </p:sp>
      <p:sp>
        <p:nvSpPr>
          <p:cNvPr id="24" name="TextBox 23"/>
          <p:cNvSpPr txBox="1"/>
          <p:nvPr/>
        </p:nvSpPr>
        <p:spPr>
          <a:xfrm>
            <a:off x="5850680" y="3075806"/>
            <a:ext cx="3024336" cy="923330"/>
          </a:xfrm>
          <a:prstGeom prst="rect">
            <a:avLst/>
          </a:prstGeom>
          <a:noFill/>
        </p:spPr>
        <p:txBody>
          <a:bodyPr wrap="square" rtlCol="0">
            <a:spAutoFit/>
          </a:bodyPr>
          <a:lstStyle/>
          <a:p>
            <a:r>
              <a:rPr lang="en-GB" dirty="0">
                <a:solidFill>
                  <a:schemeClr val="bg1"/>
                </a:solidFill>
              </a:rPr>
              <a:t>Supervisors:</a:t>
            </a:r>
          </a:p>
          <a:p>
            <a:r>
              <a:rPr lang="en-GB" dirty="0" err="1">
                <a:solidFill>
                  <a:schemeClr val="bg1"/>
                </a:solidFill>
              </a:rPr>
              <a:t>Dr.</a:t>
            </a:r>
            <a:r>
              <a:rPr lang="en-GB" dirty="0">
                <a:solidFill>
                  <a:schemeClr val="bg1"/>
                </a:solidFill>
              </a:rPr>
              <a:t> Ir. G.H.P. Oude Essink</a:t>
            </a:r>
          </a:p>
          <a:p>
            <a:r>
              <a:rPr lang="en-GB" dirty="0" err="1">
                <a:solidFill>
                  <a:schemeClr val="bg1"/>
                </a:solidFill>
              </a:rPr>
              <a:t>Prof.</a:t>
            </a:r>
            <a:r>
              <a:rPr lang="en-GB" dirty="0">
                <a:solidFill>
                  <a:schemeClr val="bg1"/>
                </a:solidFill>
              </a:rPr>
              <a:t> </a:t>
            </a:r>
            <a:r>
              <a:rPr lang="en-GB" dirty="0" err="1">
                <a:solidFill>
                  <a:schemeClr val="bg1"/>
                </a:solidFill>
              </a:rPr>
              <a:t>Dr.</a:t>
            </a:r>
            <a:r>
              <a:rPr lang="en-GB" dirty="0">
                <a:solidFill>
                  <a:schemeClr val="bg1"/>
                </a:solidFill>
              </a:rPr>
              <a:t> Ir. M.F.P. Bierkens</a:t>
            </a:r>
          </a:p>
        </p:txBody>
      </p:sp>
      <p:pic>
        <p:nvPicPr>
          <p:cNvPr id="27" name="Picture 2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63855" y="4160511"/>
            <a:ext cx="2710823" cy="1069850"/>
          </a:xfrm>
          <a:prstGeom prst="rect">
            <a:avLst/>
          </a:prstGeom>
        </p:spPr>
      </p:pic>
      <p:pic>
        <p:nvPicPr>
          <p:cNvPr id="28" name="Picture 2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90301" y="4147204"/>
            <a:ext cx="1895313" cy="1096463"/>
          </a:xfrm>
          <a:prstGeom prst="rect">
            <a:avLst/>
          </a:prstGeom>
        </p:spPr>
      </p:pic>
    </p:spTree>
    <p:extLst>
      <p:ext uri="{BB962C8B-B14F-4D97-AF65-F5344CB8AC3E}">
        <p14:creationId xmlns:p14="http://schemas.microsoft.com/office/powerpoint/2010/main" val="9565690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5002" y="2322677"/>
            <a:ext cx="5829300" cy="25260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0" y="0"/>
            <a:ext cx="9144000" cy="843558"/>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sp>
        <p:nvSpPr>
          <p:cNvPr id="7" name="Rectangle 6"/>
          <p:cNvSpPr/>
          <p:nvPr/>
        </p:nvSpPr>
        <p:spPr>
          <a:xfrm>
            <a:off x="-10170" y="4819859"/>
            <a:ext cx="9144000" cy="339501"/>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52320" y="22376"/>
            <a:ext cx="2024042" cy="798806"/>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28184" y="15095"/>
            <a:ext cx="1474232" cy="852862"/>
          </a:xfrm>
          <a:prstGeom prst="rect">
            <a:avLst/>
          </a:prstGeom>
        </p:spPr>
      </p:pic>
      <p:sp>
        <p:nvSpPr>
          <p:cNvPr id="11" name="TextBox 10"/>
          <p:cNvSpPr txBox="1"/>
          <p:nvPr/>
        </p:nvSpPr>
        <p:spPr>
          <a:xfrm>
            <a:off x="0" y="4819859"/>
            <a:ext cx="9144000" cy="307777"/>
          </a:xfrm>
          <a:prstGeom prst="rect">
            <a:avLst/>
          </a:prstGeom>
          <a:noFill/>
        </p:spPr>
        <p:txBody>
          <a:bodyPr wrap="square" rtlCol="0">
            <a:spAutoFit/>
          </a:bodyPr>
          <a:lstStyle/>
          <a:p>
            <a:pPr algn="ctr"/>
            <a:r>
              <a:rPr lang="en-US" sz="1400" dirty="0">
                <a:solidFill>
                  <a:schemeClr val="accent1">
                    <a:lumMod val="75000"/>
                  </a:schemeClr>
                </a:solidFill>
                <a:latin typeface="Helvetica" panose="020B0604020202020204" pitchFamily="34" charset="0"/>
                <a:cs typeface="Helvetica" panose="020B0604020202020204" pitchFamily="34" charset="0"/>
              </a:rPr>
              <a:t>Introduction</a:t>
            </a:r>
            <a:r>
              <a:rPr lang="en-US" sz="1400" dirty="0">
                <a:solidFill>
                  <a:schemeClr val="bg1"/>
                </a:solidFill>
                <a:latin typeface="Helvetica" panose="020B0604020202020204" pitchFamily="34" charset="0"/>
                <a:cs typeface="Helvetica" panose="020B0604020202020204" pitchFamily="34" charset="0"/>
              </a:rPr>
              <a:t>   </a:t>
            </a:r>
            <a:r>
              <a:rPr lang="en-US" sz="1400" dirty="0">
                <a:solidFill>
                  <a:schemeClr val="accent1">
                    <a:lumMod val="75000"/>
                  </a:schemeClr>
                </a:solidFill>
                <a:latin typeface="Helvetica" panose="020B0604020202020204" pitchFamily="34" charset="0"/>
                <a:cs typeface="Helvetica" panose="020B0604020202020204" pitchFamily="34" charset="0"/>
              </a:rPr>
              <a:t>|   Objectives   |   </a:t>
            </a:r>
            <a:r>
              <a:rPr lang="en-US" sz="1400" dirty="0">
                <a:solidFill>
                  <a:schemeClr val="tx2">
                    <a:lumMod val="20000"/>
                    <a:lumOff val="80000"/>
                  </a:schemeClr>
                </a:solidFill>
                <a:latin typeface="Helvetica" panose="020B0604020202020204" pitchFamily="34" charset="0"/>
                <a:cs typeface="Helvetica" panose="020B0604020202020204" pitchFamily="34" charset="0"/>
              </a:rPr>
              <a:t>Saltwater Intrusion   </a:t>
            </a:r>
            <a:r>
              <a:rPr lang="en-US" sz="1400" dirty="0">
                <a:solidFill>
                  <a:schemeClr val="accent1">
                    <a:lumMod val="75000"/>
                  </a:schemeClr>
                </a:solidFill>
                <a:latin typeface="Helvetica" panose="020B0604020202020204" pitchFamily="34" charset="0"/>
                <a:cs typeface="Helvetica" panose="020B0604020202020204" pitchFamily="34" charset="0"/>
              </a:rPr>
              <a:t>|   Study Area   |   Model Setup   |   Scenarios   |   Conclusions</a:t>
            </a:r>
            <a:endParaRPr lang="en-GB" sz="1400" dirty="0">
              <a:solidFill>
                <a:schemeClr val="accent1">
                  <a:lumMod val="75000"/>
                </a:schemeClr>
              </a:solidFill>
              <a:latin typeface="Helvetica" panose="020B0604020202020204" pitchFamily="34" charset="0"/>
              <a:cs typeface="Helvetica" panose="020B0604020202020204" pitchFamily="34" charset="0"/>
            </a:endParaRPr>
          </a:p>
        </p:txBody>
      </p:sp>
      <p:sp>
        <p:nvSpPr>
          <p:cNvPr id="12" name="TextBox 11"/>
          <p:cNvSpPr txBox="1"/>
          <p:nvPr/>
        </p:nvSpPr>
        <p:spPr>
          <a:xfrm>
            <a:off x="469175" y="149138"/>
            <a:ext cx="5688632" cy="584775"/>
          </a:xfrm>
          <a:prstGeom prst="rect">
            <a:avLst/>
          </a:prstGeom>
          <a:noFill/>
        </p:spPr>
        <p:txBody>
          <a:bodyPr wrap="square" rtlCol="0">
            <a:spAutoFit/>
          </a:bodyPr>
          <a:lstStyle/>
          <a:p>
            <a:pPr lvl="0"/>
            <a:r>
              <a:rPr lang="en-US" sz="3200" dirty="0">
                <a:solidFill>
                  <a:schemeClr val="bg1"/>
                </a:solidFill>
                <a:latin typeface="Helvetica" panose="020B0604020202020204" pitchFamily="34" charset="0"/>
                <a:cs typeface="Helvetica" panose="020B0604020202020204" pitchFamily="34" charset="0"/>
              </a:rPr>
              <a:t>Saltwater Intrusion | </a:t>
            </a:r>
            <a:r>
              <a:rPr lang="en-US" sz="2200" dirty="0">
                <a:solidFill>
                  <a:schemeClr val="bg1"/>
                </a:solidFill>
                <a:latin typeface="Helvetica" panose="020B0604020202020204" pitchFamily="34" charset="0"/>
                <a:cs typeface="Helvetica" panose="020B0604020202020204" pitchFamily="34" charset="0"/>
              </a:rPr>
              <a:t>Drivers</a:t>
            </a:r>
            <a:r>
              <a:rPr lang="en-US" sz="3200" dirty="0">
                <a:solidFill>
                  <a:schemeClr val="bg1"/>
                </a:solidFill>
                <a:latin typeface="Helvetica" panose="020B0604020202020204" pitchFamily="34" charset="0"/>
                <a:cs typeface="Helvetica" panose="020B0604020202020204" pitchFamily="34" charset="0"/>
              </a:rPr>
              <a:t> </a:t>
            </a:r>
            <a:endParaRPr lang="en-GB" sz="2200" dirty="0">
              <a:solidFill>
                <a:prstClr val="white"/>
              </a:solidFill>
              <a:latin typeface="Helvetica" panose="020B0604020202020204" pitchFamily="34" charset="0"/>
              <a:cs typeface="Helvetica" panose="020B0604020202020204" pitchFamily="34" charset="0"/>
            </a:endParaRPr>
          </a:p>
        </p:txBody>
      </p:sp>
      <p:sp>
        <p:nvSpPr>
          <p:cNvPr id="17" name="TextBox 16"/>
          <p:cNvSpPr txBox="1"/>
          <p:nvPr/>
        </p:nvSpPr>
        <p:spPr>
          <a:xfrm>
            <a:off x="469175" y="1107036"/>
            <a:ext cx="8352928" cy="1785104"/>
          </a:xfrm>
          <a:prstGeom prst="rect">
            <a:avLst/>
          </a:prstGeom>
          <a:noFill/>
        </p:spPr>
        <p:txBody>
          <a:bodyPr wrap="square" rtlCol="0">
            <a:spAutoFit/>
          </a:bodyPr>
          <a:lstStyle/>
          <a:p>
            <a:r>
              <a:rPr lang="en-US" sz="2000" b="1" dirty="0">
                <a:cs typeface="Helvetica" panose="020B0604020202020204" pitchFamily="34" charset="0"/>
              </a:rPr>
              <a:t>Enhancing factors:</a:t>
            </a:r>
          </a:p>
          <a:p>
            <a:pPr marL="285750" indent="-285750">
              <a:buFont typeface="Arial" panose="020B0604020202020204" pitchFamily="34" charset="0"/>
              <a:buChar char="•"/>
            </a:pPr>
            <a:r>
              <a:rPr lang="en-US" dirty="0">
                <a:cs typeface="Helvetica" panose="020B0604020202020204" pitchFamily="34" charset="0"/>
              </a:rPr>
              <a:t>Groundwater extraction</a:t>
            </a:r>
          </a:p>
          <a:p>
            <a:pPr marL="285750" indent="-285750">
              <a:buFont typeface="Arial" panose="020B0604020202020204" pitchFamily="34" charset="0"/>
              <a:buChar char="•"/>
            </a:pPr>
            <a:r>
              <a:rPr lang="en-US" dirty="0">
                <a:cs typeface="Helvetica" panose="020B0604020202020204" pitchFamily="34" charset="0"/>
              </a:rPr>
              <a:t>Subsidence</a:t>
            </a:r>
          </a:p>
          <a:p>
            <a:pPr marL="285750" indent="-285750">
              <a:buFont typeface="Arial" panose="020B0604020202020204" pitchFamily="34" charset="0"/>
              <a:buChar char="•"/>
            </a:pPr>
            <a:r>
              <a:rPr lang="en-US" dirty="0">
                <a:cs typeface="Helvetica" panose="020B0604020202020204" pitchFamily="34" charset="0"/>
              </a:rPr>
              <a:t>Sea level rise</a:t>
            </a:r>
          </a:p>
          <a:p>
            <a:pPr marL="285750" indent="-285750">
              <a:buFont typeface="Arial" panose="020B0604020202020204" pitchFamily="34" charset="0"/>
              <a:buChar char="•"/>
            </a:pPr>
            <a:r>
              <a:rPr lang="en-US" dirty="0">
                <a:cs typeface="Helvetica" panose="020B0604020202020204" pitchFamily="34" charset="0"/>
              </a:rPr>
              <a:t>Inundation</a:t>
            </a:r>
          </a:p>
          <a:p>
            <a:pPr marL="285750" indent="-285750">
              <a:buFont typeface="Arial" panose="020B0604020202020204" pitchFamily="34" charset="0"/>
              <a:buChar char="•"/>
            </a:pPr>
            <a:r>
              <a:rPr lang="en-US" dirty="0">
                <a:cs typeface="Helvetica" panose="020B0604020202020204" pitchFamily="34" charset="0"/>
              </a:rPr>
              <a:t>Flooding</a:t>
            </a:r>
          </a:p>
        </p:txBody>
      </p:sp>
      <p:sp>
        <p:nvSpPr>
          <p:cNvPr id="21" name="TextBox 20"/>
          <p:cNvSpPr txBox="1"/>
          <p:nvPr/>
        </p:nvSpPr>
        <p:spPr>
          <a:xfrm>
            <a:off x="2535858" y="4371950"/>
            <a:ext cx="1728192" cy="215444"/>
          </a:xfrm>
          <a:prstGeom prst="rect">
            <a:avLst/>
          </a:prstGeom>
          <a:noFill/>
        </p:spPr>
        <p:txBody>
          <a:bodyPr wrap="square" rtlCol="0">
            <a:spAutoFit/>
          </a:bodyPr>
          <a:lstStyle/>
          <a:p>
            <a:r>
              <a:rPr lang="en-US" sz="800" i="1" dirty="0"/>
              <a:t>Source: Ferguson &amp; Gleeson (2012)</a:t>
            </a:r>
            <a:endParaRPr lang="en-GB" sz="1000" i="1" dirty="0"/>
          </a:p>
        </p:txBody>
      </p:sp>
    </p:spTree>
    <p:extLst>
      <p:ext uri="{BB962C8B-B14F-4D97-AF65-F5344CB8AC3E}">
        <p14:creationId xmlns:p14="http://schemas.microsoft.com/office/powerpoint/2010/main" val="323596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843558"/>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sp>
        <p:nvSpPr>
          <p:cNvPr id="7" name="Rectangle 6"/>
          <p:cNvSpPr/>
          <p:nvPr/>
        </p:nvSpPr>
        <p:spPr>
          <a:xfrm>
            <a:off x="-10170" y="4819859"/>
            <a:ext cx="9144000" cy="339501"/>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52320" y="22376"/>
            <a:ext cx="2024042" cy="798806"/>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28184" y="15095"/>
            <a:ext cx="1474232" cy="852862"/>
          </a:xfrm>
          <a:prstGeom prst="rect">
            <a:avLst/>
          </a:prstGeom>
        </p:spPr>
      </p:pic>
      <p:sp>
        <p:nvSpPr>
          <p:cNvPr id="11" name="TextBox 10"/>
          <p:cNvSpPr txBox="1"/>
          <p:nvPr/>
        </p:nvSpPr>
        <p:spPr>
          <a:xfrm>
            <a:off x="0" y="4819859"/>
            <a:ext cx="9144000" cy="307777"/>
          </a:xfrm>
          <a:prstGeom prst="rect">
            <a:avLst/>
          </a:prstGeom>
          <a:noFill/>
        </p:spPr>
        <p:txBody>
          <a:bodyPr wrap="square" rtlCol="0">
            <a:spAutoFit/>
          </a:bodyPr>
          <a:lstStyle/>
          <a:p>
            <a:pPr algn="ctr"/>
            <a:r>
              <a:rPr lang="en-US" sz="1400" dirty="0">
                <a:solidFill>
                  <a:schemeClr val="accent1">
                    <a:lumMod val="75000"/>
                  </a:schemeClr>
                </a:solidFill>
                <a:latin typeface="Helvetica" panose="020B0604020202020204" pitchFamily="34" charset="0"/>
                <a:cs typeface="Helvetica" panose="020B0604020202020204" pitchFamily="34" charset="0"/>
              </a:rPr>
              <a:t>Introduction</a:t>
            </a:r>
            <a:r>
              <a:rPr lang="en-US" sz="1400" dirty="0">
                <a:solidFill>
                  <a:schemeClr val="bg1"/>
                </a:solidFill>
                <a:latin typeface="Helvetica" panose="020B0604020202020204" pitchFamily="34" charset="0"/>
                <a:cs typeface="Helvetica" panose="020B0604020202020204" pitchFamily="34" charset="0"/>
              </a:rPr>
              <a:t>   </a:t>
            </a:r>
            <a:r>
              <a:rPr lang="en-US" sz="1400" dirty="0">
                <a:solidFill>
                  <a:schemeClr val="accent1">
                    <a:lumMod val="75000"/>
                  </a:schemeClr>
                </a:solidFill>
                <a:latin typeface="Helvetica" panose="020B0604020202020204" pitchFamily="34" charset="0"/>
                <a:cs typeface="Helvetica" panose="020B0604020202020204" pitchFamily="34" charset="0"/>
              </a:rPr>
              <a:t>|   Objectives   |   </a:t>
            </a:r>
            <a:r>
              <a:rPr lang="en-US" sz="1400" dirty="0">
                <a:solidFill>
                  <a:schemeClr val="tx2">
                    <a:lumMod val="20000"/>
                    <a:lumOff val="80000"/>
                  </a:schemeClr>
                </a:solidFill>
                <a:latin typeface="Helvetica" panose="020B0604020202020204" pitchFamily="34" charset="0"/>
                <a:cs typeface="Helvetica" panose="020B0604020202020204" pitchFamily="34" charset="0"/>
              </a:rPr>
              <a:t>Saltwater Intrusion   </a:t>
            </a:r>
            <a:r>
              <a:rPr lang="en-US" sz="1400" dirty="0">
                <a:solidFill>
                  <a:schemeClr val="accent1">
                    <a:lumMod val="75000"/>
                  </a:schemeClr>
                </a:solidFill>
                <a:latin typeface="Helvetica" panose="020B0604020202020204" pitchFamily="34" charset="0"/>
                <a:cs typeface="Helvetica" panose="020B0604020202020204" pitchFamily="34" charset="0"/>
              </a:rPr>
              <a:t>|   Study Area   |   Model Setup   |   Scenarios   |   Conclusions</a:t>
            </a:r>
            <a:endParaRPr lang="en-GB" sz="1400" dirty="0">
              <a:solidFill>
                <a:schemeClr val="accent1">
                  <a:lumMod val="75000"/>
                </a:schemeClr>
              </a:solidFill>
              <a:latin typeface="Helvetica" panose="020B0604020202020204" pitchFamily="34" charset="0"/>
              <a:cs typeface="Helvetica" panose="020B0604020202020204" pitchFamily="34" charset="0"/>
            </a:endParaRPr>
          </a:p>
        </p:txBody>
      </p:sp>
      <p:sp>
        <p:nvSpPr>
          <p:cNvPr id="12" name="TextBox 11"/>
          <p:cNvSpPr txBox="1"/>
          <p:nvPr/>
        </p:nvSpPr>
        <p:spPr>
          <a:xfrm>
            <a:off x="469175" y="149138"/>
            <a:ext cx="5688632" cy="584775"/>
          </a:xfrm>
          <a:prstGeom prst="rect">
            <a:avLst/>
          </a:prstGeom>
          <a:noFill/>
        </p:spPr>
        <p:txBody>
          <a:bodyPr wrap="square" rtlCol="0">
            <a:spAutoFit/>
          </a:bodyPr>
          <a:lstStyle/>
          <a:p>
            <a:pPr lvl="0"/>
            <a:r>
              <a:rPr lang="en-US" sz="3200" dirty="0">
                <a:solidFill>
                  <a:schemeClr val="bg1"/>
                </a:solidFill>
                <a:latin typeface="Helvetica" panose="020B0604020202020204" pitchFamily="34" charset="0"/>
                <a:cs typeface="Helvetica" panose="020B0604020202020204" pitchFamily="34" charset="0"/>
              </a:rPr>
              <a:t>Saltwater Intrusion | </a:t>
            </a:r>
            <a:r>
              <a:rPr lang="en-US" sz="2200" dirty="0">
                <a:solidFill>
                  <a:schemeClr val="bg1"/>
                </a:solidFill>
                <a:latin typeface="Helvetica" panose="020B0604020202020204" pitchFamily="34" charset="0"/>
                <a:cs typeface="Helvetica" panose="020B0604020202020204" pitchFamily="34" charset="0"/>
              </a:rPr>
              <a:t>Mitigation</a:t>
            </a:r>
            <a:endParaRPr lang="en-GB" sz="2200" dirty="0">
              <a:solidFill>
                <a:prstClr val="white"/>
              </a:solidFill>
              <a:latin typeface="Helvetica" panose="020B0604020202020204" pitchFamily="34" charset="0"/>
              <a:cs typeface="Helvetica" panose="020B0604020202020204" pitchFamily="34" charset="0"/>
            </a:endParaRPr>
          </a:p>
        </p:txBody>
      </p:sp>
      <p:sp>
        <p:nvSpPr>
          <p:cNvPr id="13" name="TextBox 12"/>
          <p:cNvSpPr txBox="1"/>
          <p:nvPr/>
        </p:nvSpPr>
        <p:spPr>
          <a:xfrm>
            <a:off x="469175" y="1107036"/>
            <a:ext cx="8352928" cy="677108"/>
          </a:xfrm>
          <a:prstGeom prst="rect">
            <a:avLst/>
          </a:prstGeom>
          <a:noFill/>
        </p:spPr>
        <p:txBody>
          <a:bodyPr wrap="square" rtlCol="0">
            <a:spAutoFit/>
          </a:bodyPr>
          <a:lstStyle/>
          <a:p>
            <a:r>
              <a:rPr lang="en-US" sz="2000" b="1" dirty="0">
                <a:cs typeface="Helvetica" panose="020B0604020202020204" pitchFamily="34" charset="0"/>
              </a:rPr>
              <a:t>Potential measures:</a:t>
            </a:r>
          </a:p>
          <a:p>
            <a:pPr marL="285750" indent="-285750">
              <a:buFont typeface="Arial" panose="020B0604020202020204" pitchFamily="34" charset="0"/>
              <a:buChar char="•"/>
            </a:pPr>
            <a:r>
              <a:rPr lang="en-US" dirty="0">
                <a:cs typeface="Helvetica" panose="020B0604020202020204" pitchFamily="34" charset="0"/>
              </a:rPr>
              <a:t>Artificial recharge</a:t>
            </a:r>
          </a:p>
        </p:txBody>
      </p:sp>
      <p:pic>
        <p:nvPicPr>
          <p:cNvPr id="2051"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r="48909"/>
          <a:stretch/>
        </p:blipFill>
        <p:spPr bwMode="auto">
          <a:xfrm>
            <a:off x="316997" y="3003798"/>
            <a:ext cx="4328642" cy="1543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p:cNvSpPr txBox="1"/>
          <p:nvPr/>
        </p:nvSpPr>
        <p:spPr>
          <a:xfrm>
            <a:off x="469175" y="4515346"/>
            <a:ext cx="1728192" cy="215444"/>
          </a:xfrm>
          <a:prstGeom prst="rect">
            <a:avLst/>
          </a:prstGeom>
          <a:noFill/>
        </p:spPr>
        <p:txBody>
          <a:bodyPr wrap="square" rtlCol="0">
            <a:spAutoFit/>
          </a:bodyPr>
          <a:lstStyle/>
          <a:p>
            <a:r>
              <a:rPr lang="en-US" sz="800" i="1" dirty="0"/>
              <a:t>Source: Pool &amp; Carrera (2009)</a:t>
            </a:r>
            <a:endParaRPr lang="en-GB" sz="1000" i="1" dirty="0"/>
          </a:p>
        </p:txBody>
      </p:sp>
    </p:spTree>
    <p:extLst>
      <p:ext uri="{BB962C8B-B14F-4D97-AF65-F5344CB8AC3E}">
        <p14:creationId xmlns:p14="http://schemas.microsoft.com/office/powerpoint/2010/main" val="3829459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843558"/>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sp>
        <p:nvSpPr>
          <p:cNvPr id="7" name="Rectangle 6"/>
          <p:cNvSpPr/>
          <p:nvPr/>
        </p:nvSpPr>
        <p:spPr>
          <a:xfrm>
            <a:off x="-10170" y="4819859"/>
            <a:ext cx="9144000" cy="339501"/>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52320" y="22376"/>
            <a:ext cx="2024042" cy="798806"/>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28184" y="15095"/>
            <a:ext cx="1474232" cy="852862"/>
          </a:xfrm>
          <a:prstGeom prst="rect">
            <a:avLst/>
          </a:prstGeom>
        </p:spPr>
      </p:pic>
      <p:sp>
        <p:nvSpPr>
          <p:cNvPr id="11" name="TextBox 10"/>
          <p:cNvSpPr txBox="1"/>
          <p:nvPr/>
        </p:nvSpPr>
        <p:spPr>
          <a:xfrm>
            <a:off x="0" y="4819859"/>
            <a:ext cx="9144000" cy="307777"/>
          </a:xfrm>
          <a:prstGeom prst="rect">
            <a:avLst/>
          </a:prstGeom>
          <a:noFill/>
        </p:spPr>
        <p:txBody>
          <a:bodyPr wrap="square" rtlCol="0">
            <a:spAutoFit/>
          </a:bodyPr>
          <a:lstStyle/>
          <a:p>
            <a:pPr algn="ctr"/>
            <a:r>
              <a:rPr lang="en-US" sz="1400" dirty="0">
                <a:solidFill>
                  <a:schemeClr val="accent1">
                    <a:lumMod val="75000"/>
                  </a:schemeClr>
                </a:solidFill>
                <a:latin typeface="Helvetica" panose="020B0604020202020204" pitchFamily="34" charset="0"/>
                <a:cs typeface="Helvetica" panose="020B0604020202020204" pitchFamily="34" charset="0"/>
              </a:rPr>
              <a:t>Introduction</a:t>
            </a:r>
            <a:r>
              <a:rPr lang="en-US" sz="1400" dirty="0">
                <a:solidFill>
                  <a:schemeClr val="bg1"/>
                </a:solidFill>
                <a:latin typeface="Helvetica" panose="020B0604020202020204" pitchFamily="34" charset="0"/>
                <a:cs typeface="Helvetica" panose="020B0604020202020204" pitchFamily="34" charset="0"/>
              </a:rPr>
              <a:t>   </a:t>
            </a:r>
            <a:r>
              <a:rPr lang="en-US" sz="1400" dirty="0">
                <a:solidFill>
                  <a:schemeClr val="accent1">
                    <a:lumMod val="75000"/>
                  </a:schemeClr>
                </a:solidFill>
                <a:latin typeface="Helvetica" panose="020B0604020202020204" pitchFamily="34" charset="0"/>
                <a:cs typeface="Helvetica" panose="020B0604020202020204" pitchFamily="34" charset="0"/>
              </a:rPr>
              <a:t>|   Objectives   |   </a:t>
            </a:r>
            <a:r>
              <a:rPr lang="en-US" sz="1400" dirty="0">
                <a:solidFill>
                  <a:schemeClr val="tx2">
                    <a:lumMod val="20000"/>
                    <a:lumOff val="80000"/>
                  </a:schemeClr>
                </a:solidFill>
                <a:latin typeface="Helvetica" panose="020B0604020202020204" pitchFamily="34" charset="0"/>
                <a:cs typeface="Helvetica" panose="020B0604020202020204" pitchFamily="34" charset="0"/>
              </a:rPr>
              <a:t>Saltwater Intrusion   </a:t>
            </a:r>
            <a:r>
              <a:rPr lang="en-US" sz="1400" dirty="0">
                <a:solidFill>
                  <a:schemeClr val="accent1">
                    <a:lumMod val="75000"/>
                  </a:schemeClr>
                </a:solidFill>
                <a:latin typeface="Helvetica" panose="020B0604020202020204" pitchFamily="34" charset="0"/>
                <a:cs typeface="Helvetica" panose="020B0604020202020204" pitchFamily="34" charset="0"/>
              </a:rPr>
              <a:t>|   Study Area   |   Model Setup   |   Scenarios   |   Conclusions</a:t>
            </a:r>
            <a:endParaRPr lang="en-GB" sz="1400" dirty="0">
              <a:solidFill>
                <a:schemeClr val="accent1">
                  <a:lumMod val="75000"/>
                </a:schemeClr>
              </a:solidFill>
              <a:latin typeface="Helvetica" panose="020B0604020202020204" pitchFamily="34" charset="0"/>
              <a:cs typeface="Helvetica" panose="020B0604020202020204" pitchFamily="34" charset="0"/>
            </a:endParaRPr>
          </a:p>
        </p:txBody>
      </p:sp>
      <p:sp>
        <p:nvSpPr>
          <p:cNvPr id="12" name="TextBox 11"/>
          <p:cNvSpPr txBox="1"/>
          <p:nvPr/>
        </p:nvSpPr>
        <p:spPr>
          <a:xfrm>
            <a:off x="469175" y="149138"/>
            <a:ext cx="5688632" cy="584775"/>
          </a:xfrm>
          <a:prstGeom prst="rect">
            <a:avLst/>
          </a:prstGeom>
          <a:noFill/>
        </p:spPr>
        <p:txBody>
          <a:bodyPr wrap="square" rtlCol="0">
            <a:spAutoFit/>
          </a:bodyPr>
          <a:lstStyle/>
          <a:p>
            <a:pPr lvl="0"/>
            <a:r>
              <a:rPr lang="en-US" sz="3200" dirty="0">
                <a:solidFill>
                  <a:schemeClr val="bg1"/>
                </a:solidFill>
                <a:latin typeface="Helvetica" panose="020B0604020202020204" pitchFamily="34" charset="0"/>
                <a:cs typeface="Helvetica" panose="020B0604020202020204" pitchFamily="34" charset="0"/>
              </a:rPr>
              <a:t>Saltwater Intrusion | </a:t>
            </a:r>
            <a:r>
              <a:rPr lang="en-US" sz="2200" dirty="0">
                <a:solidFill>
                  <a:schemeClr val="bg1"/>
                </a:solidFill>
                <a:latin typeface="Helvetica" panose="020B0604020202020204" pitchFamily="34" charset="0"/>
                <a:cs typeface="Helvetica" panose="020B0604020202020204" pitchFamily="34" charset="0"/>
              </a:rPr>
              <a:t>Mitigation</a:t>
            </a:r>
            <a:endParaRPr lang="en-GB" sz="2200" dirty="0">
              <a:solidFill>
                <a:prstClr val="white"/>
              </a:solidFill>
              <a:latin typeface="Helvetica" panose="020B0604020202020204" pitchFamily="34" charset="0"/>
              <a:cs typeface="Helvetica" panose="020B0604020202020204" pitchFamily="34" charset="0"/>
            </a:endParaRPr>
          </a:p>
        </p:txBody>
      </p:sp>
      <p:sp>
        <p:nvSpPr>
          <p:cNvPr id="13" name="TextBox 12"/>
          <p:cNvSpPr txBox="1"/>
          <p:nvPr/>
        </p:nvSpPr>
        <p:spPr>
          <a:xfrm>
            <a:off x="469175" y="1107036"/>
            <a:ext cx="8352928" cy="1508105"/>
          </a:xfrm>
          <a:prstGeom prst="rect">
            <a:avLst/>
          </a:prstGeom>
          <a:noFill/>
        </p:spPr>
        <p:txBody>
          <a:bodyPr wrap="square" rtlCol="0">
            <a:spAutoFit/>
          </a:bodyPr>
          <a:lstStyle/>
          <a:p>
            <a:r>
              <a:rPr lang="en-US" sz="2000" b="1" dirty="0">
                <a:cs typeface="Helvetica" panose="020B0604020202020204" pitchFamily="34" charset="0"/>
              </a:rPr>
              <a:t>Potential measures:</a:t>
            </a:r>
          </a:p>
          <a:p>
            <a:pPr marL="285750" indent="-285750">
              <a:buFont typeface="Arial" panose="020B0604020202020204" pitchFamily="34" charset="0"/>
              <a:buChar char="•"/>
            </a:pPr>
            <a:r>
              <a:rPr lang="en-US" dirty="0">
                <a:cs typeface="Helvetica" panose="020B0604020202020204" pitchFamily="34" charset="0"/>
              </a:rPr>
              <a:t>Artificial recharge</a:t>
            </a:r>
          </a:p>
          <a:p>
            <a:pPr marL="285750" indent="-285750">
              <a:buFont typeface="Arial" panose="020B0604020202020204" pitchFamily="34" charset="0"/>
              <a:buChar char="•"/>
            </a:pPr>
            <a:r>
              <a:rPr lang="en-US" dirty="0">
                <a:cs typeface="Helvetica" panose="020B0604020202020204" pitchFamily="34" charset="0"/>
              </a:rPr>
              <a:t>Saltwater extraction</a:t>
            </a:r>
          </a:p>
          <a:p>
            <a:pPr marL="285750" indent="-285750">
              <a:buFont typeface="Arial" panose="020B0604020202020204" pitchFamily="34" charset="0"/>
              <a:buChar char="•"/>
            </a:pPr>
            <a:r>
              <a:rPr lang="en-US" dirty="0">
                <a:cs typeface="Helvetica" panose="020B0604020202020204" pitchFamily="34" charset="0"/>
              </a:rPr>
              <a:t>Physical flow barriers</a:t>
            </a:r>
          </a:p>
          <a:p>
            <a:pPr marL="285750" indent="-285750">
              <a:buFont typeface="Arial" panose="020B0604020202020204" pitchFamily="34" charset="0"/>
              <a:buChar char="•"/>
            </a:pPr>
            <a:r>
              <a:rPr lang="en-US" dirty="0">
                <a:cs typeface="Helvetica" panose="020B0604020202020204" pitchFamily="34" charset="0"/>
              </a:rPr>
              <a:t>Land reclamation</a:t>
            </a:r>
          </a:p>
        </p:txBody>
      </p:sp>
      <p:pic>
        <p:nvPicPr>
          <p:cNvPr id="205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6997" y="3003798"/>
            <a:ext cx="8472488" cy="1543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p:cNvSpPr txBox="1"/>
          <p:nvPr/>
        </p:nvSpPr>
        <p:spPr>
          <a:xfrm>
            <a:off x="469175" y="4515346"/>
            <a:ext cx="1728192" cy="215444"/>
          </a:xfrm>
          <a:prstGeom prst="rect">
            <a:avLst/>
          </a:prstGeom>
          <a:noFill/>
        </p:spPr>
        <p:txBody>
          <a:bodyPr wrap="square" rtlCol="0">
            <a:spAutoFit/>
          </a:bodyPr>
          <a:lstStyle/>
          <a:p>
            <a:r>
              <a:rPr lang="en-US" sz="800" i="1" dirty="0"/>
              <a:t>Source: Pool &amp; Carrera (2009)</a:t>
            </a:r>
            <a:endParaRPr lang="en-GB" sz="1000" i="1" dirty="0"/>
          </a:p>
        </p:txBody>
      </p:sp>
    </p:spTree>
    <p:extLst>
      <p:ext uri="{BB962C8B-B14F-4D97-AF65-F5344CB8AC3E}">
        <p14:creationId xmlns:p14="http://schemas.microsoft.com/office/powerpoint/2010/main" val="36107150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63887" y="724492"/>
            <a:ext cx="5818909" cy="4116462"/>
          </a:xfrm>
          <a:prstGeom prst="rect">
            <a:avLst/>
          </a:prstGeom>
        </p:spPr>
      </p:pic>
      <p:sp>
        <p:nvSpPr>
          <p:cNvPr id="4" name="Rectangle 3"/>
          <p:cNvSpPr/>
          <p:nvPr/>
        </p:nvSpPr>
        <p:spPr>
          <a:xfrm>
            <a:off x="0" y="0"/>
            <a:ext cx="9144000" cy="843558"/>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sp>
        <p:nvSpPr>
          <p:cNvPr id="7" name="Rectangle 6"/>
          <p:cNvSpPr/>
          <p:nvPr/>
        </p:nvSpPr>
        <p:spPr>
          <a:xfrm>
            <a:off x="-10170" y="4819859"/>
            <a:ext cx="9144000" cy="339501"/>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52320" y="22376"/>
            <a:ext cx="2024042" cy="798806"/>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28184" y="15095"/>
            <a:ext cx="1474232" cy="852862"/>
          </a:xfrm>
          <a:prstGeom prst="rect">
            <a:avLst/>
          </a:prstGeom>
        </p:spPr>
      </p:pic>
      <p:sp>
        <p:nvSpPr>
          <p:cNvPr id="11" name="TextBox 10"/>
          <p:cNvSpPr txBox="1"/>
          <p:nvPr/>
        </p:nvSpPr>
        <p:spPr>
          <a:xfrm>
            <a:off x="0" y="4819859"/>
            <a:ext cx="9144000" cy="307777"/>
          </a:xfrm>
          <a:prstGeom prst="rect">
            <a:avLst/>
          </a:prstGeom>
          <a:noFill/>
        </p:spPr>
        <p:txBody>
          <a:bodyPr wrap="square" rtlCol="0">
            <a:spAutoFit/>
          </a:bodyPr>
          <a:lstStyle/>
          <a:p>
            <a:pPr algn="ctr"/>
            <a:r>
              <a:rPr lang="en-US" sz="1400" dirty="0">
                <a:solidFill>
                  <a:schemeClr val="accent1">
                    <a:lumMod val="75000"/>
                  </a:schemeClr>
                </a:solidFill>
                <a:latin typeface="Helvetica" panose="020B0604020202020204" pitchFamily="34" charset="0"/>
                <a:cs typeface="Helvetica" panose="020B0604020202020204" pitchFamily="34" charset="0"/>
              </a:rPr>
              <a:t>Introduction</a:t>
            </a:r>
            <a:r>
              <a:rPr lang="en-US" sz="1400" dirty="0">
                <a:solidFill>
                  <a:schemeClr val="bg1"/>
                </a:solidFill>
                <a:latin typeface="Helvetica" panose="020B0604020202020204" pitchFamily="34" charset="0"/>
                <a:cs typeface="Helvetica" panose="020B0604020202020204" pitchFamily="34" charset="0"/>
              </a:rPr>
              <a:t>   </a:t>
            </a:r>
            <a:r>
              <a:rPr lang="en-US" sz="1400" dirty="0">
                <a:solidFill>
                  <a:schemeClr val="accent1">
                    <a:lumMod val="75000"/>
                  </a:schemeClr>
                </a:solidFill>
                <a:latin typeface="Helvetica" panose="020B0604020202020204" pitchFamily="34" charset="0"/>
                <a:cs typeface="Helvetica" panose="020B0604020202020204" pitchFamily="34" charset="0"/>
              </a:rPr>
              <a:t>|   Objectives   |   Saltwater Intrusion   |   </a:t>
            </a:r>
            <a:r>
              <a:rPr lang="en-US" sz="1400" dirty="0">
                <a:solidFill>
                  <a:schemeClr val="tx2">
                    <a:lumMod val="20000"/>
                    <a:lumOff val="80000"/>
                  </a:schemeClr>
                </a:solidFill>
                <a:latin typeface="Helvetica" panose="020B0604020202020204" pitchFamily="34" charset="0"/>
                <a:cs typeface="Helvetica" panose="020B0604020202020204" pitchFamily="34" charset="0"/>
              </a:rPr>
              <a:t>Study Area   </a:t>
            </a:r>
            <a:r>
              <a:rPr lang="en-US" sz="1400" dirty="0">
                <a:solidFill>
                  <a:schemeClr val="accent1">
                    <a:lumMod val="75000"/>
                  </a:schemeClr>
                </a:solidFill>
                <a:latin typeface="Helvetica" panose="020B0604020202020204" pitchFamily="34" charset="0"/>
                <a:cs typeface="Helvetica" panose="020B0604020202020204" pitchFamily="34" charset="0"/>
              </a:rPr>
              <a:t>|   Model Setup   |   Scenarios   |   Conclusions</a:t>
            </a:r>
            <a:endParaRPr lang="en-GB" sz="1400" dirty="0">
              <a:solidFill>
                <a:schemeClr val="accent1">
                  <a:lumMod val="75000"/>
                </a:schemeClr>
              </a:solidFill>
              <a:latin typeface="Helvetica" panose="020B0604020202020204" pitchFamily="34" charset="0"/>
              <a:cs typeface="Helvetica" panose="020B0604020202020204" pitchFamily="34" charset="0"/>
            </a:endParaRPr>
          </a:p>
        </p:txBody>
      </p:sp>
      <p:sp>
        <p:nvSpPr>
          <p:cNvPr id="12" name="TextBox 11"/>
          <p:cNvSpPr txBox="1"/>
          <p:nvPr/>
        </p:nvSpPr>
        <p:spPr>
          <a:xfrm>
            <a:off x="469175" y="149138"/>
            <a:ext cx="5688632" cy="584775"/>
          </a:xfrm>
          <a:prstGeom prst="rect">
            <a:avLst/>
          </a:prstGeom>
          <a:noFill/>
        </p:spPr>
        <p:txBody>
          <a:bodyPr wrap="square" rtlCol="0">
            <a:spAutoFit/>
          </a:bodyPr>
          <a:lstStyle/>
          <a:p>
            <a:pPr lvl="0"/>
            <a:r>
              <a:rPr lang="en-US" sz="3200" dirty="0">
                <a:solidFill>
                  <a:schemeClr val="bg1"/>
                </a:solidFill>
                <a:latin typeface="Helvetica" panose="020B0604020202020204" pitchFamily="34" charset="0"/>
                <a:cs typeface="Helvetica" panose="020B0604020202020204" pitchFamily="34" charset="0"/>
              </a:rPr>
              <a:t>Study Area | </a:t>
            </a:r>
            <a:r>
              <a:rPr lang="en-US" sz="2200" dirty="0">
                <a:solidFill>
                  <a:schemeClr val="bg1"/>
                </a:solidFill>
                <a:latin typeface="Helvetica" panose="020B0604020202020204" pitchFamily="34" charset="0"/>
                <a:cs typeface="Helvetica" panose="020B0604020202020204" pitchFamily="34" charset="0"/>
              </a:rPr>
              <a:t>Extent</a:t>
            </a:r>
            <a:endParaRPr lang="en-GB" sz="2200" dirty="0">
              <a:solidFill>
                <a:prstClr val="white"/>
              </a:solidFill>
              <a:latin typeface="Helvetica" panose="020B0604020202020204" pitchFamily="34" charset="0"/>
              <a:cs typeface="Helvetica" panose="020B0604020202020204" pitchFamily="34" charset="0"/>
            </a:endParaRPr>
          </a:p>
        </p:txBody>
      </p:sp>
      <p:sp>
        <p:nvSpPr>
          <p:cNvPr id="18" name="TextBox 17"/>
          <p:cNvSpPr txBox="1"/>
          <p:nvPr/>
        </p:nvSpPr>
        <p:spPr>
          <a:xfrm>
            <a:off x="469175" y="1107036"/>
            <a:ext cx="8352928" cy="707886"/>
          </a:xfrm>
          <a:prstGeom prst="rect">
            <a:avLst/>
          </a:prstGeom>
          <a:noFill/>
        </p:spPr>
        <p:txBody>
          <a:bodyPr wrap="square" rtlCol="0">
            <a:spAutoFit/>
          </a:bodyPr>
          <a:lstStyle/>
          <a:p>
            <a:r>
              <a:rPr lang="en-US" sz="2000" b="1" dirty="0">
                <a:cs typeface="Helvetica" panose="020B0604020202020204" pitchFamily="34" charset="0"/>
              </a:rPr>
              <a:t>- Southeastern Louisiana</a:t>
            </a:r>
            <a:endParaRPr lang="en-US" dirty="0">
              <a:cs typeface="Helvetica" panose="020B0604020202020204" pitchFamily="34" charset="0"/>
            </a:endParaRPr>
          </a:p>
          <a:p>
            <a:endParaRPr lang="en-US" sz="2000" dirty="0">
              <a:solidFill>
                <a:srgbClr val="C00000"/>
              </a:solidFill>
              <a:cs typeface="Helvetica" panose="020B0604020202020204" pitchFamily="34" charset="0"/>
            </a:endParaRPr>
          </a:p>
        </p:txBody>
      </p:sp>
    </p:spTree>
    <p:extLst>
      <p:ext uri="{BB962C8B-B14F-4D97-AF65-F5344CB8AC3E}">
        <p14:creationId xmlns:p14="http://schemas.microsoft.com/office/powerpoint/2010/main" val="1821913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63944" y="724492"/>
            <a:ext cx="5818795" cy="4116462"/>
          </a:xfrm>
          <a:prstGeom prst="rect">
            <a:avLst/>
          </a:prstGeom>
        </p:spPr>
      </p:pic>
      <p:sp>
        <p:nvSpPr>
          <p:cNvPr id="4" name="Rectangle 3"/>
          <p:cNvSpPr/>
          <p:nvPr/>
        </p:nvSpPr>
        <p:spPr>
          <a:xfrm>
            <a:off x="0" y="0"/>
            <a:ext cx="9144000" cy="843558"/>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sp>
        <p:nvSpPr>
          <p:cNvPr id="7" name="Rectangle 6"/>
          <p:cNvSpPr/>
          <p:nvPr/>
        </p:nvSpPr>
        <p:spPr>
          <a:xfrm>
            <a:off x="-10170" y="4819859"/>
            <a:ext cx="9144000" cy="339501"/>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52320" y="22376"/>
            <a:ext cx="2024042" cy="798806"/>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28184" y="15095"/>
            <a:ext cx="1474232" cy="852862"/>
          </a:xfrm>
          <a:prstGeom prst="rect">
            <a:avLst/>
          </a:prstGeom>
        </p:spPr>
      </p:pic>
      <p:sp>
        <p:nvSpPr>
          <p:cNvPr id="11" name="TextBox 10"/>
          <p:cNvSpPr txBox="1"/>
          <p:nvPr/>
        </p:nvSpPr>
        <p:spPr>
          <a:xfrm>
            <a:off x="0" y="4819859"/>
            <a:ext cx="9144000" cy="307777"/>
          </a:xfrm>
          <a:prstGeom prst="rect">
            <a:avLst/>
          </a:prstGeom>
          <a:noFill/>
        </p:spPr>
        <p:txBody>
          <a:bodyPr wrap="square" rtlCol="0">
            <a:spAutoFit/>
          </a:bodyPr>
          <a:lstStyle/>
          <a:p>
            <a:pPr algn="ctr"/>
            <a:r>
              <a:rPr lang="en-US" sz="1400" dirty="0">
                <a:solidFill>
                  <a:schemeClr val="accent1">
                    <a:lumMod val="75000"/>
                  </a:schemeClr>
                </a:solidFill>
                <a:latin typeface="Helvetica" panose="020B0604020202020204" pitchFamily="34" charset="0"/>
                <a:cs typeface="Helvetica" panose="020B0604020202020204" pitchFamily="34" charset="0"/>
              </a:rPr>
              <a:t>Introduction</a:t>
            </a:r>
            <a:r>
              <a:rPr lang="en-US" sz="1400" dirty="0">
                <a:solidFill>
                  <a:schemeClr val="bg1"/>
                </a:solidFill>
                <a:latin typeface="Helvetica" panose="020B0604020202020204" pitchFamily="34" charset="0"/>
                <a:cs typeface="Helvetica" panose="020B0604020202020204" pitchFamily="34" charset="0"/>
              </a:rPr>
              <a:t>   </a:t>
            </a:r>
            <a:r>
              <a:rPr lang="en-US" sz="1400" dirty="0">
                <a:solidFill>
                  <a:schemeClr val="accent1">
                    <a:lumMod val="75000"/>
                  </a:schemeClr>
                </a:solidFill>
                <a:latin typeface="Helvetica" panose="020B0604020202020204" pitchFamily="34" charset="0"/>
                <a:cs typeface="Helvetica" panose="020B0604020202020204" pitchFamily="34" charset="0"/>
              </a:rPr>
              <a:t>|   Objectives   |   Saltwater Intrusion   |   </a:t>
            </a:r>
            <a:r>
              <a:rPr lang="en-US" sz="1400" dirty="0">
                <a:solidFill>
                  <a:schemeClr val="tx2">
                    <a:lumMod val="20000"/>
                    <a:lumOff val="80000"/>
                  </a:schemeClr>
                </a:solidFill>
                <a:latin typeface="Helvetica" panose="020B0604020202020204" pitchFamily="34" charset="0"/>
                <a:cs typeface="Helvetica" panose="020B0604020202020204" pitchFamily="34" charset="0"/>
              </a:rPr>
              <a:t>Study Area   </a:t>
            </a:r>
            <a:r>
              <a:rPr lang="en-US" sz="1400" dirty="0">
                <a:solidFill>
                  <a:schemeClr val="accent1">
                    <a:lumMod val="75000"/>
                  </a:schemeClr>
                </a:solidFill>
                <a:latin typeface="Helvetica" panose="020B0604020202020204" pitchFamily="34" charset="0"/>
                <a:cs typeface="Helvetica" panose="020B0604020202020204" pitchFamily="34" charset="0"/>
              </a:rPr>
              <a:t>|   Model Setup   |   Scenarios   |   Conclusions</a:t>
            </a:r>
            <a:endParaRPr lang="en-GB" sz="1400" dirty="0">
              <a:solidFill>
                <a:schemeClr val="accent1">
                  <a:lumMod val="75000"/>
                </a:schemeClr>
              </a:solidFill>
              <a:latin typeface="Helvetica" panose="020B0604020202020204" pitchFamily="34" charset="0"/>
              <a:cs typeface="Helvetica" panose="020B0604020202020204" pitchFamily="34" charset="0"/>
            </a:endParaRPr>
          </a:p>
        </p:txBody>
      </p:sp>
      <p:sp>
        <p:nvSpPr>
          <p:cNvPr id="12" name="TextBox 11"/>
          <p:cNvSpPr txBox="1"/>
          <p:nvPr/>
        </p:nvSpPr>
        <p:spPr>
          <a:xfrm>
            <a:off x="469175" y="149138"/>
            <a:ext cx="5688632" cy="584775"/>
          </a:xfrm>
          <a:prstGeom prst="rect">
            <a:avLst/>
          </a:prstGeom>
          <a:noFill/>
        </p:spPr>
        <p:txBody>
          <a:bodyPr wrap="square" rtlCol="0">
            <a:spAutoFit/>
          </a:bodyPr>
          <a:lstStyle/>
          <a:p>
            <a:pPr lvl="0"/>
            <a:r>
              <a:rPr lang="en-US" sz="3200" dirty="0">
                <a:solidFill>
                  <a:schemeClr val="bg1"/>
                </a:solidFill>
                <a:latin typeface="Helvetica" panose="020B0604020202020204" pitchFamily="34" charset="0"/>
                <a:cs typeface="Helvetica" panose="020B0604020202020204" pitchFamily="34" charset="0"/>
              </a:rPr>
              <a:t>Study Area | </a:t>
            </a:r>
            <a:r>
              <a:rPr lang="en-US" sz="2200" dirty="0">
                <a:solidFill>
                  <a:schemeClr val="bg1"/>
                </a:solidFill>
                <a:latin typeface="Helvetica" panose="020B0604020202020204" pitchFamily="34" charset="0"/>
                <a:cs typeface="Helvetica" panose="020B0604020202020204" pitchFamily="34" charset="0"/>
              </a:rPr>
              <a:t>Extent</a:t>
            </a:r>
            <a:endParaRPr lang="en-GB" sz="2200" dirty="0">
              <a:solidFill>
                <a:prstClr val="white"/>
              </a:solidFill>
              <a:latin typeface="Helvetica" panose="020B0604020202020204" pitchFamily="34" charset="0"/>
              <a:cs typeface="Helvetica" panose="020B0604020202020204" pitchFamily="34" charset="0"/>
            </a:endParaRPr>
          </a:p>
        </p:txBody>
      </p:sp>
      <p:sp>
        <p:nvSpPr>
          <p:cNvPr id="18" name="TextBox 17"/>
          <p:cNvSpPr txBox="1"/>
          <p:nvPr/>
        </p:nvSpPr>
        <p:spPr>
          <a:xfrm>
            <a:off x="469175" y="1107036"/>
            <a:ext cx="8352928" cy="707886"/>
          </a:xfrm>
          <a:prstGeom prst="rect">
            <a:avLst/>
          </a:prstGeom>
          <a:noFill/>
        </p:spPr>
        <p:txBody>
          <a:bodyPr wrap="square" rtlCol="0">
            <a:spAutoFit/>
          </a:bodyPr>
          <a:lstStyle/>
          <a:p>
            <a:r>
              <a:rPr lang="en-US" sz="2000" b="1" dirty="0">
                <a:cs typeface="Helvetica" panose="020B0604020202020204" pitchFamily="34" charset="0"/>
              </a:rPr>
              <a:t>- Southeastern Louisiana</a:t>
            </a:r>
            <a:endParaRPr lang="en-US" dirty="0">
              <a:cs typeface="Helvetica" panose="020B0604020202020204" pitchFamily="34" charset="0"/>
            </a:endParaRPr>
          </a:p>
          <a:p>
            <a:r>
              <a:rPr lang="en-US" sz="2000" b="1" dirty="0">
                <a:solidFill>
                  <a:srgbClr val="A1322F"/>
                </a:solidFill>
                <a:cs typeface="Helvetica" panose="020B0604020202020204" pitchFamily="34" charset="0"/>
              </a:rPr>
              <a:t>- New Orleans Area</a:t>
            </a:r>
          </a:p>
        </p:txBody>
      </p:sp>
    </p:spTree>
    <p:extLst>
      <p:ext uri="{BB962C8B-B14F-4D97-AF65-F5344CB8AC3E}">
        <p14:creationId xmlns:p14="http://schemas.microsoft.com/office/powerpoint/2010/main" val="13416943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867957"/>
            <a:ext cx="7180898" cy="39538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0" y="0"/>
            <a:ext cx="9144000" cy="843558"/>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sp>
        <p:nvSpPr>
          <p:cNvPr id="7" name="Rectangle 6"/>
          <p:cNvSpPr/>
          <p:nvPr/>
        </p:nvSpPr>
        <p:spPr>
          <a:xfrm>
            <a:off x="-10170" y="4819859"/>
            <a:ext cx="9144000" cy="339501"/>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52320" y="22376"/>
            <a:ext cx="2024042" cy="798806"/>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28184" y="15095"/>
            <a:ext cx="1474232" cy="852862"/>
          </a:xfrm>
          <a:prstGeom prst="rect">
            <a:avLst/>
          </a:prstGeom>
        </p:spPr>
      </p:pic>
      <p:sp>
        <p:nvSpPr>
          <p:cNvPr id="11" name="TextBox 10"/>
          <p:cNvSpPr txBox="1"/>
          <p:nvPr/>
        </p:nvSpPr>
        <p:spPr>
          <a:xfrm>
            <a:off x="0" y="4819859"/>
            <a:ext cx="9144000" cy="307777"/>
          </a:xfrm>
          <a:prstGeom prst="rect">
            <a:avLst/>
          </a:prstGeom>
          <a:noFill/>
        </p:spPr>
        <p:txBody>
          <a:bodyPr wrap="square" rtlCol="0">
            <a:spAutoFit/>
          </a:bodyPr>
          <a:lstStyle/>
          <a:p>
            <a:pPr algn="ctr"/>
            <a:r>
              <a:rPr lang="en-US" sz="1400" dirty="0">
                <a:solidFill>
                  <a:schemeClr val="accent1">
                    <a:lumMod val="75000"/>
                  </a:schemeClr>
                </a:solidFill>
                <a:latin typeface="Helvetica" panose="020B0604020202020204" pitchFamily="34" charset="0"/>
                <a:cs typeface="Helvetica" panose="020B0604020202020204" pitchFamily="34" charset="0"/>
              </a:rPr>
              <a:t>Introduction</a:t>
            </a:r>
            <a:r>
              <a:rPr lang="en-US" sz="1400" dirty="0">
                <a:solidFill>
                  <a:schemeClr val="bg1"/>
                </a:solidFill>
                <a:latin typeface="Helvetica" panose="020B0604020202020204" pitchFamily="34" charset="0"/>
                <a:cs typeface="Helvetica" panose="020B0604020202020204" pitchFamily="34" charset="0"/>
              </a:rPr>
              <a:t>   </a:t>
            </a:r>
            <a:r>
              <a:rPr lang="en-US" sz="1400" dirty="0">
                <a:solidFill>
                  <a:schemeClr val="accent1">
                    <a:lumMod val="75000"/>
                  </a:schemeClr>
                </a:solidFill>
                <a:latin typeface="Helvetica" panose="020B0604020202020204" pitchFamily="34" charset="0"/>
                <a:cs typeface="Helvetica" panose="020B0604020202020204" pitchFamily="34" charset="0"/>
              </a:rPr>
              <a:t>|   Objectives   |   Saltwater Intrusion   |   </a:t>
            </a:r>
            <a:r>
              <a:rPr lang="en-US" sz="1400" dirty="0">
                <a:solidFill>
                  <a:schemeClr val="tx2">
                    <a:lumMod val="20000"/>
                    <a:lumOff val="80000"/>
                  </a:schemeClr>
                </a:solidFill>
                <a:latin typeface="Helvetica" panose="020B0604020202020204" pitchFamily="34" charset="0"/>
                <a:cs typeface="Helvetica" panose="020B0604020202020204" pitchFamily="34" charset="0"/>
              </a:rPr>
              <a:t>Study Area   </a:t>
            </a:r>
            <a:r>
              <a:rPr lang="en-US" sz="1400" dirty="0">
                <a:solidFill>
                  <a:schemeClr val="accent1">
                    <a:lumMod val="75000"/>
                  </a:schemeClr>
                </a:solidFill>
                <a:latin typeface="Helvetica" panose="020B0604020202020204" pitchFamily="34" charset="0"/>
                <a:cs typeface="Helvetica" panose="020B0604020202020204" pitchFamily="34" charset="0"/>
              </a:rPr>
              <a:t>|   Model Setup   |   Scenarios   |   Conclusions</a:t>
            </a:r>
            <a:endParaRPr lang="en-GB" sz="1400" dirty="0">
              <a:solidFill>
                <a:schemeClr val="accent1">
                  <a:lumMod val="75000"/>
                </a:schemeClr>
              </a:solidFill>
              <a:latin typeface="Helvetica" panose="020B0604020202020204" pitchFamily="34" charset="0"/>
              <a:cs typeface="Helvetica" panose="020B0604020202020204" pitchFamily="34" charset="0"/>
            </a:endParaRPr>
          </a:p>
        </p:txBody>
      </p:sp>
      <p:sp>
        <p:nvSpPr>
          <p:cNvPr id="12" name="TextBox 11"/>
          <p:cNvSpPr txBox="1"/>
          <p:nvPr/>
        </p:nvSpPr>
        <p:spPr>
          <a:xfrm>
            <a:off x="469175" y="149138"/>
            <a:ext cx="5688632" cy="584775"/>
          </a:xfrm>
          <a:prstGeom prst="rect">
            <a:avLst/>
          </a:prstGeom>
          <a:noFill/>
        </p:spPr>
        <p:txBody>
          <a:bodyPr wrap="square" rtlCol="0">
            <a:spAutoFit/>
          </a:bodyPr>
          <a:lstStyle/>
          <a:p>
            <a:pPr lvl="0"/>
            <a:r>
              <a:rPr lang="en-US" sz="3200" dirty="0">
                <a:solidFill>
                  <a:schemeClr val="bg1"/>
                </a:solidFill>
                <a:latin typeface="Helvetica" panose="020B0604020202020204" pitchFamily="34" charset="0"/>
                <a:cs typeface="Helvetica" panose="020B0604020202020204" pitchFamily="34" charset="0"/>
              </a:rPr>
              <a:t>Study Area | </a:t>
            </a:r>
            <a:r>
              <a:rPr lang="en-US" sz="2200" dirty="0">
                <a:solidFill>
                  <a:schemeClr val="bg1"/>
                </a:solidFill>
                <a:latin typeface="Helvetica" panose="020B0604020202020204" pitchFamily="34" charset="0"/>
                <a:cs typeface="Helvetica" panose="020B0604020202020204" pitchFamily="34" charset="0"/>
              </a:rPr>
              <a:t>Hydrogeology</a:t>
            </a:r>
            <a:endParaRPr lang="en-GB" sz="2200" dirty="0">
              <a:solidFill>
                <a:prstClr val="white"/>
              </a:solidFill>
              <a:latin typeface="Helvetica" panose="020B0604020202020204" pitchFamily="34" charset="0"/>
              <a:cs typeface="Helvetica" panose="020B0604020202020204" pitchFamily="34" charset="0"/>
            </a:endParaRPr>
          </a:p>
        </p:txBody>
      </p:sp>
      <p:sp>
        <p:nvSpPr>
          <p:cNvPr id="2" name="TextBox 1"/>
          <p:cNvSpPr txBox="1"/>
          <p:nvPr/>
        </p:nvSpPr>
        <p:spPr>
          <a:xfrm>
            <a:off x="2443010" y="878426"/>
            <a:ext cx="5489644" cy="369332"/>
          </a:xfrm>
          <a:prstGeom prst="rect">
            <a:avLst/>
          </a:prstGeom>
          <a:noFill/>
        </p:spPr>
        <p:txBody>
          <a:bodyPr wrap="square" rtlCol="0">
            <a:spAutoFit/>
          </a:bodyPr>
          <a:lstStyle/>
          <a:p>
            <a:r>
              <a:rPr lang="en-US" b="1" dirty="0"/>
              <a:t>Southern Hills Regional Aquifer System</a:t>
            </a:r>
            <a:endParaRPr lang="en-GB" b="1" dirty="0"/>
          </a:p>
        </p:txBody>
      </p:sp>
      <p:sp>
        <p:nvSpPr>
          <p:cNvPr id="16" name="TextBox 15"/>
          <p:cNvSpPr txBox="1"/>
          <p:nvPr/>
        </p:nvSpPr>
        <p:spPr>
          <a:xfrm>
            <a:off x="3275856" y="4499442"/>
            <a:ext cx="1728192" cy="215444"/>
          </a:xfrm>
          <a:prstGeom prst="rect">
            <a:avLst/>
          </a:prstGeom>
          <a:noFill/>
        </p:spPr>
        <p:txBody>
          <a:bodyPr wrap="square" rtlCol="0">
            <a:spAutoFit/>
          </a:bodyPr>
          <a:lstStyle/>
          <a:p>
            <a:r>
              <a:rPr lang="en-US" sz="800" i="1" dirty="0"/>
              <a:t>Source: Griffith (2003)</a:t>
            </a:r>
            <a:endParaRPr lang="en-GB" sz="1000" i="1" dirty="0"/>
          </a:p>
        </p:txBody>
      </p:sp>
    </p:spTree>
    <p:extLst>
      <p:ext uri="{BB962C8B-B14F-4D97-AF65-F5344CB8AC3E}">
        <p14:creationId xmlns:p14="http://schemas.microsoft.com/office/powerpoint/2010/main" val="18052308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 r="-91"/>
          <a:stretch/>
        </p:blipFill>
        <p:spPr bwMode="auto">
          <a:xfrm>
            <a:off x="-10170" y="1995686"/>
            <a:ext cx="9055928" cy="28241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0" y="0"/>
            <a:ext cx="9144000" cy="843558"/>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sp>
        <p:nvSpPr>
          <p:cNvPr id="7" name="Rectangle 6"/>
          <p:cNvSpPr/>
          <p:nvPr/>
        </p:nvSpPr>
        <p:spPr>
          <a:xfrm>
            <a:off x="-10170" y="4819859"/>
            <a:ext cx="9144000" cy="339501"/>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52320" y="22376"/>
            <a:ext cx="2024042" cy="798806"/>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28184" y="15095"/>
            <a:ext cx="1474232" cy="852862"/>
          </a:xfrm>
          <a:prstGeom prst="rect">
            <a:avLst/>
          </a:prstGeom>
        </p:spPr>
      </p:pic>
      <p:sp>
        <p:nvSpPr>
          <p:cNvPr id="11" name="TextBox 10"/>
          <p:cNvSpPr txBox="1"/>
          <p:nvPr/>
        </p:nvSpPr>
        <p:spPr>
          <a:xfrm>
            <a:off x="0" y="4819859"/>
            <a:ext cx="9144000" cy="307777"/>
          </a:xfrm>
          <a:prstGeom prst="rect">
            <a:avLst/>
          </a:prstGeom>
          <a:noFill/>
        </p:spPr>
        <p:txBody>
          <a:bodyPr wrap="square" rtlCol="0">
            <a:spAutoFit/>
          </a:bodyPr>
          <a:lstStyle/>
          <a:p>
            <a:pPr algn="ctr"/>
            <a:r>
              <a:rPr lang="en-US" sz="1400" dirty="0">
                <a:solidFill>
                  <a:schemeClr val="accent1">
                    <a:lumMod val="75000"/>
                  </a:schemeClr>
                </a:solidFill>
                <a:latin typeface="Helvetica" panose="020B0604020202020204" pitchFamily="34" charset="0"/>
                <a:cs typeface="Helvetica" panose="020B0604020202020204" pitchFamily="34" charset="0"/>
              </a:rPr>
              <a:t>Introduction</a:t>
            </a:r>
            <a:r>
              <a:rPr lang="en-US" sz="1400" dirty="0">
                <a:solidFill>
                  <a:schemeClr val="bg1"/>
                </a:solidFill>
                <a:latin typeface="Helvetica" panose="020B0604020202020204" pitchFamily="34" charset="0"/>
                <a:cs typeface="Helvetica" panose="020B0604020202020204" pitchFamily="34" charset="0"/>
              </a:rPr>
              <a:t>   </a:t>
            </a:r>
            <a:r>
              <a:rPr lang="en-US" sz="1400" dirty="0">
                <a:solidFill>
                  <a:schemeClr val="accent1">
                    <a:lumMod val="75000"/>
                  </a:schemeClr>
                </a:solidFill>
                <a:latin typeface="Helvetica" panose="020B0604020202020204" pitchFamily="34" charset="0"/>
                <a:cs typeface="Helvetica" panose="020B0604020202020204" pitchFamily="34" charset="0"/>
              </a:rPr>
              <a:t>|   Objectives   |   Saltwater Intrusion   |   </a:t>
            </a:r>
            <a:r>
              <a:rPr lang="en-US" sz="1400" dirty="0">
                <a:solidFill>
                  <a:schemeClr val="tx2">
                    <a:lumMod val="20000"/>
                    <a:lumOff val="80000"/>
                  </a:schemeClr>
                </a:solidFill>
                <a:latin typeface="Helvetica" panose="020B0604020202020204" pitchFamily="34" charset="0"/>
                <a:cs typeface="Helvetica" panose="020B0604020202020204" pitchFamily="34" charset="0"/>
              </a:rPr>
              <a:t>Study Area   </a:t>
            </a:r>
            <a:r>
              <a:rPr lang="en-US" sz="1400" dirty="0">
                <a:solidFill>
                  <a:schemeClr val="accent1">
                    <a:lumMod val="75000"/>
                  </a:schemeClr>
                </a:solidFill>
                <a:latin typeface="Helvetica" panose="020B0604020202020204" pitchFamily="34" charset="0"/>
                <a:cs typeface="Helvetica" panose="020B0604020202020204" pitchFamily="34" charset="0"/>
              </a:rPr>
              <a:t>|   Model Setup   |   Scenarios   |   Conclusions</a:t>
            </a:r>
            <a:endParaRPr lang="en-GB" sz="1400" dirty="0">
              <a:solidFill>
                <a:schemeClr val="accent1">
                  <a:lumMod val="75000"/>
                </a:schemeClr>
              </a:solidFill>
              <a:latin typeface="Helvetica" panose="020B0604020202020204" pitchFamily="34" charset="0"/>
              <a:cs typeface="Helvetica" panose="020B0604020202020204" pitchFamily="34" charset="0"/>
            </a:endParaRPr>
          </a:p>
        </p:txBody>
      </p:sp>
      <p:sp>
        <p:nvSpPr>
          <p:cNvPr id="12" name="TextBox 11"/>
          <p:cNvSpPr txBox="1"/>
          <p:nvPr/>
        </p:nvSpPr>
        <p:spPr>
          <a:xfrm>
            <a:off x="469175" y="149138"/>
            <a:ext cx="5688632" cy="584775"/>
          </a:xfrm>
          <a:prstGeom prst="rect">
            <a:avLst/>
          </a:prstGeom>
          <a:noFill/>
        </p:spPr>
        <p:txBody>
          <a:bodyPr wrap="square" rtlCol="0">
            <a:spAutoFit/>
          </a:bodyPr>
          <a:lstStyle/>
          <a:p>
            <a:pPr lvl="0"/>
            <a:r>
              <a:rPr lang="en-US" sz="3200" dirty="0">
                <a:solidFill>
                  <a:schemeClr val="bg1"/>
                </a:solidFill>
                <a:latin typeface="Helvetica" panose="020B0604020202020204" pitchFamily="34" charset="0"/>
                <a:cs typeface="Helvetica" panose="020B0604020202020204" pitchFamily="34" charset="0"/>
              </a:rPr>
              <a:t>Study Area | </a:t>
            </a:r>
            <a:r>
              <a:rPr lang="en-US" sz="2200" dirty="0">
                <a:solidFill>
                  <a:schemeClr val="bg1"/>
                </a:solidFill>
                <a:latin typeface="Helvetica" panose="020B0604020202020204" pitchFamily="34" charset="0"/>
                <a:cs typeface="Helvetica" panose="020B0604020202020204" pitchFamily="34" charset="0"/>
              </a:rPr>
              <a:t>Hydrogeology</a:t>
            </a:r>
            <a:endParaRPr lang="en-GB" sz="2200" dirty="0">
              <a:solidFill>
                <a:prstClr val="white"/>
              </a:solidFill>
              <a:latin typeface="Helvetica" panose="020B0604020202020204" pitchFamily="34" charset="0"/>
              <a:cs typeface="Helvetica" panose="020B0604020202020204" pitchFamily="34" charset="0"/>
            </a:endParaRPr>
          </a:p>
        </p:txBody>
      </p:sp>
      <p:sp>
        <p:nvSpPr>
          <p:cNvPr id="18" name="TextBox 17"/>
          <p:cNvSpPr txBox="1"/>
          <p:nvPr/>
        </p:nvSpPr>
        <p:spPr>
          <a:xfrm>
            <a:off x="469175" y="1107036"/>
            <a:ext cx="4318849" cy="954107"/>
          </a:xfrm>
          <a:prstGeom prst="rect">
            <a:avLst/>
          </a:prstGeom>
          <a:noFill/>
        </p:spPr>
        <p:txBody>
          <a:bodyPr wrap="square" rtlCol="0">
            <a:spAutoFit/>
          </a:bodyPr>
          <a:lstStyle/>
          <a:p>
            <a:r>
              <a:rPr lang="en-US" sz="2000" b="1" dirty="0">
                <a:cs typeface="Helvetica" panose="020B0604020202020204" pitchFamily="34" charset="0"/>
              </a:rPr>
              <a:t>New Orleans Area</a:t>
            </a:r>
          </a:p>
          <a:p>
            <a:pPr marL="342900" indent="-342900">
              <a:buFont typeface="Arial" panose="020B0604020202020204" pitchFamily="34" charset="0"/>
              <a:buChar char="•"/>
            </a:pPr>
            <a:r>
              <a:rPr lang="en-US" dirty="0">
                <a:cs typeface="Helvetica" panose="020B0604020202020204" pitchFamily="34" charset="0"/>
              </a:rPr>
              <a:t>Four freshwater containing aquifers</a:t>
            </a:r>
          </a:p>
          <a:p>
            <a:endParaRPr lang="en-US" dirty="0">
              <a:cs typeface="Helvetica" panose="020B0604020202020204" pitchFamily="34" charset="0"/>
            </a:endParaRPr>
          </a:p>
        </p:txBody>
      </p:sp>
      <p:sp>
        <p:nvSpPr>
          <p:cNvPr id="13" name="TextBox 12"/>
          <p:cNvSpPr txBox="1"/>
          <p:nvPr/>
        </p:nvSpPr>
        <p:spPr>
          <a:xfrm>
            <a:off x="7600245" y="4499442"/>
            <a:ext cx="1728192" cy="215444"/>
          </a:xfrm>
          <a:prstGeom prst="rect">
            <a:avLst/>
          </a:prstGeom>
          <a:noFill/>
        </p:spPr>
        <p:txBody>
          <a:bodyPr wrap="square" rtlCol="0">
            <a:spAutoFit/>
          </a:bodyPr>
          <a:lstStyle/>
          <a:p>
            <a:r>
              <a:rPr lang="en-US" sz="800" i="1" dirty="0"/>
              <a:t>Source: Dial &amp; Sumner (1989)</a:t>
            </a:r>
            <a:endParaRPr lang="en-GB" sz="1000" i="1" dirty="0"/>
          </a:p>
        </p:txBody>
      </p:sp>
    </p:spTree>
    <p:extLst>
      <p:ext uri="{BB962C8B-B14F-4D97-AF65-F5344CB8AC3E}">
        <p14:creationId xmlns:p14="http://schemas.microsoft.com/office/powerpoint/2010/main" val="20461334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843558"/>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sp>
        <p:nvSpPr>
          <p:cNvPr id="7" name="Rectangle 6"/>
          <p:cNvSpPr/>
          <p:nvPr/>
        </p:nvSpPr>
        <p:spPr>
          <a:xfrm>
            <a:off x="-10170" y="4819859"/>
            <a:ext cx="9144000" cy="339501"/>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52320" y="22376"/>
            <a:ext cx="2024042" cy="798806"/>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28184" y="15095"/>
            <a:ext cx="1474232" cy="852862"/>
          </a:xfrm>
          <a:prstGeom prst="rect">
            <a:avLst/>
          </a:prstGeom>
        </p:spPr>
      </p:pic>
      <p:sp>
        <p:nvSpPr>
          <p:cNvPr id="11" name="TextBox 10"/>
          <p:cNvSpPr txBox="1"/>
          <p:nvPr/>
        </p:nvSpPr>
        <p:spPr>
          <a:xfrm>
            <a:off x="0" y="4819859"/>
            <a:ext cx="9144000" cy="307777"/>
          </a:xfrm>
          <a:prstGeom prst="rect">
            <a:avLst/>
          </a:prstGeom>
          <a:noFill/>
        </p:spPr>
        <p:txBody>
          <a:bodyPr wrap="square" rtlCol="0">
            <a:spAutoFit/>
          </a:bodyPr>
          <a:lstStyle/>
          <a:p>
            <a:pPr algn="ctr"/>
            <a:r>
              <a:rPr lang="en-US" sz="1400" dirty="0">
                <a:solidFill>
                  <a:schemeClr val="accent1">
                    <a:lumMod val="75000"/>
                  </a:schemeClr>
                </a:solidFill>
                <a:latin typeface="Helvetica" panose="020B0604020202020204" pitchFamily="34" charset="0"/>
                <a:cs typeface="Helvetica" panose="020B0604020202020204" pitchFamily="34" charset="0"/>
              </a:rPr>
              <a:t>Introduction</a:t>
            </a:r>
            <a:r>
              <a:rPr lang="en-US" sz="1400" dirty="0">
                <a:solidFill>
                  <a:schemeClr val="bg1"/>
                </a:solidFill>
                <a:latin typeface="Helvetica" panose="020B0604020202020204" pitchFamily="34" charset="0"/>
                <a:cs typeface="Helvetica" panose="020B0604020202020204" pitchFamily="34" charset="0"/>
              </a:rPr>
              <a:t>   </a:t>
            </a:r>
            <a:r>
              <a:rPr lang="en-US" sz="1400" dirty="0">
                <a:solidFill>
                  <a:schemeClr val="accent1">
                    <a:lumMod val="75000"/>
                  </a:schemeClr>
                </a:solidFill>
                <a:latin typeface="Helvetica" panose="020B0604020202020204" pitchFamily="34" charset="0"/>
                <a:cs typeface="Helvetica" panose="020B0604020202020204" pitchFamily="34" charset="0"/>
              </a:rPr>
              <a:t>|   Objectives   |   Saltwater Intrusion   |   </a:t>
            </a:r>
            <a:r>
              <a:rPr lang="en-US" sz="1400" dirty="0">
                <a:solidFill>
                  <a:schemeClr val="tx2">
                    <a:lumMod val="20000"/>
                    <a:lumOff val="80000"/>
                  </a:schemeClr>
                </a:solidFill>
                <a:latin typeface="Helvetica" panose="020B0604020202020204" pitchFamily="34" charset="0"/>
                <a:cs typeface="Helvetica" panose="020B0604020202020204" pitchFamily="34" charset="0"/>
              </a:rPr>
              <a:t>Study Area   </a:t>
            </a:r>
            <a:r>
              <a:rPr lang="en-US" sz="1400" dirty="0">
                <a:solidFill>
                  <a:schemeClr val="accent1">
                    <a:lumMod val="75000"/>
                  </a:schemeClr>
                </a:solidFill>
                <a:latin typeface="Helvetica" panose="020B0604020202020204" pitchFamily="34" charset="0"/>
                <a:cs typeface="Helvetica" panose="020B0604020202020204" pitchFamily="34" charset="0"/>
              </a:rPr>
              <a:t>|   Model Setup   |   Scenarios   |   Conclusions</a:t>
            </a:r>
            <a:endParaRPr lang="en-GB" sz="1400" dirty="0">
              <a:solidFill>
                <a:schemeClr val="accent1">
                  <a:lumMod val="75000"/>
                </a:schemeClr>
              </a:solidFill>
              <a:latin typeface="Helvetica" panose="020B0604020202020204" pitchFamily="34" charset="0"/>
              <a:cs typeface="Helvetica" panose="020B0604020202020204" pitchFamily="34" charset="0"/>
            </a:endParaRPr>
          </a:p>
        </p:txBody>
      </p:sp>
      <p:sp>
        <p:nvSpPr>
          <p:cNvPr id="12" name="TextBox 11"/>
          <p:cNvSpPr txBox="1"/>
          <p:nvPr/>
        </p:nvSpPr>
        <p:spPr>
          <a:xfrm>
            <a:off x="469175" y="149138"/>
            <a:ext cx="5688632" cy="584775"/>
          </a:xfrm>
          <a:prstGeom prst="rect">
            <a:avLst/>
          </a:prstGeom>
          <a:noFill/>
        </p:spPr>
        <p:txBody>
          <a:bodyPr wrap="square" rtlCol="0">
            <a:spAutoFit/>
          </a:bodyPr>
          <a:lstStyle/>
          <a:p>
            <a:pPr lvl="0"/>
            <a:r>
              <a:rPr lang="en-US" sz="3200" dirty="0">
                <a:solidFill>
                  <a:schemeClr val="bg1"/>
                </a:solidFill>
                <a:latin typeface="Helvetica" panose="020B0604020202020204" pitchFamily="34" charset="0"/>
                <a:cs typeface="Helvetica" panose="020B0604020202020204" pitchFamily="34" charset="0"/>
              </a:rPr>
              <a:t>Study Area | </a:t>
            </a:r>
            <a:r>
              <a:rPr lang="en-US" sz="2200" dirty="0">
                <a:solidFill>
                  <a:schemeClr val="bg1"/>
                </a:solidFill>
                <a:latin typeface="Helvetica" panose="020B0604020202020204" pitchFamily="34" charset="0"/>
                <a:cs typeface="Helvetica" panose="020B0604020202020204" pitchFamily="34" charset="0"/>
              </a:rPr>
              <a:t>Hydrogeology</a:t>
            </a:r>
            <a:endParaRPr lang="en-GB" sz="2200" dirty="0">
              <a:solidFill>
                <a:prstClr val="white"/>
              </a:solidFill>
              <a:latin typeface="Helvetica" panose="020B0604020202020204" pitchFamily="34" charset="0"/>
              <a:cs typeface="Helvetica" panose="020B0604020202020204" pitchFamily="34" charset="0"/>
            </a:endParaRPr>
          </a:p>
        </p:txBody>
      </p:sp>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57254" y="1491631"/>
            <a:ext cx="5786746" cy="33198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p:cNvSpPr txBox="1"/>
          <p:nvPr/>
        </p:nvSpPr>
        <p:spPr>
          <a:xfrm>
            <a:off x="469176" y="1107036"/>
            <a:ext cx="2888078" cy="2369880"/>
          </a:xfrm>
          <a:prstGeom prst="rect">
            <a:avLst/>
          </a:prstGeom>
          <a:noFill/>
        </p:spPr>
        <p:txBody>
          <a:bodyPr wrap="square" rtlCol="0">
            <a:spAutoFit/>
          </a:bodyPr>
          <a:lstStyle/>
          <a:p>
            <a:r>
              <a:rPr lang="en-US" sz="2000" b="1" dirty="0">
                <a:cs typeface="Helvetica" panose="020B0604020202020204" pitchFamily="34" charset="0"/>
              </a:rPr>
              <a:t>Gonzales-New Orleans Aquifer</a:t>
            </a:r>
          </a:p>
          <a:p>
            <a:endParaRPr lang="en-US" dirty="0">
              <a:cs typeface="Helvetica" panose="020B0604020202020204" pitchFamily="34" charset="0"/>
            </a:endParaRPr>
          </a:p>
          <a:p>
            <a:pPr marL="342900" indent="-342900">
              <a:buFont typeface="Arial" panose="020B0604020202020204" pitchFamily="34" charset="0"/>
              <a:buChar char="•"/>
            </a:pPr>
            <a:r>
              <a:rPr lang="en-US" dirty="0">
                <a:cs typeface="Helvetica" panose="020B0604020202020204" pitchFamily="34" charset="0"/>
              </a:rPr>
              <a:t>Largest freshwater volume </a:t>
            </a:r>
          </a:p>
          <a:p>
            <a:pPr marL="342900" indent="-342900">
              <a:buFont typeface="Arial" panose="020B0604020202020204" pitchFamily="34" charset="0"/>
              <a:buChar char="•"/>
            </a:pPr>
            <a:endParaRPr lang="en-US" dirty="0">
              <a:cs typeface="Helvetica" panose="020B0604020202020204" pitchFamily="34" charset="0"/>
            </a:endParaRPr>
          </a:p>
          <a:p>
            <a:endParaRPr lang="en-US" dirty="0">
              <a:cs typeface="Helvetica" panose="020B0604020202020204" pitchFamily="34" charset="0"/>
            </a:endParaRPr>
          </a:p>
          <a:p>
            <a:endParaRPr lang="en-US" dirty="0">
              <a:cs typeface="Helvetica" panose="020B0604020202020204" pitchFamily="34" charset="0"/>
            </a:endParaRPr>
          </a:p>
        </p:txBody>
      </p:sp>
      <p:sp>
        <p:nvSpPr>
          <p:cNvPr id="14" name="TextBox 13"/>
          <p:cNvSpPr txBox="1"/>
          <p:nvPr/>
        </p:nvSpPr>
        <p:spPr>
          <a:xfrm>
            <a:off x="7947277" y="1357076"/>
            <a:ext cx="1728192" cy="215444"/>
          </a:xfrm>
          <a:prstGeom prst="rect">
            <a:avLst/>
          </a:prstGeom>
          <a:noFill/>
        </p:spPr>
        <p:txBody>
          <a:bodyPr wrap="square" rtlCol="0">
            <a:spAutoFit/>
          </a:bodyPr>
          <a:lstStyle/>
          <a:p>
            <a:r>
              <a:rPr lang="en-US" sz="800" i="1" dirty="0"/>
              <a:t>Source: </a:t>
            </a:r>
            <a:r>
              <a:rPr lang="en-US" sz="800" i="1" dirty="0" err="1"/>
              <a:t>Prakken</a:t>
            </a:r>
            <a:r>
              <a:rPr lang="en-US" sz="800" i="1" dirty="0"/>
              <a:t> (2009)</a:t>
            </a:r>
            <a:endParaRPr lang="en-GB" sz="1000" i="1" dirty="0"/>
          </a:p>
        </p:txBody>
      </p:sp>
    </p:spTree>
    <p:extLst>
      <p:ext uri="{BB962C8B-B14F-4D97-AF65-F5344CB8AC3E}">
        <p14:creationId xmlns:p14="http://schemas.microsoft.com/office/powerpoint/2010/main" val="3351381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57254" y="747625"/>
            <a:ext cx="5882450" cy="4161493"/>
          </a:xfrm>
          <a:prstGeom prst="rect">
            <a:avLst/>
          </a:prstGeom>
        </p:spPr>
      </p:pic>
      <p:sp>
        <p:nvSpPr>
          <p:cNvPr id="4" name="Rectangle 3"/>
          <p:cNvSpPr/>
          <p:nvPr/>
        </p:nvSpPr>
        <p:spPr>
          <a:xfrm>
            <a:off x="0" y="0"/>
            <a:ext cx="9144000" cy="843558"/>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sp>
        <p:nvSpPr>
          <p:cNvPr id="7" name="Rectangle 6"/>
          <p:cNvSpPr/>
          <p:nvPr/>
        </p:nvSpPr>
        <p:spPr>
          <a:xfrm>
            <a:off x="-10170" y="4819859"/>
            <a:ext cx="9144000" cy="339501"/>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52320" y="22376"/>
            <a:ext cx="2024042" cy="798806"/>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28184" y="15095"/>
            <a:ext cx="1474232" cy="852862"/>
          </a:xfrm>
          <a:prstGeom prst="rect">
            <a:avLst/>
          </a:prstGeom>
        </p:spPr>
      </p:pic>
      <p:sp>
        <p:nvSpPr>
          <p:cNvPr id="11" name="TextBox 10"/>
          <p:cNvSpPr txBox="1"/>
          <p:nvPr/>
        </p:nvSpPr>
        <p:spPr>
          <a:xfrm>
            <a:off x="0" y="4819859"/>
            <a:ext cx="9144000" cy="307777"/>
          </a:xfrm>
          <a:prstGeom prst="rect">
            <a:avLst/>
          </a:prstGeom>
          <a:noFill/>
        </p:spPr>
        <p:txBody>
          <a:bodyPr wrap="square" rtlCol="0">
            <a:spAutoFit/>
          </a:bodyPr>
          <a:lstStyle/>
          <a:p>
            <a:pPr algn="ctr"/>
            <a:r>
              <a:rPr lang="en-US" sz="1400" dirty="0">
                <a:solidFill>
                  <a:schemeClr val="accent1">
                    <a:lumMod val="75000"/>
                  </a:schemeClr>
                </a:solidFill>
                <a:latin typeface="Helvetica" panose="020B0604020202020204" pitchFamily="34" charset="0"/>
                <a:cs typeface="Helvetica" panose="020B0604020202020204" pitchFamily="34" charset="0"/>
              </a:rPr>
              <a:t>Introduction</a:t>
            </a:r>
            <a:r>
              <a:rPr lang="en-US" sz="1400" dirty="0">
                <a:solidFill>
                  <a:schemeClr val="bg1"/>
                </a:solidFill>
                <a:latin typeface="Helvetica" panose="020B0604020202020204" pitchFamily="34" charset="0"/>
                <a:cs typeface="Helvetica" panose="020B0604020202020204" pitchFamily="34" charset="0"/>
              </a:rPr>
              <a:t>   </a:t>
            </a:r>
            <a:r>
              <a:rPr lang="en-US" sz="1400" dirty="0">
                <a:solidFill>
                  <a:schemeClr val="accent1">
                    <a:lumMod val="75000"/>
                  </a:schemeClr>
                </a:solidFill>
                <a:latin typeface="Helvetica" panose="020B0604020202020204" pitchFamily="34" charset="0"/>
                <a:cs typeface="Helvetica" panose="020B0604020202020204" pitchFamily="34" charset="0"/>
              </a:rPr>
              <a:t>|   Objectives   |   Saltwater Intrusion   |   </a:t>
            </a:r>
            <a:r>
              <a:rPr lang="en-US" sz="1400" dirty="0">
                <a:solidFill>
                  <a:schemeClr val="tx2">
                    <a:lumMod val="20000"/>
                    <a:lumOff val="80000"/>
                  </a:schemeClr>
                </a:solidFill>
                <a:latin typeface="Helvetica" panose="020B0604020202020204" pitchFamily="34" charset="0"/>
                <a:cs typeface="Helvetica" panose="020B0604020202020204" pitchFamily="34" charset="0"/>
              </a:rPr>
              <a:t>Study Area   </a:t>
            </a:r>
            <a:r>
              <a:rPr lang="en-US" sz="1400" dirty="0">
                <a:solidFill>
                  <a:schemeClr val="accent1">
                    <a:lumMod val="75000"/>
                  </a:schemeClr>
                </a:solidFill>
                <a:latin typeface="Helvetica" panose="020B0604020202020204" pitchFamily="34" charset="0"/>
                <a:cs typeface="Helvetica" panose="020B0604020202020204" pitchFamily="34" charset="0"/>
              </a:rPr>
              <a:t>|   Model Setup   |   Scenarios   |   Conclusions</a:t>
            </a:r>
            <a:endParaRPr lang="en-GB" sz="1400" dirty="0">
              <a:solidFill>
                <a:schemeClr val="accent1">
                  <a:lumMod val="75000"/>
                </a:schemeClr>
              </a:solidFill>
              <a:latin typeface="Helvetica" panose="020B0604020202020204" pitchFamily="34" charset="0"/>
              <a:cs typeface="Helvetica" panose="020B0604020202020204" pitchFamily="34" charset="0"/>
            </a:endParaRPr>
          </a:p>
        </p:txBody>
      </p:sp>
      <p:sp>
        <p:nvSpPr>
          <p:cNvPr id="12" name="TextBox 11"/>
          <p:cNvSpPr txBox="1"/>
          <p:nvPr/>
        </p:nvSpPr>
        <p:spPr>
          <a:xfrm>
            <a:off x="469175" y="149138"/>
            <a:ext cx="5688632" cy="584775"/>
          </a:xfrm>
          <a:prstGeom prst="rect">
            <a:avLst/>
          </a:prstGeom>
          <a:noFill/>
        </p:spPr>
        <p:txBody>
          <a:bodyPr wrap="square" rtlCol="0">
            <a:spAutoFit/>
          </a:bodyPr>
          <a:lstStyle/>
          <a:p>
            <a:pPr lvl="0"/>
            <a:r>
              <a:rPr lang="en-US" sz="3200" dirty="0">
                <a:solidFill>
                  <a:schemeClr val="bg1"/>
                </a:solidFill>
                <a:latin typeface="Helvetica" panose="020B0604020202020204" pitchFamily="34" charset="0"/>
                <a:cs typeface="Helvetica" panose="020B0604020202020204" pitchFamily="34" charset="0"/>
              </a:rPr>
              <a:t>Study Area | </a:t>
            </a:r>
            <a:r>
              <a:rPr lang="en-US" sz="2200" dirty="0">
                <a:solidFill>
                  <a:schemeClr val="bg1"/>
                </a:solidFill>
                <a:latin typeface="Helvetica" panose="020B0604020202020204" pitchFamily="34" charset="0"/>
                <a:cs typeface="Helvetica" panose="020B0604020202020204" pitchFamily="34" charset="0"/>
              </a:rPr>
              <a:t>Hydrogeology</a:t>
            </a:r>
            <a:endParaRPr lang="en-GB" sz="2200" dirty="0">
              <a:solidFill>
                <a:prstClr val="white"/>
              </a:solidFill>
              <a:latin typeface="Helvetica" panose="020B0604020202020204" pitchFamily="34" charset="0"/>
              <a:cs typeface="Helvetica" panose="020B0604020202020204" pitchFamily="34" charset="0"/>
            </a:endParaRPr>
          </a:p>
        </p:txBody>
      </p:sp>
      <p:sp>
        <p:nvSpPr>
          <p:cNvPr id="17" name="TextBox 16"/>
          <p:cNvSpPr txBox="1"/>
          <p:nvPr/>
        </p:nvSpPr>
        <p:spPr>
          <a:xfrm>
            <a:off x="469176" y="1107036"/>
            <a:ext cx="2888078" cy="3200876"/>
          </a:xfrm>
          <a:prstGeom prst="rect">
            <a:avLst/>
          </a:prstGeom>
          <a:noFill/>
        </p:spPr>
        <p:txBody>
          <a:bodyPr wrap="square" rtlCol="0">
            <a:spAutoFit/>
          </a:bodyPr>
          <a:lstStyle/>
          <a:p>
            <a:r>
              <a:rPr lang="en-US" sz="2000" b="1" dirty="0">
                <a:cs typeface="Helvetica" panose="020B0604020202020204" pitchFamily="34" charset="0"/>
              </a:rPr>
              <a:t>Gonzales-New Orleans Aquifer</a:t>
            </a:r>
          </a:p>
          <a:p>
            <a:endParaRPr lang="en-US" dirty="0">
              <a:cs typeface="Helvetica" panose="020B0604020202020204" pitchFamily="34" charset="0"/>
            </a:endParaRPr>
          </a:p>
          <a:p>
            <a:pPr marL="342900" indent="-342900">
              <a:buFont typeface="Arial" panose="020B0604020202020204" pitchFamily="34" charset="0"/>
              <a:buChar char="•"/>
            </a:pPr>
            <a:r>
              <a:rPr lang="en-US" dirty="0">
                <a:cs typeface="Helvetica" panose="020B0604020202020204" pitchFamily="34" charset="0"/>
              </a:rPr>
              <a:t>Largest freshwater volume </a:t>
            </a:r>
          </a:p>
          <a:p>
            <a:pPr marL="342900" indent="-342900">
              <a:buFont typeface="Arial" panose="020B0604020202020204" pitchFamily="34" charset="0"/>
              <a:buChar char="•"/>
            </a:pPr>
            <a:endParaRPr lang="en-US" dirty="0">
              <a:cs typeface="Helvetica" panose="020B0604020202020204" pitchFamily="34" charset="0"/>
            </a:endParaRPr>
          </a:p>
          <a:p>
            <a:pPr marL="342900" indent="-342900">
              <a:buFont typeface="Arial" panose="020B0604020202020204" pitchFamily="34" charset="0"/>
              <a:buChar char="•"/>
            </a:pPr>
            <a:r>
              <a:rPr lang="en-US" dirty="0">
                <a:cs typeface="Helvetica" panose="020B0604020202020204" pitchFamily="34" charset="0"/>
              </a:rPr>
              <a:t>Four major withdrawal centers</a:t>
            </a:r>
          </a:p>
          <a:p>
            <a:pPr marL="342900" indent="-342900">
              <a:buFont typeface="Arial" panose="020B0604020202020204" pitchFamily="34" charset="0"/>
              <a:buChar char="•"/>
            </a:pPr>
            <a:endParaRPr lang="en-US" dirty="0">
              <a:cs typeface="Helvetica" panose="020B0604020202020204" pitchFamily="34" charset="0"/>
            </a:endParaRPr>
          </a:p>
          <a:p>
            <a:pPr marL="342900" indent="-342900">
              <a:buFont typeface="Arial" panose="020B0604020202020204" pitchFamily="34" charset="0"/>
              <a:buChar char="•"/>
            </a:pPr>
            <a:r>
              <a:rPr lang="en-US" dirty="0">
                <a:cs typeface="Helvetica" panose="020B0604020202020204" pitchFamily="34" charset="0"/>
              </a:rPr>
              <a:t>Michoud closed in 2016</a:t>
            </a:r>
          </a:p>
          <a:p>
            <a:r>
              <a:rPr lang="en-US" dirty="0">
                <a:cs typeface="Helvetica" panose="020B0604020202020204" pitchFamily="34" charset="0"/>
              </a:rPr>
              <a:t>              Plans for reopening</a:t>
            </a:r>
          </a:p>
        </p:txBody>
      </p:sp>
      <p:cxnSp>
        <p:nvCxnSpPr>
          <p:cNvPr id="24" name="Straight Arrow Connector 23"/>
          <p:cNvCxnSpPr/>
          <p:nvPr/>
        </p:nvCxnSpPr>
        <p:spPr>
          <a:xfrm>
            <a:off x="906100" y="4104000"/>
            <a:ext cx="288000"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14827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843558"/>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sp>
        <p:nvSpPr>
          <p:cNvPr id="7" name="Rectangle 6"/>
          <p:cNvSpPr/>
          <p:nvPr/>
        </p:nvSpPr>
        <p:spPr>
          <a:xfrm>
            <a:off x="-10170" y="4819859"/>
            <a:ext cx="9144000" cy="339501"/>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52320" y="22376"/>
            <a:ext cx="2024042" cy="798806"/>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28184" y="15095"/>
            <a:ext cx="1474232" cy="852862"/>
          </a:xfrm>
          <a:prstGeom prst="rect">
            <a:avLst/>
          </a:prstGeom>
        </p:spPr>
      </p:pic>
      <p:sp>
        <p:nvSpPr>
          <p:cNvPr id="11" name="TextBox 10"/>
          <p:cNvSpPr txBox="1"/>
          <p:nvPr/>
        </p:nvSpPr>
        <p:spPr>
          <a:xfrm>
            <a:off x="0" y="4819859"/>
            <a:ext cx="9144000" cy="307777"/>
          </a:xfrm>
          <a:prstGeom prst="rect">
            <a:avLst/>
          </a:prstGeom>
          <a:noFill/>
        </p:spPr>
        <p:txBody>
          <a:bodyPr wrap="square" rtlCol="0">
            <a:spAutoFit/>
          </a:bodyPr>
          <a:lstStyle/>
          <a:p>
            <a:pPr algn="ctr"/>
            <a:r>
              <a:rPr lang="en-US" sz="1400" dirty="0">
                <a:solidFill>
                  <a:schemeClr val="accent1">
                    <a:lumMod val="75000"/>
                  </a:schemeClr>
                </a:solidFill>
                <a:latin typeface="Helvetica" panose="020B0604020202020204" pitchFamily="34" charset="0"/>
                <a:cs typeface="Helvetica" panose="020B0604020202020204" pitchFamily="34" charset="0"/>
              </a:rPr>
              <a:t>Introduction</a:t>
            </a:r>
            <a:r>
              <a:rPr lang="en-US" sz="1400" dirty="0">
                <a:solidFill>
                  <a:schemeClr val="bg1"/>
                </a:solidFill>
                <a:latin typeface="Helvetica" panose="020B0604020202020204" pitchFamily="34" charset="0"/>
                <a:cs typeface="Helvetica" panose="020B0604020202020204" pitchFamily="34" charset="0"/>
              </a:rPr>
              <a:t>   </a:t>
            </a:r>
            <a:r>
              <a:rPr lang="en-US" sz="1400" dirty="0">
                <a:solidFill>
                  <a:schemeClr val="accent1">
                    <a:lumMod val="75000"/>
                  </a:schemeClr>
                </a:solidFill>
                <a:latin typeface="Helvetica" panose="020B0604020202020204" pitchFamily="34" charset="0"/>
                <a:cs typeface="Helvetica" panose="020B0604020202020204" pitchFamily="34" charset="0"/>
              </a:rPr>
              <a:t>|   Objectives   |   Saltwater Intrusion   |   Study Area   |   </a:t>
            </a:r>
            <a:r>
              <a:rPr lang="en-US" sz="1400" dirty="0">
                <a:solidFill>
                  <a:schemeClr val="tx2">
                    <a:lumMod val="20000"/>
                    <a:lumOff val="80000"/>
                  </a:schemeClr>
                </a:solidFill>
                <a:latin typeface="Helvetica" panose="020B0604020202020204" pitchFamily="34" charset="0"/>
                <a:cs typeface="Helvetica" panose="020B0604020202020204" pitchFamily="34" charset="0"/>
              </a:rPr>
              <a:t>Model Setup   </a:t>
            </a:r>
            <a:r>
              <a:rPr lang="en-US" sz="1400" dirty="0">
                <a:solidFill>
                  <a:schemeClr val="accent1">
                    <a:lumMod val="75000"/>
                  </a:schemeClr>
                </a:solidFill>
                <a:latin typeface="Helvetica" panose="020B0604020202020204" pitchFamily="34" charset="0"/>
                <a:cs typeface="Helvetica" panose="020B0604020202020204" pitchFamily="34" charset="0"/>
              </a:rPr>
              <a:t>|   Scenarios   |   Conclusions</a:t>
            </a:r>
            <a:endParaRPr lang="en-GB" sz="1400" dirty="0">
              <a:solidFill>
                <a:schemeClr val="accent1">
                  <a:lumMod val="75000"/>
                </a:schemeClr>
              </a:solidFill>
              <a:latin typeface="Helvetica" panose="020B0604020202020204" pitchFamily="34" charset="0"/>
              <a:cs typeface="Helvetica" panose="020B0604020202020204" pitchFamily="34" charset="0"/>
            </a:endParaRPr>
          </a:p>
        </p:txBody>
      </p:sp>
      <p:sp>
        <p:nvSpPr>
          <p:cNvPr id="12" name="TextBox 11"/>
          <p:cNvSpPr txBox="1"/>
          <p:nvPr/>
        </p:nvSpPr>
        <p:spPr>
          <a:xfrm>
            <a:off x="469175" y="149138"/>
            <a:ext cx="5688632" cy="584775"/>
          </a:xfrm>
          <a:prstGeom prst="rect">
            <a:avLst/>
          </a:prstGeom>
          <a:noFill/>
        </p:spPr>
        <p:txBody>
          <a:bodyPr wrap="square" rtlCol="0">
            <a:spAutoFit/>
          </a:bodyPr>
          <a:lstStyle/>
          <a:p>
            <a:pPr lvl="0"/>
            <a:r>
              <a:rPr lang="en-US" sz="3200" dirty="0">
                <a:solidFill>
                  <a:schemeClr val="bg1"/>
                </a:solidFill>
                <a:latin typeface="Helvetica" panose="020B0604020202020204" pitchFamily="34" charset="0"/>
                <a:cs typeface="Helvetica" panose="020B0604020202020204" pitchFamily="34" charset="0"/>
              </a:rPr>
              <a:t>Model Setup | </a:t>
            </a:r>
            <a:r>
              <a:rPr lang="en-US" sz="2200" dirty="0">
                <a:solidFill>
                  <a:schemeClr val="bg1"/>
                </a:solidFill>
                <a:latin typeface="Helvetica" panose="020B0604020202020204" pitchFamily="34" charset="0"/>
                <a:cs typeface="Helvetica" panose="020B0604020202020204" pitchFamily="34" charset="0"/>
              </a:rPr>
              <a:t>General</a:t>
            </a:r>
            <a:endParaRPr lang="en-GB" sz="2200" dirty="0">
              <a:solidFill>
                <a:prstClr val="white"/>
              </a:solidFill>
              <a:latin typeface="Helvetica" panose="020B0604020202020204" pitchFamily="34" charset="0"/>
              <a:cs typeface="Helvetica" panose="020B0604020202020204" pitchFamily="34" charset="0"/>
            </a:endParaRPr>
          </a:p>
        </p:txBody>
      </p:sp>
      <p:sp>
        <p:nvSpPr>
          <p:cNvPr id="17" name="TextBox 16"/>
          <p:cNvSpPr txBox="1"/>
          <p:nvPr/>
        </p:nvSpPr>
        <p:spPr>
          <a:xfrm>
            <a:off x="469176" y="1107036"/>
            <a:ext cx="7487200" cy="2677656"/>
          </a:xfrm>
          <a:prstGeom prst="rect">
            <a:avLst/>
          </a:prstGeom>
          <a:noFill/>
        </p:spPr>
        <p:txBody>
          <a:bodyPr wrap="square" rtlCol="0">
            <a:spAutoFit/>
          </a:bodyPr>
          <a:lstStyle/>
          <a:p>
            <a:r>
              <a:rPr lang="en-US" sz="2000" b="1" dirty="0">
                <a:cs typeface="Helvetica" panose="020B0604020202020204" pitchFamily="34" charset="0"/>
              </a:rPr>
              <a:t>Used Modelling Software: iMOD-SEAWAT</a:t>
            </a:r>
          </a:p>
          <a:p>
            <a:endParaRPr lang="en-US" sz="2000" b="1" dirty="0">
              <a:cs typeface="Helvetica" panose="020B0604020202020204" pitchFamily="34" charset="0"/>
            </a:endParaRPr>
          </a:p>
          <a:p>
            <a:r>
              <a:rPr lang="en-US" sz="2000" b="1" dirty="0">
                <a:cs typeface="Helvetica" panose="020B0604020202020204" pitchFamily="34" charset="0"/>
              </a:rPr>
              <a:t>Input Data Derived From:</a:t>
            </a:r>
          </a:p>
          <a:p>
            <a:pPr marL="285750" indent="-285750">
              <a:buFont typeface="Arial" panose="020B0604020202020204" pitchFamily="34" charset="0"/>
              <a:buChar char="•"/>
            </a:pPr>
            <a:r>
              <a:rPr lang="en-US" dirty="0">
                <a:cs typeface="Helvetica" panose="020B0604020202020204" pitchFamily="34" charset="0"/>
              </a:rPr>
              <a:t>Global data bases (DEM, river width and depth)</a:t>
            </a:r>
          </a:p>
          <a:p>
            <a:pPr marL="285750" indent="-285750">
              <a:buFont typeface="Arial" panose="020B0604020202020204" pitchFamily="34" charset="0"/>
              <a:buChar char="•"/>
            </a:pPr>
            <a:r>
              <a:rPr lang="en-US" dirty="0">
                <a:cs typeface="Helvetica" panose="020B0604020202020204" pitchFamily="34" charset="0"/>
              </a:rPr>
              <a:t>USGS data (ground- and surface water salinity)</a:t>
            </a:r>
          </a:p>
          <a:p>
            <a:pPr marL="285750" indent="-285750">
              <a:buFont typeface="Arial" panose="020B0604020202020204" pitchFamily="34" charset="0"/>
              <a:buChar char="•"/>
            </a:pPr>
            <a:r>
              <a:rPr lang="en-US" dirty="0">
                <a:cs typeface="Helvetica" panose="020B0604020202020204" pitchFamily="34" charset="0"/>
              </a:rPr>
              <a:t>Literature of local case-studies (hydraulic conductivity, extractions)</a:t>
            </a:r>
          </a:p>
          <a:p>
            <a:pPr marL="285750" indent="-285750">
              <a:buFont typeface="Arial" panose="020B0604020202020204" pitchFamily="34" charset="0"/>
              <a:buChar char="•"/>
            </a:pPr>
            <a:r>
              <a:rPr lang="en-US" dirty="0">
                <a:cs typeface="Helvetica" panose="020B0604020202020204" pitchFamily="34" charset="0"/>
              </a:rPr>
              <a:t>General literature (dispersivity, diffusion coefficient) </a:t>
            </a:r>
          </a:p>
          <a:p>
            <a:endParaRPr lang="en-US" dirty="0">
              <a:cs typeface="Helvetica" panose="020B0604020202020204" pitchFamily="34" charset="0"/>
            </a:endParaRPr>
          </a:p>
          <a:p>
            <a:endParaRPr lang="en-US" dirty="0">
              <a:cs typeface="Helvetica" panose="020B0604020202020204" pitchFamily="34" charset="0"/>
            </a:endParaRPr>
          </a:p>
        </p:txBody>
      </p:sp>
    </p:spTree>
    <p:extLst>
      <p:ext uri="{BB962C8B-B14F-4D97-AF65-F5344CB8AC3E}">
        <p14:creationId xmlns:p14="http://schemas.microsoft.com/office/powerpoint/2010/main" val="41794727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843558"/>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sp>
        <p:nvSpPr>
          <p:cNvPr id="7" name="Rectangle 6"/>
          <p:cNvSpPr/>
          <p:nvPr/>
        </p:nvSpPr>
        <p:spPr>
          <a:xfrm>
            <a:off x="0" y="4803998"/>
            <a:ext cx="9144000" cy="339501"/>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sp>
        <p:nvSpPr>
          <p:cNvPr id="9" name="TextBox 8"/>
          <p:cNvSpPr txBox="1"/>
          <p:nvPr/>
        </p:nvSpPr>
        <p:spPr>
          <a:xfrm>
            <a:off x="469175" y="149138"/>
            <a:ext cx="5688632" cy="584775"/>
          </a:xfrm>
          <a:prstGeom prst="rect">
            <a:avLst/>
          </a:prstGeom>
          <a:noFill/>
        </p:spPr>
        <p:txBody>
          <a:bodyPr wrap="square" rtlCol="0">
            <a:spAutoFit/>
          </a:bodyPr>
          <a:lstStyle/>
          <a:p>
            <a:pPr lvl="0"/>
            <a:r>
              <a:rPr lang="en-US" sz="3200" dirty="0">
                <a:solidFill>
                  <a:schemeClr val="bg1"/>
                </a:solidFill>
                <a:latin typeface="Helvetica" panose="020B0604020202020204" pitchFamily="34" charset="0"/>
                <a:cs typeface="Helvetica" panose="020B0604020202020204" pitchFamily="34" charset="0"/>
              </a:rPr>
              <a:t>Introduction</a:t>
            </a:r>
            <a:r>
              <a:rPr lang="en-US" sz="3200" dirty="0">
                <a:solidFill>
                  <a:prstClr val="white"/>
                </a:solidFill>
                <a:latin typeface="Helvetica" panose="020B0604020202020204" pitchFamily="34" charset="0"/>
                <a:cs typeface="Helvetica" panose="020B0604020202020204" pitchFamily="34" charset="0"/>
              </a:rPr>
              <a:t> | </a:t>
            </a:r>
            <a:r>
              <a:rPr lang="en-US" sz="2200" dirty="0">
                <a:solidFill>
                  <a:prstClr val="white"/>
                </a:solidFill>
                <a:latin typeface="Helvetica" panose="020B0604020202020204" pitchFamily="34" charset="0"/>
                <a:cs typeface="Helvetica" panose="020B0604020202020204" pitchFamily="34" charset="0"/>
              </a:rPr>
              <a:t>Groundwater Use</a:t>
            </a:r>
            <a:endParaRPr lang="en-GB" sz="2200" dirty="0">
              <a:solidFill>
                <a:prstClr val="white"/>
              </a:solidFill>
              <a:latin typeface="Helvetica" panose="020B0604020202020204" pitchFamily="34" charset="0"/>
              <a:cs typeface="Helvetica" panose="020B0604020202020204" pitchFamily="34" charset="0"/>
            </a:endParaRPr>
          </a:p>
        </p:txBody>
      </p:sp>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52320" y="22376"/>
            <a:ext cx="2024042" cy="798806"/>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28184" y="15095"/>
            <a:ext cx="1474232" cy="852862"/>
          </a:xfrm>
          <a:prstGeom prst="rect">
            <a:avLst/>
          </a:prstGeom>
        </p:spPr>
      </p:pic>
      <p:sp>
        <p:nvSpPr>
          <p:cNvPr id="19" name="TextBox 18"/>
          <p:cNvSpPr txBox="1"/>
          <p:nvPr/>
        </p:nvSpPr>
        <p:spPr>
          <a:xfrm>
            <a:off x="0" y="4819859"/>
            <a:ext cx="9144000" cy="307777"/>
          </a:xfrm>
          <a:prstGeom prst="rect">
            <a:avLst/>
          </a:prstGeom>
          <a:noFill/>
        </p:spPr>
        <p:txBody>
          <a:bodyPr wrap="square" rtlCol="0">
            <a:spAutoFit/>
          </a:bodyPr>
          <a:lstStyle/>
          <a:p>
            <a:pPr algn="ctr"/>
            <a:r>
              <a:rPr lang="en-US" sz="1400" dirty="0">
                <a:solidFill>
                  <a:schemeClr val="tx2">
                    <a:lumMod val="20000"/>
                    <a:lumOff val="80000"/>
                  </a:schemeClr>
                </a:solidFill>
                <a:latin typeface="Helvetica" panose="020B0604020202020204" pitchFamily="34" charset="0"/>
                <a:cs typeface="Helvetica" panose="020B0604020202020204" pitchFamily="34" charset="0"/>
              </a:rPr>
              <a:t>Introduction</a:t>
            </a:r>
            <a:r>
              <a:rPr lang="en-US" sz="1400" dirty="0">
                <a:solidFill>
                  <a:schemeClr val="bg1"/>
                </a:solidFill>
                <a:latin typeface="Helvetica" panose="020B0604020202020204" pitchFamily="34" charset="0"/>
                <a:cs typeface="Helvetica" panose="020B0604020202020204" pitchFamily="34" charset="0"/>
              </a:rPr>
              <a:t>   </a:t>
            </a:r>
            <a:r>
              <a:rPr lang="en-US" sz="1400" dirty="0">
                <a:solidFill>
                  <a:schemeClr val="accent1">
                    <a:lumMod val="75000"/>
                  </a:schemeClr>
                </a:solidFill>
                <a:latin typeface="Helvetica" panose="020B0604020202020204" pitchFamily="34" charset="0"/>
                <a:cs typeface="Helvetica" panose="020B0604020202020204" pitchFamily="34" charset="0"/>
              </a:rPr>
              <a:t>|   Objectives   |   Saltwater Intrusion   |   Study Area   |   Model Setup   |   Scenarios   |   Conclusions</a:t>
            </a:r>
            <a:endParaRPr lang="en-GB" sz="1400" dirty="0">
              <a:solidFill>
                <a:schemeClr val="accent1">
                  <a:lumMod val="75000"/>
                </a:schemeClr>
              </a:solidFill>
              <a:latin typeface="Helvetica" panose="020B0604020202020204" pitchFamily="34" charset="0"/>
              <a:cs typeface="Helvetica" panose="020B0604020202020204" pitchFamily="34" charset="0"/>
            </a:endParaRPr>
          </a:p>
        </p:txBody>
      </p:sp>
      <p:sp>
        <p:nvSpPr>
          <p:cNvPr id="24" name="TextBox 23"/>
          <p:cNvSpPr txBox="1"/>
          <p:nvPr/>
        </p:nvSpPr>
        <p:spPr>
          <a:xfrm>
            <a:off x="469175" y="1107035"/>
            <a:ext cx="4678889" cy="954107"/>
          </a:xfrm>
          <a:prstGeom prst="rect">
            <a:avLst/>
          </a:prstGeom>
          <a:noFill/>
        </p:spPr>
        <p:txBody>
          <a:bodyPr wrap="square" rtlCol="0">
            <a:spAutoFit/>
          </a:bodyPr>
          <a:lstStyle/>
          <a:p>
            <a:r>
              <a:rPr lang="en-US" sz="2000" b="1" dirty="0">
                <a:latin typeface="Calibri" panose="020F0502020204030204" pitchFamily="34" charset="0"/>
                <a:cs typeface="Helvetica" panose="020B0604020202020204" pitchFamily="34" charset="0"/>
              </a:rPr>
              <a:t>River Delta Areas</a:t>
            </a:r>
            <a:endParaRPr lang="en-US" sz="2000" dirty="0">
              <a:latin typeface="Calibri" panose="020F0502020204030204" pitchFamily="34" charset="0"/>
              <a:cs typeface="Helvetica" panose="020B0604020202020204" pitchFamily="34" charset="0"/>
            </a:endParaRPr>
          </a:p>
          <a:p>
            <a:pPr marL="285750" indent="-285750">
              <a:buFont typeface="Arial" panose="020B0604020202020204" pitchFamily="34" charset="0"/>
              <a:buChar char="•"/>
            </a:pPr>
            <a:r>
              <a:rPr lang="en-US" dirty="0">
                <a:latin typeface="Calibri" panose="020F0502020204030204" pitchFamily="34" charset="0"/>
                <a:cs typeface="Helvetica" panose="020B0604020202020204" pitchFamily="34" charset="0"/>
              </a:rPr>
              <a:t>Attractive environment for humankind</a:t>
            </a:r>
          </a:p>
          <a:p>
            <a:pPr marL="285750" indent="-285750">
              <a:buFont typeface="Arial" panose="020B0604020202020204" pitchFamily="34" charset="0"/>
              <a:buChar char="•"/>
            </a:pPr>
            <a:r>
              <a:rPr lang="en-US" dirty="0">
                <a:latin typeface="Calibri" panose="020F0502020204030204" pitchFamily="34" charset="0"/>
                <a:cs typeface="Helvetica" panose="020B0604020202020204" pitchFamily="34" charset="0"/>
              </a:rPr>
              <a:t>Densely populated</a:t>
            </a:r>
          </a:p>
        </p:txBody>
      </p:sp>
      <p:cxnSp>
        <p:nvCxnSpPr>
          <p:cNvPr id="25" name="Straight Arrow Connector 24"/>
          <p:cNvCxnSpPr/>
          <p:nvPr/>
        </p:nvCxnSpPr>
        <p:spPr>
          <a:xfrm>
            <a:off x="2699792" y="1872000"/>
            <a:ext cx="430417"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3313491" y="1687334"/>
            <a:ext cx="3528392" cy="369332"/>
          </a:xfrm>
          <a:prstGeom prst="rect">
            <a:avLst/>
          </a:prstGeom>
          <a:noFill/>
        </p:spPr>
        <p:txBody>
          <a:bodyPr wrap="square" rtlCol="0">
            <a:spAutoFit/>
          </a:bodyPr>
          <a:lstStyle/>
          <a:p>
            <a:r>
              <a:rPr lang="en-US" dirty="0"/>
              <a:t>Large freshwater demands</a:t>
            </a:r>
            <a:endParaRPr lang="en-GB" dirty="0"/>
          </a:p>
        </p:txBody>
      </p:sp>
      <p:grpSp>
        <p:nvGrpSpPr>
          <p:cNvPr id="37" name="Group 36"/>
          <p:cNvGrpSpPr/>
          <p:nvPr/>
        </p:nvGrpSpPr>
        <p:grpSpPr>
          <a:xfrm>
            <a:off x="2336354" y="2120971"/>
            <a:ext cx="6804248" cy="2665803"/>
            <a:chOff x="2343102" y="2128823"/>
            <a:chExt cx="6804248" cy="2665803"/>
          </a:xfrm>
        </p:grpSpPr>
        <p:pic>
          <p:nvPicPr>
            <p:cNvPr id="38"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343102" y="2128823"/>
              <a:ext cx="6804248" cy="26658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9" name="TextBox 38"/>
            <p:cNvSpPr txBox="1"/>
            <p:nvPr/>
          </p:nvSpPr>
          <p:spPr>
            <a:xfrm>
              <a:off x="2343102" y="4529046"/>
              <a:ext cx="1512168" cy="246221"/>
            </a:xfrm>
            <a:prstGeom prst="rect">
              <a:avLst/>
            </a:prstGeom>
            <a:noFill/>
          </p:spPr>
          <p:txBody>
            <a:bodyPr wrap="square" rtlCol="0">
              <a:spAutoFit/>
            </a:bodyPr>
            <a:lstStyle/>
            <a:p>
              <a:r>
                <a:rPr lang="en-US" sz="800" i="1" dirty="0"/>
                <a:t>Source: </a:t>
              </a:r>
              <a:r>
                <a:rPr lang="en-US" sz="800" i="1" dirty="0" err="1"/>
                <a:t>Tessler</a:t>
              </a:r>
              <a:r>
                <a:rPr lang="en-US" sz="800" i="1" dirty="0"/>
                <a:t> et al. (2015</a:t>
              </a:r>
              <a:r>
                <a:rPr lang="en-US" sz="1000" i="1" dirty="0"/>
                <a:t>)</a:t>
              </a:r>
              <a:endParaRPr lang="en-GB" sz="1000" i="1" dirty="0"/>
            </a:p>
          </p:txBody>
        </p:sp>
      </p:grpSp>
    </p:spTree>
    <p:extLst>
      <p:ext uri="{BB962C8B-B14F-4D97-AF65-F5344CB8AC3E}">
        <p14:creationId xmlns:p14="http://schemas.microsoft.com/office/powerpoint/2010/main" val="24185538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843558"/>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sp>
        <p:nvSpPr>
          <p:cNvPr id="7" name="Rectangle 6"/>
          <p:cNvSpPr/>
          <p:nvPr/>
        </p:nvSpPr>
        <p:spPr>
          <a:xfrm>
            <a:off x="-10170" y="4819859"/>
            <a:ext cx="9144000" cy="339501"/>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52320" y="22376"/>
            <a:ext cx="2024042" cy="798806"/>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28184" y="15095"/>
            <a:ext cx="1474232" cy="852862"/>
          </a:xfrm>
          <a:prstGeom prst="rect">
            <a:avLst/>
          </a:prstGeom>
        </p:spPr>
      </p:pic>
      <p:sp>
        <p:nvSpPr>
          <p:cNvPr id="11" name="TextBox 10"/>
          <p:cNvSpPr txBox="1"/>
          <p:nvPr/>
        </p:nvSpPr>
        <p:spPr>
          <a:xfrm>
            <a:off x="0" y="4819859"/>
            <a:ext cx="9144000" cy="307777"/>
          </a:xfrm>
          <a:prstGeom prst="rect">
            <a:avLst/>
          </a:prstGeom>
          <a:noFill/>
        </p:spPr>
        <p:txBody>
          <a:bodyPr wrap="square" rtlCol="0">
            <a:spAutoFit/>
          </a:bodyPr>
          <a:lstStyle/>
          <a:p>
            <a:pPr algn="ctr"/>
            <a:r>
              <a:rPr lang="en-US" sz="1400" dirty="0">
                <a:solidFill>
                  <a:schemeClr val="accent1">
                    <a:lumMod val="75000"/>
                  </a:schemeClr>
                </a:solidFill>
                <a:latin typeface="Helvetica" panose="020B0604020202020204" pitchFamily="34" charset="0"/>
                <a:cs typeface="Helvetica" panose="020B0604020202020204" pitchFamily="34" charset="0"/>
              </a:rPr>
              <a:t>Introduction</a:t>
            </a:r>
            <a:r>
              <a:rPr lang="en-US" sz="1400" dirty="0">
                <a:solidFill>
                  <a:schemeClr val="bg1"/>
                </a:solidFill>
                <a:latin typeface="Helvetica" panose="020B0604020202020204" pitchFamily="34" charset="0"/>
                <a:cs typeface="Helvetica" panose="020B0604020202020204" pitchFamily="34" charset="0"/>
              </a:rPr>
              <a:t>   </a:t>
            </a:r>
            <a:r>
              <a:rPr lang="en-US" sz="1400" dirty="0">
                <a:solidFill>
                  <a:schemeClr val="accent1">
                    <a:lumMod val="75000"/>
                  </a:schemeClr>
                </a:solidFill>
                <a:latin typeface="Helvetica" panose="020B0604020202020204" pitchFamily="34" charset="0"/>
                <a:cs typeface="Helvetica" panose="020B0604020202020204" pitchFamily="34" charset="0"/>
              </a:rPr>
              <a:t>|   Objectives   |   Saltwater Intrusion   |   Study Area   |   </a:t>
            </a:r>
            <a:r>
              <a:rPr lang="en-US" sz="1400" dirty="0">
                <a:solidFill>
                  <a:schemeClr val="tx2">
                    <a:lumMod val="20000"/>
                    <a:lumOff val="80000"/>
                  </a:schemeClr>
                </a:solidFill>
                <a:latin typeface="Helvetica" panose="020B0604020202020204" pitchFamily="34" charset="0"/>
                <a:cs typeface="Helvetica" panose="020B0604020202020204" pitchFamily="34" charset="0"/>
              </a:rPr>
              <a:t>Model Setup   </a:t>
            </a:r>
            <a:r>
              <a:rPr lang="en-US" sz="1400" dirty="0">
                <a:solidFill>
                  <a:schemeClr val="accent1">
                    <a:lumMod val="75000"/>
                  </a:schemeClr>
                </a:solidFill>
                <a:latin typeface="Helvetica" panose="020B0604020202020204" pitchFamily="34" charset="0"/>
                <a:cs typeface="Helvetica" panose="020B0604020202020204" pitchFamily="34" charset="0"/>
              </a:rPr>
              <a:t>|   Scenarios   |   Conclusions</a:t>
            </a:r>
            <a:endParaRPr lang="en-GB" sz="1400" dirty="0">
              <a:solidFill>
                <a:schemeClr val="accent1">
                  <a:lumMod val="75000"/>
                </a:schemeClr>
              </a:solidFill>
              <a:latin typeface="Helvetica" panose="020B0604020202020204" pitchFamily="34" charset="0"/>
              <a:cs typeface="Helvetica" panose="020B0604020202020204" pitchFamily="34" charset="0"/>
            </a:endParaRPr>
          </a:p>
        </p:txBody>
      </p:sp>
      <p:sp>
        <p:nvSpPr>
          <p:cNvPr id="12" name="TextBox 11"/>
          <p:cNvSpPr txBox="1"/>
          <p:nvPr/>
        </p:nvSpPr>
        <p:spPr>
          <a:xfrm>
            <a:off x="469175" y="149138"/>
            <a:ext cx="5688632" cy="584775"/>
          </a:xfrm>
          <a:prstGeom prst="rect">
            <a:avLst/>
          </a:prstGeom>
          <a:noFill/>
        </p:spPr>
        <p:txBody>
          <a:bodyPr wrap="square" rtlCol="0">
            <a:spAutoFit/>
          </a:bodyPr>
          <a:lstStyle/>
          <a:p>
            <a:pPr lvl="0"/>
            <a:r>
              <a:rPr lang="en-US" sz="3200" dirty="0">
                <a:solidFill>
                  <a:schemeClr val="bg1"/>
                </a:solidFill>
                <a:latin typeface="Helvetica" panose="020B0604020202020204" pitchFamily="34" charset="0"/>
                <a:cs typeface="Helvetica" panose="020B0604020202020204" pitchFamily="34" charset="0"/>
              </a:rPr>
              <a:t>Model Setup | </a:t>
            </a:r>
            <a:r>
              <a:rPr lang="en-US" sz="2200" dirty="0">
                <a:solidFill>
                  <a:schemeClr val="bg1"/>
                </a:solidFill>
                <a:latin typeface="Helvetica" panose="020B0604020202020204" pitchFamily="34" charset="0"/>
                <a:cs typeface="Helvetica" panose="020B0604020202020204" pitchFamily="34" charset="0"/>
              </a:rPr>
              <a:t>Geology</a:t>
            </a:r>
            <a:endParaRPr lang="en-GB" sz="2200" dirty="0">
              <a:solidFill>
                <a:prstClr val="white"/>
              </a:solidFill>
              <a:latin typeface="Helvetica" panose="020B0604020202020204" pitchFamily="34" charset="0"/>
              <a:cs typeface="Helvetica" panose="020B0604020202020204" pitchFamily="34" charset="0"/>
            </a:endParaRPr>
          </a:p>
        </p:txBody>
      </p:sp>
      <p:sp>
        <p:nvSpPr>
          <p:cNvPr id="17" name="TextBox 16"/>
          <p:cNvSpPr txBox="1"/>
          <p:nvPr/>
        </p:nvSpPr>
        <p:spPr>
          <a:xfrm>
            <a:off x="469176" y="1107036"/>
            <a:ext cx="8423304" cy="1508105"/>
          </a:xfrm>
          <a:prstGeom prst="rect">
            <a:avLst/>
          </a:prstGeom>
          <a:noFill/>
        </p:spPr>
        <p:txBody>
          <a:bodyPr wrap="square" rtlCol="0">
            <a:spAutoFit/>
          </a:bodyPr>
          <a:lstStyle/>
          <a:p>
            <a:r>
              <a:rPr lang="en-US" sz="2000" b="1" dirty="0">
                <a:cs typeface="Helvetica" panose="020B0604020202020204" pitchFamily="34" charset="0"/>
              </a:rPr>
              <a:t>Simplified geological framework</a:t>
            </a:r>
          </a:p>
          <a:p>
            <a:pPr marL="285750" indent="-285750">
              <a:buFont typeface="Arial" panose="020B0604020202020204" pitchFamily="34" charset="0"/>
              <a:buChar char="•"/>
            </a:pPr>
            <a:r>
              <a:rPr lang="en-US" dirty="0">
                <a:cs typeface="Helvetica" panose="020B0604020202020204" pitchFamily="34" charset="0"/>
              </a:rPr>
              <a:t>Main assumption: layers constant in east-west direction</a:t>
            </a:r>
          </a:p>
          <a:p>
            <a:pPr marL="285750" indent="-285750">
              <a:buFont typeface="Arial" panose="020B0604020202020204" pitchFamily="34" charset="0"/>
              <a:buChar char="•"/>
            </a:pPr>
            <a:r>
              <a:rPr lang="en-US" dirty="0">
                <a:cs typeface="Helvetica" panose="020B0604020202020204" pitchFamily="34" charset="0"/>
              </a:rPr>
              <a:t>Based on transects provided by Griffith (2003)</a:t>
            </a:r>
          </a:p>
          <a:p>
            <a:endParaRPr lang="en-US" dirty="0">
              <a:cs typeface="Helvetica" panose="020B0604020202020204" pitchFamily="34" charset="0"/>
            </a:endParaRPr>
          </a:p>
          <a:p>
            <a:endParaRPr lang="en-US" dirty="0">
              <a:cs typeface="Helvetica" panose="020B0604020202020204" pitchFamily="34" charset="0"/>
            </a:endParaRPr>
          </a:p>
        </p:txBody>
      </p:sp>
    </p:spTree>
    <p:extLst>
      <p:ext uri="{BB962C8B-B14F-4D97-AF65-F5344CB8AC3E}">
        <p14:creationId xmlns:p14="http://schemas.microsoft.com/office/powerpoint/2010/main" val="2683930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878623"/>
            <a:ext cx="7192921" cy="39604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0" y="0"/>
            <a:ext cx="9144000" cy="843558"/>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000FF"/>
              </a:solidFill>
            </a:endParaRPr>
          </a:p>
        </p:txBody>
      </p:sp>
      <p:sp>
        <p:nvSpPr>
          <p:cNvPr id="7" name="Rectangle 6"/>
          <p:cNvSpPr/>
          <p:nvPr/>
        </p:nvSpPr>
        <p:spPr>
          <a:xfrm>
            <a:off x="-10170" y="4819859"/>
            <a:ext cx="9144000" cy="339501"/>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000FF"/>
              </a:solidFill>
            </a:endParaRPr>
          </a:p>
        </p:txBody>
      </p:sp>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52320" y="22376"/>
            <a:ext cx="2024042" cy="798806"/>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28184" y="15095"/>
            <a:ext cx="1474232" cy="852862"/>
          </a:xfrm>
          <a:prstGeom prst="rect">
            <a:avLst/>
          </a:prstGeom>
        </p:spPr>
      </p:pic>
      <p:sp>
        <p:nvSpPr>
          <p:cNvPr id="11" name="TextBox 10"/>
          <p:cNvSpPr txBox="1"/>
          <p:nvPr/>
        </p:nvSpPr>
        <p:spPr>
          <a:xfrm>
            <a:off x="0" y="4819859"/>
            <a:ext cx="9144000" cy="307777"/>
          </a:xfrm>
          <a:prstGeom prst="rect">
            <a:avLst/>
          </a:prstGeom>
          <a:noFill/>
        </p:spPr>
        <p:txBody>
          <a:bodyPr wrap="square" rtlCol="0">
            <a:spAutoFit/>
          </a:bodyPr>
          <a:lstStyle/>
          <a:p>
            <a:pPr algn="ctr"/>
            <a:r>
              <a:rPr lang="en-US" sz="1400" dirty="0">
                <a:solidFill>
                  <a:schemeClr val="accent1">
                    <a:lumMod val="75000"/>
                  </a:schemeClr>
                </a:solidFill>
                <a:latin typeface="Helvetica" panose="020B0604020202020204" pitchFamily="34" charset="0"/>
                <a:cs typeface="Helvetica" panose="020B0604020202020204" pitchFamily="34" charset="0"/>
              </a:rPr>
              <a:t>Introduction</a:t>
            </a:r>
            <a:r>
              <a:rPr lang="en-US" sz="1400" dirty="0">
                <a:solidFill>
                  <a:schemeClr val="bg1"/>
                </a:solidFill>
                <a:latin typeface="Helvetica" panose="020B0604020202020204" pitchFamily="34" charset="0"/>
                <a:cs typeface="Helvetica" panose="020B0604020202020204" pitchFamily="34" charset="0"/>
              </a:rPr>
              <a:t>   </a:t>
            </a:r>
            <a:r>
              <a:rPr lang="en-US" sz="1400" dirty="0">
                <a:solidFill>
                  <a:schemeClr val="accent1">
                    <a:lumMod val="75000"/>
                  </a:schemeClr>
                </a:solidFill>
                <a:latin typeface="Helvetica" panose="020B0604020202020204" pitchFamily="34" charset="0"/>
                <a:cs typeface="Helvetica" panose="020B0604020202020204" pitchFamily="34" charset="0"/>
              </a:rPr>
              <a:t>|   Objectives   |   Saltwater Intrusion   |   Study Area   |   </a:t>
            </a:r>
            <a:r>
              <a:rPr lang="en-US" sz="1400" dirty="0">
                <a:solidFill>
                  <a:schemeClr val="tx2">
                    <a:lumMod val="20000"/>
                    <a:lumOff val="80000"/>
                  </a:schemeClr>
                </a:solidFill>
                <a:latin typeface="Helvetica" panose="020B0604020202020204" pitchFamily="34" charset="0"/>
                <a:cs typeface="Helvetica" panose="020B0604020202020204" pitchFamily="34" charset="0"/>
              </a:rPr>
              <a:t>Model Setup   </a:t>
            </a:r>
            <a:r>
              <a:rPr lang="en-US" sz="1400" dirty="0">
                <a:solidFill>
                  <a:schemeClr val="accent1">
                    <a:lumMod val="75000"/>
                  </a:schemeClr>
                </a:solidFill>
                <a:latin typeface="Helvetica" panose="020B0604020202020204" pitchFamily="34" charset="0"/>
                <a:cs typeface="Helvetica" panose="020B0604020202020204" pitchFamily="34" charset="0"/>
              </a:rPr>
              <a:t>|   Scenarios   |   Conclusions</a:t>
            </a:r>
            <a:endParaRPr lang="en-GB" sz="1400" dirty="0">
              <a:solidFill>
                <a:schemeClr val="accent1">
                  <a:lumMod val="75000"/>
                </a:schemeClr>
              </a:solidFill>
              <a:latin typeface="Helvetica" panose="020B0604020202020204" pitchFamily="34" charset="0"/>
              <a:cs typeface="Helvetica" panose="020B0604020202020204" pitchFamily="34" charset="0"/>
            </a:endParaRPr>
          </a:p>
        </p:txBody>
      </p:sp>
      <p:sp>
        <p:nvSpPr>
          <p:cNvPr id="12" name="TextBox 11"/>
          <p:cNvSpPr txBox="1"/>
          <p:nvPr/>
        </p:nvSpPr>
        <p:spPr>
          <a:xfrm>
            <a:off x="469175" y="149138"/>
            <a:ext cx="5688632" cy="584775"/>
          </a:xfrm>
          <a:prstGeom prst="rect">
            <a:avLst/>
          </a:prstGeom>
          <a:noFill/>
        </p:spPr>
        <p:txBody>
          <a:bodyPr wrap="square" rtlCol="0">
            <a:spAutoFit/>
          </a:bodyPr>
          <a:lstStyle/>
          <a:p>
            <a:pPr lvl="0"/>
            <a:r>
              <a:rPr lang="en-US" sz="3200" dirty="0">
                <a:solidFill>
                  <a:schemeClr val="bg1"/>
                </a:solidFill>
                <a:latin typeface="Helvetica" panose="020B0604020202020204" pitchFamily="34" charset="0"/>
                <a:cs typeface="Helvetica" panose="020B0604020202020204" pitchFamily="34" charset="0"/>
              </a:rPr>
              <a:t>Model Setup | </a:t>
            </a:r>
            <a:r>
              <a:rPr lang="en-US" sz="2200" dirty="0">
                <a:solidFill>
                  <a:schemeClr val="bg1"/>
                </a:solidFill>
                <a:latin typeface="Helvetica" panose="020B0604020202020204" pitchFamily="34" charset="0"/>
                <a:cs typeface="Helvetica" panose="020B0604020202020204" pitchFamily="34" charset="0"/>
              </a:rPr>
              <a:t>Geology</a:t>
            </a:r>
            <a:endParaRPr lang="en-GB" sz="2200" dirty="0">
              <a:solidFill>
                <a:prstClr val="white"/>
              </a:solidFill>
              <a:latin typeface="Helvetica" panose="020B0604020202020204" pitchFamily="34" charset="0"/>
              <a:cs typeface="Helvetica" panose="020B0604020202020204" pitchFamily="34" charset="0"/>
            </a:endParaRPr>
          </a:p>
        </p:txBody>
      </p:sp>
      <p:sp>
        <p:nvSpPr>
          <p:cNvPr id="17" name="TextBox 16"/>
          <p:cNvSpPr txBox="1"/>
          <p:nvPr/>
        </p:nvSpPr>
        <p:spPr>
          <a:xfrm>
            <a:off x="469176" y="1107036"/>
            <a:ext cx="8423304" cy="646331"/>
          </a:xfrm>
          <a:prstGeom prst="rect">
            <a:avLst/>
          </a:prstGeom>
          <a:noFill/>
        </p:spPr>
        <p:txBody>
          <a:bodyPr wrap="square" rtlCol="0">
            <a:spAutoFit/>
          </a:bodyPr>
          <a:lstStyle/>
          <a:p>
            <a:endParaRPr lang="en-US" dirty="0">
              <a:cs typeface="Helvetica" panose="020B0604020202020204" pitchFamily="34" charset="0"/>
            </a:endParaRPr>
          </a:p>
          <a:p>
            <a:endParaRPr lang="en-US" dirty="0">
              <a:cs typeface="Helvetica" panose="020B0604020202020204" pitchFamily="34" charset="0"/>
            </a:endParaRPr>
          </a:p>
        </p:txBody>
      </p:sp>
      <p:sp>
        <p:nvSpPr>
          <p:cNvPr id="10" name="TextBox 9"/>
          <p:cNvSpPr txBox="1"/>
          <p:nvPr/>
        </p:nvSpPr>
        <p:spPr>
          <a:xfrm>
            <a:off x="3319975" y="4499442"/>
            <a:ext cx="1728192" cy="215444"/>
          </a:xfrm>
          <a:prstGeom prst="rect">
            <a:avLst/>
          </a:prstGeom>
          <a:noFill/>
        </p:spPr>
        <p:txBody>
          <a:bodyPr wrap="square" rtlCol="0">
            <a:spAutoFit/>
          </a:bodyPr>
          <a:lstStyle/>
          <a:p>
            <a:r>
              <a:rPr lang="en-US" sz="800" i="1" dirty="0"/>
              <a:t>Source: Griffith (2003)</a:t>
            </a:r>
            <a:endParaRPr lang="en-GB" sz="1000" i="1" dirty="0"/>
          </a:p>
        </p:txBody>
      </p:sp>
    </p:spTree>
    <p:extLst>
      <p:ext uri="{BB962C8B-B14F-4D97-AF65-F5344CB8AC3E}">
        <p14:creationId xmlns:p14="http://schemas.microsoft.com/office/powerpoint/2010/main" val="41311650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C:\Users\brokx\Dropbox\Master Thesis\Figures\geology2.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5976" y="1417422"/>
            <a:ext cx="4865573" cy="3429479"/>
          </a:xfrm>
          <a:prstGeom prst="rect">
            <a:avLst/>
          </a:prstGeom>
          <a:noFill/>
          <a:ln>
            <a:noFill/>
          </a:ln>
        </p:spPr>
      </p:pic>
      <p:sp>
        <p:nvSpPr>
          <p:cNvPr id="4" name="Rectangle 3"/>
          <p:cNvSpPr/>
          <p:nvPr/>
        </p:nvSpPr>
        <p:spPr>
          <a:xfrm>
            <a:off x="0" y="0"/>
            <a:ext cx="9144000" cy="843558"/>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000FF"/>
              </a:solidFill>
            </a:endParaRPr>
          </a:p>
        </p:txBody>
      </p:sp>
      <p:sp>
        <p:nvSpPr>
          <p:cNvPr id="7" name="Rectangle 6"/>
          <p:cNvSpPr/>
          <p:nvPr/>
        </p:nvSpPr>
        <p:spPr>
          <a:xfrm>
            <a:off x="-10170" y="4819859"/>
            <a:ext cx="9144000" cy="339501"/>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000FF"/>
              </a:solidFill>
            </a:endParaRPr>
          </a:p>
        </p:txBody>
      </p:sp>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52320" y="22376"/>
            <a:ext cx="2024042" cy="798806"/>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28184" y="15095"/>
            <a:ext cx="1474232" cy="852862"/>
          </a:xfrm>
          <a:prstGeom prst="rect">
            <a:avLst/>
          </a:prstGeom>
        </p:spPr>
      </p:pic>
      <p:sp>
        <p:nvSpPr>
          <p:cNvPr id="11" name="TextBox 10"/>
          <p:cNvSpPr txBox="1"/>
          <p:nvPr/>
        </p:nvSpPr>
        <p:spPr>
          <a:xfrm>
            <a:off x="0" y="4819859"/>
            <a:ext cx="9144000" cy="307777"/>
          </a:xfrm>
          <a:prstGeom prst="rect">
            <a:avLst/>
          </a:prstGeom>
          <a:noFill/>
        </p:spPr>
        <p:txBody>
          <a:bodyPr wrap="square" rtlCol="0">
            <a:spAutoFit/>
          </a:bodyPr>
          <a:lstStyle/>
          <a:p>
            <a:pPr algn="ctr"/>
            <a:r>
              <a:rPr lang="en-US" sz="1400" dirty="0">
                <a:solidFill>
                  <a:schemeClr val="accent1">
                    <a:lumMod val="75000"/>
                  </a:schemeClr>
                </a:solidFill>
                <a:latin typeface="Helvetica" panose="020B0604020202020204" pitchFamily="34" charset="0"/>
                <a:cs typeface="Helvetica" panose="020B0604020202020204" pitchFamily="34" charset="0"/>
              </a:rPr>
              <a:t>Introduction</a:t>
            </a:r>
            <a:r>
              <a:rPr lang="en-US" sz="1400" dirty="0">
                <a:solidFill>
                  <a:schemeClr val="bg1"/>
                </a:solidFill>
                <a:latin typeface="Helvetica" panose="020B0604020202020204" pitchFamily="34" charset="0"/>
                <a:cs typeface="Helvetica" panose="020B0604020202020204" pitchFamily="34" charset="0"/>
              </a:rPr>
              <a:t>   </a:t>
            </a:r>
            <a:r>
              <a:rPr lang="en-US" sz="1400" dirty="0">
                <a:solidFill>
                  <a:schemeClr val="accent1">
                    <a:lumMod val="75000"/>
                  </a:schemeClr>
                </a:solidFill>
                <a:latin typeface="Helvetica" panose="020B0604020202020204" pitchFamily="34" charset="0"/>
                <a:cs typeface="Helvetica" panose="020B0604020202020204" pitchFamily="34" charset="0"/>
              </a:rPr>
              <a:t>|   Objectives   |   Saltwater Intrusion   |   Study Area   |   </a:t>
            </a:r>
            <a:r>
              <a:rPr lang="en-US" sz="1400" dirty="0">
                <a:solidFill>
                  <a:schemeClr val="tx2">
                    <a:lumMod val="20000"/>
                    <a:lumOff val="80000"/>
                  </a:schemeClr>
                </a:solidFill>
                <a:latin typeface="Helvetica" panose="020B0604020202020204" pitchFamily="34" charset="0"/>
                <a:cs typeface="Helvetica" panose="020B0604020202020204" pitchFamily="34" charset="0"/>
              </a:rPr>
              <a:t>Model Setup   </a:t>
            </a:r>
            <a:r>
              <a:rPr lang="en-US" sz="1400" dirty="0">
                <a:solidFill>
                  <a:schemeClr val="accent1">
                    <a:lumMod val="75000"/>
                  </a:schemeClr>
                </a:solidFill>
                <a:latin typeface="Helvetica" panose="020B0604020202020204" pitchFamily="34" charset="0"/>
                <a:cs typeface="Helvetica" panose="020B0604020202020204" pitchFamily="34" charset="0"/>
              </a:rPr>
              <a:t>|   Scenarios   |   Conclusions</a:t>
            </a:r>
            <a:endParaRPr lang="en-GB" sz="1400" dirty="0">
              <a:solidFill>
                <a:schemeClr val="accent1">
                  <a:lumMod val="75000"/>
                </a:schemeClr>
              </a:solidFill>
              <a:latin typeface="Helvetica" panose="020B0604020202020204" pitchFamily="34" charset="0"/>
              <a:cs typeface="Helvetica" panose="020B0604020202020204" pitchFamily="34" charset="0"/>
            </a:endParaRPr>
          </a:p>
        </p:txBody>
      </p:sp>
      <p:sp>
        <p:nvSpPr>
          <p:cNvPr id="12" name="TextBox 11"/>
          <p:cNvSpPr txBox="1"/>
          <p:nvPr/>
        </p:nvSpPr>
        <p:spPr>
          <a:xfrm>
            <a:off x="469175" y="149138"/>
            <a:ext cx="5688632" cy="584775"/>
          </a:xfrm>
          <a:prstGeom prst="rect">
            <a:avLst/>
          </a:prstGeom>
          <a:noFill/>
        </p:spPr>
        <p:txBody>
          <a:bodyPr wrap="square" rtlCol="0">
            <a:spAutoFit/>
          </a:bodyPr>
          <a:lstStyle/>
          <a:p>
            <a:pPr lvl="0"/>
            <a:r>
              <a:rPr lang="en-US" sz="3200" dirty="0">
                <a:solidFill>
                  <a:schemeClr val="bg1"/>
                </a:solidFill>
                <a:latin typeface="Helvetica" panose="020B0604020202020204" pitchFamily="34" charset="0"/>
                <a:cs typeface="Helvetica" panose="020B0604020202020204" pitchFamily="34" charset="0"/>
              </a:rPr>
              <a:t>Model Setup | </a:t>
            </a:r>
            <a:r>
              <a:rPr lang="en-US" sz="2200" dirty="0">
                <a:solidFill>
                  <a:schemeClr val="bg1"/>
                </a:solidFill>
                <a:latin typeface="Helvetica" panose="020B0604020202020204" pitchFamily="34" charset="0"/>
                <a:cs typeface="Helvetica" panose="020B0604020202020204" pitchFamily="34" charset="0"/>
              </a:rPr>
              <a:t>Geology</a:t>
            </a:r>
            <a:endParaRPr lang="en-GB" sz="2200" dirty="0">
              <a:solidFill>
                <a:prstClr val="white"/>
              </a:solidFill>
              <a:latin typeface="Helvetica" panose="020B0604020202020204" pitchFamily="34" charset="0"/>
              <a:cs typeface="Helvetica" panose="020B0604020202020204" pitchFamily="34" charset="0"/>
            </a:endParaRPr>
          </a:p>
        </p:txBody>
      </p:sp>
      <p:sp>
        <p:nvSpPr>
          <p:cNvPr id="17" name="TextBox 16"/>
          <p:cNvSpPr txBox="1"/>
          <p:nvPr/>
        </p:nvSpPr>
        <p:spPr>
          <a:xfrm>
            <a:off x="469176" y="1107036"/>
            <a:ext cx="8664654" cy="1508105"/>
          </a:xfrm>
          <a:prstGeom prst="rect">
            <a:avLst/>
          </a:prstGeom>
          <a:noFill/>
        </p:spPr>
        <p:txBody>
          <a:bodyPr wrap="square" rtlCol="0">
            <a:spAutoFit/>
          </a:bodyPr>
          <a:lstStyle/>
          <a:p>
            <a:r>
              <a:rPr lang="en-US" sz="2000" b="1" dirty="0">
                <a:cs typeface="Helvetica" panose="020B0604020202020204" pitchFamily="34" charset="0"/>
              </a:rPr>
              <a:t>Simplified geological framework</a:t>
            </a:r>
          </a:p>
          <a:p>
            <a:pPr marL="285750" indent="-285750">
              <a:buFont typeface="Arial" panose="020B0604020202020204" pitchFamily="34" charset="0"/>
              <a:buChar char="•"/>
            </a:pPr>
            <a:r>
              <a:rPr lang="en-US" dirty="0">
                <a:cs typeface="Helvetica" panose="020B0604020202020204" pitchFamily="34" charset="0"/>
              </a:rPr>
              <a:t>Main assumption: layers constant in east-west direction</a:t>
            </a:r>
          </a:p>
          <a:p>
            <a:pPr marL="285750" indent="-285750">
              <a:buFont typeface="Arial" panose="020B0604020202020204" pitchFamily="34" charset="0"/>
              <a:buChar char="•"/>
            </a:pPr>
            <a:r>
              <a:rPr lang="en-US" dirty="0">
                <a:cs typeface="Helvetica" panose="020B0604020202020204" pitchFamily="34" charset="0"/>
              </a:rPr>
              <a:t>Based on transects provided by Griffith (2003)</a:t>
            </a:r>
          </a:p>
          <a:p>
            <a:pPr marL="285750" indent="-285750">
              <a:buFont typeface="Arial" panose="020B0604020202020204" pitchFamily="34" charset="0"/>
              <a:buChar char="•"/>
            </a:pPr>
            <a:r>
              <a:rPr lang="en-US" dirty="0">
                <a:cs typeface="Helvetica" panose="020B0604020202020204" pitchFamily="34" charset="0"/>
              </a:rPr>
              <a:t>Main focus: longitude of New Orleans</a:t>
            </a:r>
          </a:p>
          <a:p>
            <a:pPr marL="285750" indent="-285750">
              <a:buFont typeface="Arial" panose="020B0604020202020204" pitchFamily="34" charset="0"/>
              <a:buChar char="•"/>
            </a:pPr>
            <a:r>
              <a:rPr lang="en-US" dirty="0">
                <a:cs typeface="Helvetica" panose="020B0604020202020204" pitchFamily="34" charset="0"/>
              </a:rPr>
              <a:t>34 model layers used (15 aquifers)</a:t>
            </a:r>
          </a:p>
        </p:txBody>
      </p:sp>
    </p:spTree>
    <p:extLst>
      <p:ext uri="{BB962C8B-B14F-4D97-AF65-F5344CB8AC3E}">
        <p14:creationId xmlns:p14="http://schemas.microsoft.com/office/powerpoint/2010/main" val="25950455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843558"/>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000FF"/>
              </a:solidFill>
            </a:endParaRPr>
          </a:p>
        </p:txBody>
      </p:sp>
      <p:sp>
        <p:nvSpPr>
          <p:cNvPr id="7" name="Rectangle 6"/>
          <p:cNvSpPr/>
          <p:nvPr/>
        </p:nvSpPr>
        <p:spPr>
          <a:xfrm>
            <a:off x="-10170" y="4819859"/>
            <a:ext cx="9144000" cy="339501"/>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000FF"/>
              </a:solidFill>
            </a:endParaRPr>
          </a:p>
        </p:txBody>
      </p:sp>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52320" y="22376"/>
            <a:ext cx="2024042" cy="798806"/>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28184" y="15095"/>
            <a:ext cx="1474232" cy="852862"/>
          </a:xfrm>
          <a:prstGeom prst="rect">
            <a:avLst/>
          </a:prstGeom>
        </p:spPr>
      </p:pic>
      <p:sp>
        <p:nvSpPr>
          <p:cNvPr id="11" name="TextBox 10"/>
          <p:cNvSpPr txBox="1"/>
          <p:nvPr/>
        </p:nvSpPr>
        <p:spPr>
          <a:xfrm>
            <a:off x="0" y="4819859"/>
            <a:ext cx="9144000" cy="307777"/>
          </a:xfrm>
          <a:prstGeom prst="rect">
            <a:avLst/>
          </a:prstGeom>
          <a:noFill/>
        </p:spPr>
        <p:txBody>
          <a:bodyPr wrap="square" rtlCol="0">
            <a:spAutoFit/>
          </a:bodyPr>
          <a:lstStyle/>
          <a:p>
            <a:pPr algn="ctr"/>
            <a:r>
              <a:rPr lang="en-US" sz="1400" dirty="0">
                <a:solidFill>
                  <a:schemeClr val="accent1">
                    <a:lumMod val="75000"/>
                  </a:schemeClr>
                </a:solidFill>
                <a:latin typeface="Helvetica" panose="020B0604020202020204" pitchFamily="34" charset="0"/>
                <a:cs typeface="Helvetica" panose="020B0604020202020204" pitchFamily="34" charset="0"/>
              </a:rPr>
              <a:t>Introduction</a:t>
            </a:r>
            <a:r>
              <a:rPr lang="en-US" sz="1400" dirty="0">
                <a:solidFill>
                  <a:schemeClr val="bg1"/>
                </a:solidFill>
                <a:latin typeface="Helvetica" panose="020B0604020202020204" pitchFamily="34" charset="0"/>
                <a:cs typeface="Helvetica" panose="020B0604020202020204" pitchFamily="34" charset="0"/>
              </a:rPr>
              <a:t>   </a:t>
            </a:r>
            <a:r>
              <a:rPr lang="en-US" sz="1400" dirty="0">
                <a:solidFill>
                  <a:schemeClr val="accent1">
                    <a:lumMod val="75000"/>
                  </a:schemeClr>
                </a:solidFill>
                <a:latin typeface="Helvetica" panose="020B0604020202020204" pitchFamily="34" charset="0"/>
                <a:cs typeface="Helvetica" panose="020B0604020202020204" pitchFamily="34" charset="0"/>
              </a:rPr>
              <a:t>|   Objectives   |   Saltwater Intrusion   |   Study Area   |   </a:t>
            </a:r>
            <a:r>
              <a:rPr lang="en-US" sz="1400" dirty="0">
                <a:solidFill>
                  <a:schemeClr val="tx2">
                    <a:lumMod val="20000"/>
                    <a:lumOff val="80000"/>
                  </a:schemeClr>
                </a:solidFill>
                <a:latin typeface="Helvetica" panose="020B0604020202020204" pitchFamily="34" charset="0"/>
                <a:cs typeface="Helvetica" panose="020B0604020202020204" pitchFamily="34" charset="0"/>
              </a:rPr>
              <a:t>Model Setup   </a:t>
            </a:r>
            <a:r>
              <a:rPr lang="en-US" sz="1400" dirty="0">
                <a:solidFill>
                  <a:schemeClr val="accent1">
                    <a:lumMod val="75000"/>
                  </a:schemeClr>
                </a:solidFill>
                <a:latin typeface="Helvetica" panose="020B0604020202020204" pitchFamily="34" charset="0"/>
                <a:cs typeface="Helvetica" panose="020B0604020202020204" pitchFamily="34" charset="0"/>
              </a:rPr>
              <a:t>|   Scenarios   |   Conclusions</a:t>
            </a:r>
            <a:endParaRPr lang="en-GB" sz="1400" dirty="0">
              <a:solidFill>
                <a:schemeClr val="accent1">
                  <a:lumMod val="75000"/>
                </a:schemeClr>
              </a:solidFill>
              <a:latin typeface="Helvetica" panose="020B0604020202020204" pitchFamily="34" charset="0"/>
              <a:cs typeface="Helvetica" panose="020B0604020202020204" pitchFamily="34" charset="0"/>
            </a:endParaRPr>
          </a:p>
        </p:txBody>
      </p:sp>
      <p:sp>
        <p:nvSpPr>
          <p:cNvPr id="12" name="TextBox 11"/>
          <p:cNvSpPr txBox="1"/>
          <p:nvPr/>
        </p:nvSpPr>
        <p:spPr>
          <a:xfrm>
            <a:off x="469175" y="149138"/>
            <a:ext cx="5688632" cy="584775"/>
          </a:xfrm>
          <a:prstGeom prst="rect">
            <a:avLst/>
          </a:prstGeom>
          <a:noFill/>
        </p:spPr>
        <p:txBody>
          <a:bodyPr wrap="square" rtlCol="0">
            <a:spAutoFit/>
          </a:bodyPr>
          <a:lstStyle/>
          <a:p>
            <a:pPr lvl="0"/>
            <a:r>
              <a:rPr lang="en-US" sz="3200" dirty="0">
                <a:solidFill>
                  <a:schemeClr val="bg1"/>
                </a:solidFill>
                <a:latin typeface="Helvetica" panose="020B0604020202020204" pitchFamily="34" charset="0"/>
                <a:cs typeface="Helvetica" panose="020B0604020202020204" pitchFamily="34" charset="0"/>
              </a:rPr>
              <a:t>Model Setup | </a:t>
            </a:r>
            <a:r>
              <a:rPr lang="en-US" sz="2200" dirty="0">
                <a:solidFill>
                  <a:schemeClr val="bg1"/>
                </a:solidFill>
                <a:latin typeface="Helvetica" panose="020B0604020202020204" pitchFamily="34" charset="0"/>
                <a:cs typeface="Helvetica" panose="020B0604020202020204" pitchFamily="34" charset="0"/>
              </a:rPr>
              <a:t>Salinity Distribution</a:t>
            </a:r>
            <a:endParaRPr lang="en-GB" sz="2200" dirty="0">
              <a:solidFill>
                <a:prstClr val="white"/>
              </a:solidFill>
              <a:latin typeface="Helvetica" panose="020B0604020202020204" pitchFamily="34" charset="0"/>
              <a:cs typeface="Helvetica" panose="020B0604020202020204" pitchFamily="34" charset="0"/>
            </a:endParaRPr>
          </a:p>
        </p:txBody>
      </p:sp>
      <p:sp>
        <p:nvSpPr>
          <p:cNvPr id="17" name="TextBox 16"/>
          <p:cNvSpPr txBox="1"/>
          <p:nvPr/>
        </p:nvSpPr>
        <p:spPr>
          <a:xfrm>
            <a:off x="469176" y="1107036"/>
            <a:ext cx="8664654" cy="1261884"/>
          </a:xfrm>
          <a:prstGeom prst="rect">
            <a:avLst/>
          </a:prstGeom>
          <a:noFill/>
        </p:spPr>
        <p:txBody>
          <a:bodyPr wrap="square" rtlCol="0">
            <a:spAutoFit/>
          </a:bodyPr>
          <a:lstStyle/>
          <a:p>
            <a:r>
              <a:rPr lang="en-US" sz="2000" b="1" dirty="0">
                <a:cs typeface="Helvetica" panose="020B0604020202020204" pitchFamily="34" charset="0"/>
              </a:rPr>
              <a:t>Initial Distribution of Fresh and Saline Water</a:t>
            </a:r>
          </a:p>
          <a:p>
            <a:endParaRPr lang="en-US" sz="2000" b="1" dirty="0">
              <a:cs typeface="Helvetica" panose="020B0604020202020204" pitchFamily="34" charset="0"/>
            </a:endParaRPr>
          </a:p>
          <a:p>
            <a:pPr marL="285750" indent="-285750">
              <a:buFont typeface="Arial" panose="020B0604020202020204" pitchFamily="34" charset="0"/>
              <a:buChar char="•"/>
            </a:pPr>
            <a:r>
              <a:rPr lang="en-US" dirty="0">
                <a:cs typeface="Helvetica" panose="020B0604020202020204" pitchFamily="34" charset="0"/>
              </a:rPr>
              <a:t>Salinity measurements available in some areas, but lacking in others.</a:t>
            </a:r>
          </a:p>
          <a:p>
            <a:r>
              <a:rPr lang="en-US" dirty="0">
                <a:cs typeface="Helvetica" panose="020B0604020202020204" pitchFamily="34" charset="0"/>
              </a:rPr>
              <a:t>                     Best estimate determined by 3-step approach</a:t>
            </a:r>
          </a:p>
        </p:txBody>
      </p:sp>
      <p:cxnSp>
        <p:nvCxnSpPr>
          <p:cNvPr id="10" name="Straight Arrow Connector 9"/>
          <p:cNvCxnSpPr/>
          <p:nvPr/>
        </p:nvCxnSpPr>
        <p:spPr>
          <a:xfrm>
            <a:off x="1230450" y="2188220"/>
            <a:ext cx="288000"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34736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8488"/>
          <a:stretch/>
        </p:blipFill>
        <p:spPr bwMode="auto">
          <a:xfrm>
            <a:off x="5292080" y="1142457"/>
            <a:ext cx="4006233" cy="3629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Picture 17"/>
          <p:cNvPicPr>
            <a:picLocks noChangeAspect="1"/>
          </p:cNvPicPr>
          <p:nvPr/>
        </p:nvPicPr>
        <p:blipFill rotWithShape="1">
          <a:blip r:embed="rId4" cstate="print">
            <a:extLst>
              <a:ext uri="{28A0092B-C50C-407E-A947-70E740481C1C}">
                <a14:useLocalDpi xmlns:a14="http://schemas.microsoft.com/office/drawing/2010/main" val="0"/>
              </a:ext>
            </a:extLst>
          </a:blip>
          <a:srcRect l="12184" t="5550" r="8769" b="28855"/>
          <a:stretch/>
        </p:blipFill>
        <p:spPr>
          <a:xfrm>
            <a:off x="107504" y="2805272"/>
            <a:ext cx="1716629" cy="2014587"/>
          </a:xfrm>
          <a:prstGeom prst="rect">
            <a:avLst/>
          </a:prstGeom>
        </p:spPr>
      </p:pic>
      <p:sp>
        <p:nvSpPr>
          <p:cNvPr id="4" name="Rectangle 3"/>
          <p:cNvSpPr/>
          <p:nvPr/>
        </p:nvSpPr>
        <p:spPr>
          <a:xfrm>
            <a:off x="0" y="0"/>
            <a:ext cx="9144000" cy="843558"/>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000FF"/>
              </a:solidFill>
            </a:endParaRPr>
          </a:p>
        </p:txBody>
      </p:sp>
      <p:sp>
        <p:nvSpPr>
          <p:cNvPr id="7" name="Rectangle 6"/>
          <p:cNvSpPr/>
          <p:nvPr/>
        </p:nvSpPr>
        <p:spPr>
          <a:xfrm>
            <a:off x="-10170" y="4819859"/>
            <a:ext cx="9144000" cy="339501"/>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000FF"/>
              </a:solidFill>
            </a:endParaRPr>
          </a:p>
        </p:txBody>
      </p:sp>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52320" y="22376"/>
            <a:ext cx="2024042" cy="798806"/>
          </a:xfrm>
          <a:prstGeom prst="rect">
            <a:avLst/>
          </a:prstGeom>
        </p:spPr>
      </p:pic>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28184" y="15095"/>
            <a:ext cx="1474232" cy="852862"/>
          </a:xfrm>
          <a:prstGeom prst="rect">
            <a:avLst/>
          </a:prstGeom>
        </p:spPr>
      </p:pic>
      <p:sp>
        <p:nvSpPr>
          <p:cNvPr id="11" name="TextBox 10"/>
          <p:cNvSpPr txBox="1"/>
          <p:nvPr/>
        </p:nvSpPr>
        <p:spPr>
          <a:xfrm>
            <a:off x="0" y="4819859"/>
            <a:ext cx="9144000" cy="307777"/>
          </a:xfrm>
          <a:prstGeom prst="rect">
            <a:avLst/>
          </a:prstGeom>
          <a:noFill/>
        </p:spPr>
        <p:txBody>
          <a:bodyPr wrap="square" rtlCol="0">
            <a:spAutoFit/>
          </a:bodyPr>
          <a:lstStyle/>
          <a:p>
            <a:pPr algn="ctr"/>
            <a:r>
              <a:rPr lang="en-US" sz="1400" dirty="0">
                <a:solidFill>
                  <a:schemeClr val="accent1">
                    <a:lumMod val="75000"/>
                  </a:schemeClr>
                </a:solidFill>
                <a:latin typeface="Helvetica" panose="020B0604020202020204" pitchFamily="34" charset="0"/>
                <a:cs typeface="Helvetica" panose="020B0604020202020204" pitchFamily="34" charset="0"/>
              </a:rPr>
              <a:t>Introduction</a:t>
            </a:r>
            <a:r>
              <a:rPr lang="en-US" sz="1400" dirty="0">
                <a:solidFill>
                  <a:schemeClr val="bg1"/>
                </a:solidFill>
                <a:latin typeface="Helvetica" panose="020B0604020202020204" pitchFamily="34" charset="0"/>
                <a:cs typeface="Helvetica" panose="020B0604020202020204" pitchFamily="34" charset="0"/>
              </a:rPr>
              <a:t>   </a:t>
            </a:r>
            <a:r>
              <a:rPr lang="en-US" sz="1400" dirty="0">
                <a:solidFill>
                  <a:schemeClr val="accent1">
                    <a:lumMod val="75000"/>
                  </a:schemeClr>
                </a:solidFill>
                <a:latin typeface="Helvetica" panose="020B0604020202020204" pitchFamily="34" charset="0"/>
                <a:cs typeface="Helvetica" panose="020B0604020202020204" pitchFamily="34" charset="0"/>
              </a:rPr>
              <a:t>|   Objectives   |   Saltwater Intrusion   |   Study Area   |   </a:t>
            </a:r>
            <a:r>
              <a:rPr lang="en-US" sz="1400" dirty="0">
                <a:solidFill>
                  <a:schemeClr val="tx2">
                    <a:lumMod val="20000"/>
                    <a:lumOff val="80000"/>
                  </a:schemeClr>
                </a:solidFill>
                <a:latin typeface="Helvetica" panose="020B0604020202020204" pitchFamily="34" charset="0"/>
                <a:cs typeface="Helvetica" panose="020B0604020202020204" pitchFamily="34" charset="0"/>
              </a:rPr>
              <a:t>Model Setup   </a:t>
            </a:r>
            <a:r>
              <a:rPr lang="en-US" sz="1400" dirty="0">
                <a:solidFill>
                  <a:schemeClr val="accent1">
                    <a:lumMod val="75000"/>
                  </a:schemeClr>
                </a:solidFill>
                <a:latin typeface="Helvetica" panose="020B0604020202020204" pitchFamily="34" charset="0"/>
                <a:cs typeface="Helvetica" panose="020B0604020202020204" pitchFamily="34" charset="0"/>
              </a:rPr>
              <a:t>|   Scenarios   |   Conclusions</a:t>
            </a:r>
            <a:endParaRPr lang="en-GB" sz="1400" dirty="0">
              <a:solidFill>
                <a:schemeClr val="accent1">
                  <a:lumMod val="75000"/>
                </a:schemeClr>
              </a:solidFill>
              <a:latin typeface="Helvetica" panose="020B0604020202020204" pitchFamily="34" charset="0"/>
              <a:cs typeface="Helvetica" panose="020B0604020202020204" pitchFamily="34" charset="0"/>
            </a:endParaRPr>
          </a:p>
        </p:txBody>
      </p:sp>
      <p:sp>
        <p:nvSpPr>
          <p:cNvPr id="12" name="TextBox 11"/>
          <p:cNvSpPr txBox="1"/>
          <p:nvPr/>
        </p:nvSpPr>
        <p:spPr>
          <a:xfrm>
            <a:off x="469175" y="149138"/>
            <a:ext cx="5688632" cy="584775"/>
          </a:xfrm>
          <a:prstGeom prst="rect">
            <a:avLst/>
          </a:prstGeom>
          <a:noFill/>
        </p:spPr>
        <p:txBody>
          <a:bodyPr wrap="square" rtlCol="0">
            <a:spAutoFit/>
          </a:bodyPr>
          <a:lstStyle/>
          <a:p>
            <a:pPr lvl="0"/>
            <a:r>
              <a:rPr lang="en-US" sz="3200" dirty="0">
                <a:solidFill>
                  <a:schemeClr val="bg1"/>
                </a:solidFill>
                <a:latin typeface="Helvetica" panose="020B0604020202020204" pitchFamily="34" charset="0"/>
                <a:cs typeface="Helvetica" panose="020B0604020202020204" pitchFamily="34" charset="0"/>
              </a:rPr>
              <a:t>Model Setup | </a:t>
            </a:r>
            <a:r>
              <a:rPr lang="en-US" sz="2200" dirty="0">
                <a:solidFill>
                  <a:schemeClr val="bg1"/>
                </a:solidFill>
                <a:latin typeface="Helvetica" panose="020B0604020202020204" pitchFamily="34" charset="0"/>
                <a:cs typeface="Helvetica" panose="020B0604020202020204" pitchFamily="34" charset="0"/>
              </a:rPr>
              <a:t>Salinity Distribution</a:t>
            </a:r>
            <a:endParaRPr lang="en-GB" sz="2200" dirty="0">
              <a:solidFill>
                <a:prstClr val="white"/>
              </a:solidFill>
              <a:latin typeface="Helvetica" panose="020B0604020202020204" pitchFamily="34" charset="0"/>
              <a:cs typeface="Helvetica" panose="020B0604020202020204" pitchFamily="34" charset="0"/>
            </a:endParaRPr>
          </a:p>
        </p:txBody>
      </p:sp>
      <p:sp>
        <p:nvSpPr>
          <p:cNvPr id="17" name="TextBox 16"/>
          <p:cNvSpPr txBox="1"/>
          <p:nvPr/>
        </p:nvSpPr>
        <p:spPr>
          <a:xfrm>
            <a:off x="469176" y="1107036"/>
            <a:ext cx="8664654" cy="1785104"/>
          </a:xfrm>
          <a:prstGeom prst="rect">
            <a:avLst/>
          </a:prstGeom>
          <a:noFill/>
        </p:spPr>
        <p:txBody>
          <a:bodyPr wrap="square" rtlCol="0">
            <a:spAutoFit/>
          </a:bodyPr>
          <a:lstStyle/>
          <a:p>
            <a:r>
              <a:rPr lang="en-US" sz="2000" b="1" dirty="0">
                <a:cs typeface="Helvetica" panose="020B0604020202020204" pitchFamily="34" charset="0"/>
              </a:rPr>
              <a:t>1) Interpolation of Aquifers Transects</a:t>
            </a:r>
          </a:p>
          <a:p>
            <a:pPr marL="285750" indent="-285750">
              <a:buFont typeface="Arial" panose="020B0604020202020204" pitchFamily="34" charset="0"/>
              <a:buChar char="•"/>
            </a:pPr>
            <a:r>
              <a:rPr lang="en-US" dirty="0">
                <a:cs typeface="Helvetica" panose="020B0604020202020204" pitchFamily="34" charset="0"/>
              </a:rPr>
              <a:t>Literature based</a:t>
            </a:r>
          </a:p>
          <a:p>
            <a:pPr marL="285750" indent="-285750">
              <a:buFont typeface="Arial" panose="020B0604020202020204" pitchFamily="34" charset="0"/>
              <a:buChar char="•"/>
            </a:pPr>
            <a:r>
              <a:rPr lang="en-US" dirty="0">
                <a:cs typeface="Helvetica" panose="020B0604020202020204" pitchFamily="34" charset="0"/>
              </a:rPr>
              <a:t>Water assumed to be either fully fresh or saline</a:t>
            </a:r>
          </a:p>
          <a:p>
            <a:pPr marL="742950" lvl="1" indent="-285750">
              <a:buFontTx/>
              <a:buChar char="-"/>
            </a:pPr>
            <a:r>
              <a:rPr lang="en-US" i="1" dirty="0" err="1">
                <a:cs typeface="Helvetica" panose="020B0604020202020204" pitchFamily="34" charset="0"/>
              </a:rPr>
              <a:t>C</a:t>
            </a:r>
            <a:r>
              <a:rPr lang="en-US" i="1" baseline="-25000" dirty="0" err="1">
                <a:cs typeface="Helvetica" panose="020B0604020202020204" pitchFamily="34" charset="0"/>
              </a:rPr>
              <a:t>fresh</a:t>
            </a:r>
            <a:r>
              <a:rPr lang="en-US" i="1" dirty="0">
                <a:cs typeface="Helvetica" panose="020B0604020202020204" pitchFamily="34" charset="0"/>
              </a:rPr>
              <a:t> = 0.1 kg/m</a:t>
            </a:r>
            <a:r>
              <a:rPr lang="en-US" i="1" baseline="30000" dirty="0">
                <a:cs typeface="Helvetica" panose="020B0604020202020204" pitchFamily="34" charset="0"/>
              </a:rPr>
              <a:t>3</a:t>
            </a:r>
            <a:endParaRPr lang="en-US" i="1" dirty="0">
              <a:cs typeface="Helvetica" panose="020B0604020202020204" pitchFamily="34" charset="0"/>
            </a:endParaRPr>
          </a:p>
          <a:p>
            <a:pPr marL="742950" lvl="1" indent="-285750">
              <a:buFontTx/>
              <a:buChar char="-"/>
            </a:pPr>
            <a:r>
              <a:rPr lang="en-US" i="1" dirty="0" err="1">
                <a:cs typeface="Helvetica" panose="020B0604020202020204" pitchFamily="34" charset="0"/>
              </a:rPr>
              <a:t>C</a:t>
            </a:r>
            <a:r>
              <a:rPr lang="en-US" i="1" baseline="-25000" dirty="0" err="1">
                <a:cs typeface="Helvetica" panose="020B0604020202020204" pitchFamily="34" charset="0"/>
              </a:rPr>
              <a:t>salt</a:t>
            </a:r>
            <a:r>
              <a:rPr lang="en-US" i="1" dirty="0">
                <a:cs typeface="Helvetica" panose="020B0604020202020204" pitchFamily="34" charset="0"/>
              </a:rPr>
              <a:t> = 35.0 kg/m</a:t>
            </a:r>
            <a:r>
              <a:rPr lang="en-US" i="1" baseline="30000" dirty="0">
                <a:cs typeface="Helvetica" panose="020B0604020202020204" pitchFamily="34" charset="0"/>
              </a:rPr>
              <a:t>3</a:t>
            </a:r>
            <a:endParaRPr lang="en-US" dirty="0">
              <a:cs typeface="Helvetica" panose="020B0604020202020204" pitchFamily="34" charset="0"/>
            </a:endParaRPr>
          </a:p>
          <a:p>
            <a:pPr marL="285750" indent="-285750">
              <a:buFont typeface="Arial" panose="020B0604020202020204" pitchFamily="34" charset="0"/>
              <a:buChar char="•"/>
            </a:pPr>
            <a:r>
              <a:rPr lang="en-US" dirty="0">
                <a:cs typeface="Helvetica" panose="020B0604020202020204" pitchFamily="34" charset="0"/>
              </a:rPr>
              <a:t>3D interpolation by ordinary kriging in iMOD</a:t>
            </a:r>
          </a:p>
        </p:txBody>
      </p:sp>
    </p:spTree>
    <p:extLst>
      <p:ext uri="{BB962C8B-B14F-4D97-AF65-F5344CB8AC3E}">
        <p14:creationId xmlns:p14="http://schemas.microsoft.com/office/powerpoint/2010/main" val="28074929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a:grpSpLocks noChangeAspect="1"/>
          </p:cNvGrpSpPr>
          <p:nvPr/>
        </p:nvGrpSpPr>
        <p:grpSpPr>
          <a:xfrm>
            <a:off x="107504" y="2805271"/>
            <a:ext cx="3431858" cy="2014588"/>
            <a:chOff x="308248" y="1463041"/>
            <a:chExt cx="5361032" cy="3147061"/>
          </a:xfrm>
        </p:grpSpPr>
        <p:pic>
          <p:nvPicPr>
            <p:cNvPr id="16" name="Picture 15"/>
            <p:cNvPicPr>
              <a:picLocks noChangeAspect="1"/>
            </p:cNvPicPr>
            <p:nvPr/>
          </p:nvPicPr>
          <p:blipFill rotWithShape="1">
            <a:blip r:embed="rId3" cstate="print">
              <a:extLst>
                <a:ext uri="{28A0092B-C50C-407E-A947-70E740481C1C}">
                  <a14:useLocalDpi xmlns:a14="http://schemas.microsoft.com/office/drawing/2010/main" val="0"/>
                </a:ext>
              </a:extLst>
            </a:blip>
            <a:srcRect l="12264" t="5550" r="8221" b="28855"/>
            <a:stretch/>
          </p:blipFill>
          <p:spPr>
            <a:xfrm>
              <a:off x="2971800" y="1463042"/>
              <a:ext cx="2697480" cy="3147060"/>
            </a:xfrm>
            <a:prstGeom prst="rect">
              <a:avLst/>
            </a:prstGeom>
          </p:spPr>
        </p:pic>
        <p:pic>
          <p:nvPicPr>
            <p:cNvPr id="18" name="Picture 17"/>
            <p:cNvPicPr>
              <a:picLocks noChangeAspect="1"/>
            </p:cNvPicPr>
            <p:nvPr/>
          </p:nvPicPr>
          <p:blipFill rotWithShape="1">
            <a:blip r:embed="rId4" cstate="print">
              <a:extLst>
                <a:ext uri="{28A0092B-C50C-407E-A947-70E740481C1C}">
                  <a14:useLocalDpi xmlns:a14="http://schemas.microsoft.com/office/drawing/2010/main" val="0"/>
                </a:ext>
              </a:extLst>
            </a:blip>
            <a:srcRect l="12184" t="5550" r="8769" b="28855"/>
            <a:stretch/>
          </p:blipFill>
          <p:spPr>
            <a:xfrm>
              <a:off x="308248" y="1463041"/>
              <a:ext cx="2681610" cy="3147060"/>
            </a:xfrm>
            <a:prstGeom prst="rect">
              <a:avLst/>
            </a:prstGeom>
          </p:spPr>
        </p:pic>
      </p:grpSp>
      <p:sp>
        <p:nvSpPr>
          <p:cNvPr id="4" name="Rectangle 3"/>
          <p:cNvSpPr/>
          <p:nvPr/>
        </p:nvSpPr>
        <p:spPr>
          <a:xfrm>
            <a:off x="0" y="0"/>
            <a:ext cx="9144000" cy="843558"/>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sp>
        <p:nvSpPr>
          <p:cNvPr id="7" name="Rectangle 6"/>
          <p:cNvSpPr/>
          <p:nvPr/>
        </p:nvSpPr>
        <p:spPr>
          <a:xfrm>
            <a:off x="-10170" y="4819859"/>
            <a:ext cx="9144000" cy="339501"/>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52320" y="22376"/>
            <a:ext cx="2024042" cy="798806"/>
          </a:xfrm>
          <a:prstGeom prst="rect">
            <a:avLst/>
          </a:prstGeom>
        </p:spPr>
      </p:pic>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28184" y="15095"/>
            <a:ext cx="1474232" cy="852862"/>
          </a:xfrm>
          <a:prstGeom prst="rect">
            <a:avLst/>
          </a:prstGeom>
        </p:spPr>
      </p:pic>
      <p:sp>
        <p:nvSpPr>
          <p:cNvPr id="11" name="TextBox 10"/>
          <p:cNvSpPr txBox="1"/>
          <p:nvPr/>
        </p:nvSpPr>
        <p:spPr>
          <a:xfrm>
            <a:off x="0" y="4819859"/>
            <a:ext cx="9144000" cy="307777"/>
          </a:xfrm>
          <a:prstGeom prst="rect">
            <a:avLst/>
          </a:prstGeom>
          <a:noFill/>
        </p:spPr>
        <p:txBody>
          <a:bodyPr wrap="square" rtlCol="0">
            <a:spAutoFit/>
          </a:bodyPr>
          <a:lstStyle/>
          <a:p>
            <a:pPr algn="ctr"/>
            <a:r>
              <a:rPr lang="en-US" sz="1400" dirty="0">
                <a:solidFill>
                  <a:schemeClr val="accent1">
                    <a:lumMod val="75000"/>
                  </a:schemeClr>
                </a:solidFill>
                <a:latin typeface="Helvetica" panose="020B0604020202020204" pitchFamily="34" charset="0"/>
                <a:cs typeface="Helvetica" panose="020B0604020202020204" pitchFamily="34" charset="0"/>
              </a:rPr>
              <a:t>Introduction</a:t>
            </a:r>
            <a:r>
              <a:rPr lang="en-US" sz="1400" dirty="0">
                <a:solidFill>
                  <a:schemeClr val="bg1"/>
                </a:solidFill>
                <a:latin typeface="Helvetica" panose="020B0604020202020204" pitchFamily="34" charset="0"/>
                <a:cs typeface="Helvetica" panose="020B0604020202020204" pitchFamily="34" charset="0"/>
              </a:rPr>
              <a:t>   </a:t>
            </a:r>
            <a:r>
              <a:rPr lang="en-US" sz="1400" dirty="0">
                <a:solidFill>
                  <a:schemeClr val="accent1">
                    <a:lumMod val="75000"/>
                  </a:schemeClr>
                </a:solidFill>
                <a:latin typeface="Helvetica" panose="020B0604020202020204" pitchFamily="34" charset="0"/>
                <a:cs typeface="Helvetica" panose="020B0604020202020204" pitchFamily="34" charset="0"/>
              </a:rPr>
              <a:t>|   Objectives   |   Saltwater Intrusion   |   Study Area   |   </a:t>
            </a:r>
            <a:r>
              <a:rPr lang="en-US" sz="1400" dirty="0">
                <a:solidFill>
                  <a:schemeClr val="tx2">
                    <a:lumMod val="20000"/>
                    <a:lumOff val="80000"/>
                  </a:schemeClr>
                </a:solidFill>
                <a:latin typeface="Helvetica" panose="020B0604020202020204" pitchFamily="34" charset="0"/>
                <a:cs typeface="Helvetica" panose="020B0604020202020204" pitchFamily="34" charset="0"/>
              </a:rPr>
              <a:t>Model Setup   </a:t>
            </a:r>
            <a:r>
              <a:rPr lang="en-US" sz="1400" dirty="0">
                <a:solidFill>
                  <a:schemeClr val="accent1">
                    <a:lumMod val="75000"/>
                  </a:schemeClr>
                </a:solidFill>
                <a:latin typeface="Helvetica" panose="020B0604020202020204" pitchFamily="34" charset="0"/>
                <a:cs typeface="Helvetica" panose="020B0604020202020204" pitchFamily="34" charset="0"/>
              </a:rPr>
              <a:t>|   Scenarios   |   Conclusions</a:t>
            </a:r>
            <a:endParaRPr lang="en-GB" sz="1400" dirty="0">
              <a:solidFill>
                <a:schemeClr val="accent1">
                  <a:lumMod val="75000"/>
                </a:schemeClr>
              </a:solidFill>
              <a:latin typeface="Helvetica" panose="020B0604020202020204" pitchFamily="34" charset="0"/>
              <a:cs typeface="Helvetica" panose="020B0604020202020204" pitchFamily="34" charset="0"/>
            </a:endParaRPr>
          </a:p>
        </p:txBody>
      </p:sp>
      <p:sp>
        <p:nvSpPr>
          <p:cNvPr id="12" name="TextBox 11"/>
          <p:cNvSpPr txBox="1"/>
          <p:nvPr/>
        </p:nvSpPr>
        <p:spPr>
          <a:xfrm>
            <a:off x="469175" y="149138"/>
            <a:ext cx="5688632" cy="584775"/>
          </a:xfrm>
          <a:prstGeom prst="rect">
            <a:avLst/>
          </a:prstGeom>
          <a:noFill/>
        </p:spPr>
        <p:txBody>
          <a:bodyPr wrap="square" rtlCol="0">
            <a:spAutoFit/>
          </a:bodyPr>
          <a:lstStyle/>
          <a:p>
            <a:pPr lvl="0"/>
            <a:r>
              <a:rPr lang="en-US" sz="3200" dirty="0">
                <a:solidFill>
                  <a:schemeClr val="bg1"/>
                </a:solidFill>
                <a:latin typeface="Helvetica" panose="020B0604020202020204" pitchFamily="34" charset="0"/>
                <a:cs typeface="Helvetica" panose="020B0604020202020204" pitchFamily="34" charset="0"/>
              </a:rPr>
              <a:t>Model Setup | </a:t>
            </a:r>
            <a:r>
              <a:rPr lang="en-US" sz="2200" dirty="0">
                <a:solidFill>
                  <a:schemeClr val="bg1"/>
                </a:solidFill>
                <a:latin typeface="Helvetica" panose="020B0604020202020204" pitchFamily="34" charset="0"/>
                <a:cs typeface="Helvetica" panose="020B0604020202020204" pitchFamily="34" charset="0"/>
              </a:rPr>
              <a:t>Salinity Distribution</a:t>
            </a:r>
            <a:endParaRPr lang="en-GB" sz="2200" dirty="0">
              <a:solidFill>
                <a:prstClr val="white"/>
              </a:solidFill>
              <a:latin typeface="Helvetica" panose="020B0604020202020204" pitchFamily="34" charset="0"/>
              <a:cs typeface="Helvetica" panose="020B0604020202020204" pitchFamily="34" charset="0"/>
            </a:endParaRPr>
          </a:p>
        </p:txBody>
      </p:sp>
      <p:sp>
        <p:nvSpPr>
          <p:cNvPr id="17" name="TextBox 16"/>
          <p:cNvSpPr txBox="1"/>
          <p:nvPr/>
        </p:nvSpPr>
        <p:spPr>
          <a:xfrm>
            <a:off x="469176" y="1107036"/>
            <a:ext cx="8664654" cy="1508105"/>
          </a:xfrm>
          <a:prstGeom prst="rect">
            <a:avLst/>
          </a:prstGeom>
          <a:noFill/>
        </p:spPr>
        <p:txBody>
          <a:bodyPr wrap="square" rtlCol="0">
            <a:spAutoFit/>
          </a:bodyPr>
          <a:lstStyle/>
          <a:p>
            <a:r>
              <a:rPr lang="en-US" sz="2000" b="1" dirty="0">
                <a:cs typeface="Helvetica" panose="020B0604020202020204" pitchFamily="34" charset="0"/>
              </a:rPr>
              <a:t>2) Interpolation of Groundwater Quality Data</a:t>
            </a:r>
          </a:p>
          <a:p>
            <a:pPr marL="285750" indent="-285750">
              <a:buFont typeface="Arial" panose="020B0604020202020204" pitchFamily="34" charset="0"/>
              <a:buChar char="•"/>
            </a:pPr>
            <a:r>
              <a:rPr lang="en-US" dirty="0">
                <a:cs typeface="Helvetica" panose="020B0604020202020204" pitchFamily="34" charset="0"/>
              </a:rPr>
              <a:t>Specific conductance values from the USGS</a:t>
            </a:r>
          </a:p>
          <a:p>
            <a:pPr marL="285750" indent="-285750">
              <a:buFont typeface="Arial" panose="020B0604020202020204" pitchFamily="34" charset="0"/>
              <a:buChar char="•"/>
            </a:pPr>
            <a:r>
              <a:rPr lang="en-US" dirty="0">
                <a:cs typeface="Helvetica" panose="020B0604020202020204" pitchFamily="34" charset="0"/>
              </a:rPr>
              <a:t>8320 observations for the 15 aquifers</a:t>
            </a:r>
          </a:p>
          <a:p>
            <a:pPr marL="285750" indent="-285750">
              <a:buFont typeface="Arial" panose="020B0604020202020204" pitchFamily="34" charset="0"/>
              <a:buChar char="•"/>
            </a:pPr>
            <a:r>
              <a:rPr lang="en-US" dirty="0">
                <a:cs typeface="Helvetica" panose="020B0604020202020204" pitchFamily="34" charset="0"/>
              </a:rPr>
              <a:t>2D interpolation by ordinary kriging in iMOD</a:t>
            </a:r>
          </a:p>
          <a:p>
            <a:pPr marL="285750" indent="-285750">
              <a:buFont typeface="Arial" panose="020B0604020202020204" pitchFamily="34" charset="0"/>
              <a:buChar char="•"/>
            </a:pPr>
            <a:r>
              <a:rPr lang="en-US" dirty="0">
                <a:cs typeface="Helvetica" panose="020B0604020202020204" pitchFamily="34" charset="0"/>
              </a:rPr>
              <a:t>Results superimposed on transect distribution </a:t>
            </a:r>
          </a:p>
        </p:txBody>
      </p:sp>
    </p:spTree>
    <p:extLst>
      <p:ext uri="{BB962C8B-B14F-4D97-AF65-F5344CB8AC3E}">
        <p14:creationId xmlns:p14="http://schemas.microsoft.com/office/powerpoint/2010/main" val="881969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46639" y="1598513"/>
            <a:ext cx="3874953" cy="3221346"/>
          </a:xfrm>
          <a:prstGeom prst="rect">
            <a:avLst/>
          </a:prstGeom>
          <a:noFill/>
          <a:ln>
            <a:noFill/>
          </a:ln>
        </p:spPr>
      </p:pic>
      <p:grpSp>
        <p:nvGrpSpPr>
          <p:cNvPr id="10" name="Group 9"/>
          <p:cNvGrpSpPr>
            <a:grpSpLocks noChangeAspect="1"/>
          </p:cNvGrpSpPr>
          <p:nvPr/>
        </p:nvGrpSpPr>
        <p:grpSpPr>
          <a:xfrm>
            <a:off x="107504" y="2812489"/>
            <a:ext cx="5139135" cy="2014588"/>
            <a:chOff x="308248" y="1463041"/>
            <a:chExt cx="8028032" cy="3147061"/>
          </a:xfrm>
        </p:grpSpPr>
        <p:pic>
          <p:nvPicPr>
            <p:cNvPr id="13" name="Picture 12"/>
            <p:cNvPicPr>
              <a:picLocks noChangeAspect="1"/>
            </p:cNvPicPr>
            <p:nvPr/>
          </p:nvPicPr>
          <p:blipFill rotWithShape="1">
            <a:blip r:embed="rId4" cstate="print">
              <a:extLst>
                <a:ext uri="{28A0092B-C50C-407E-A947-70E740481C1C}">
                  <a14:useLocalDpi xmlns:a14="http://schemas.microsoft.com/office/drawing/2010/main" val="0"/>
                </a:ext>
              </a:extLst>
            </a:blip>
            <a:srcRect l="13241" t="5550" r="8142" b="28855"/>
            <a:stretch/>
          </p:blipFill>
          <p:spPr>
            <a:xfrm>
              <a:off x="5669280" y="1463041"/>
              <a:ext cx="2667000" cy="3147060"/>
            </a:xfrm>
            <a:prstGeom prst="rect">
              <a:avLst/>
            </a:prstGeom>
          </p:spPr>
        </p:pic>
        <p:pic>
          <p:nvPicPr>
            <p:cNvPr id="14" name="Picture 13"/>
            <p:cNvPicPr>
              <a:picLocks noChangeAspect="1"/>
            </p:cNvPicPr>
            <p:nvPr/>
          </p:nvPicPr>
          <p:blipFill rotWithShape="1">
            <a:blip r:embed="rId5" cstate="print">
              <a:extLst>
                <a:ext uri="{28A0092B-C50C-407E-A947-70E740481C1C}">
                  <a14:useLocalDpi xmlns:a14="http://schemas.microsoft.com/office/drawing/2010/main" val="0"/>
                </a:ext>
              </a:extLst>
            </a:blip>
            <a:srcRect l="12264" t="5550" r="8221" b="28855"/>
            <a:stretch/>
          </p:blipFill>
          <p:spPr>
            <a:xfrm>
              <a:off x="2971800" y="1463042"/>
              <a:ext cx="2697480" cy="3147060"/>
            </a:xfrm>
            <a:prstGeom prst="rect">
              <a:avLst/>
            </a:prstGeom>
          </p:spPr>
        </p:pic>
        <p:pic>
          <p:nvPicPr>
            <p:cNvPr id="16" name="Picture 15"/>
            <p:cNvPicPr>
              <a:picLocks noChangeAspect="1"/>
            </p:cNvPicPr>
            <p:nvPr/>
          </p:nvPicPr>
          <p:blipFill rotWithShape="1">
            <a:blip r:embed="rId6" cstate="print">
              <a:extLst>
                <a:ext uri="{28A0092B-C50C-407E-A947-70E740481C1C}">
                  <a14:useLocalDpi xmlns:a14="http://schemas.microsoft.com/office/drawing/2010/main" val="0"/>
                </a:ext>
              </a:extLst>
            </a:blip>
            <a:srcRect l="12184" t="5550" r="8769" b="28855"/>
            <a:stretch/>
          </p:blipFill>
          <p:spPr>
            <a:xfrm>
              <a:off x="308248" y="1463041"/>
              <a:ext cx="2681610" cy="3147060"/>
            </a:xfrm>
            <a:prstGeom prst="rect">
              <a:avLst/>
            </a:prstGeom>
          </p:spPr>
        </p:pic>
      </p:grpSp>
      <p:sp>
        <p:nvSpPr>
          <p:cNvPr id="4" name="Rectangle 3"/>
          <p:cNvSpPr/>
          <p:nvPr/>
        </p:nvSpPr>
        <p:spPr>
          <a:xfrm>
            <a:off x="0" y="0"/>
            <a:ext cx="9144000" cy="843558"/>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sp>
        <p:nvSpPr>
          <p:cNvPr id="7" name="Rectangle 6"/>
          <p:cNvSpPr/>
          <p:nvPr/>
        </p:nvSpPr>
        <p:spPr>
          <a:xfrm>
            <a:off x="-10170" y="4819859"/>
            <a:ext cx="9144000" cy="339501"/>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pic>
        <p:nvPicPr>
          <p:cNvPr id="15" name="Picture 1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452320" y="22376"/>
            <a:ext cx="2024042" cy="798806"/>
          </a:xfrm>
          <a:prstGeom prst="rect">
            <a:avLst/>
          </a:prstGeom>
        </p:spPr>
      </p:pic>
      <p:pic>
        <p:nvPicPr>
          <p:cNvPr id="3" name="Picture 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228184" y="15095"/>
            <a:ext cx="1474232" cy="852862"/>
          </a:xfrm>
          <a:prstGeom prst="rect">
            <a:avLst/>
          </a:prstGeom>
        </p:spPr>
      </p:pic>
      <p:sp>
        <p:nvSpPr>
          <p:cNvPr id="11" name="TextBox 10"/>
          <p:cNvSpPr txBox="1"/>
          <p:nvPr/>
        </p:nvSpPr>
        <p:spPr>
          <a:xfrm>
            <a:off x="0" y="4819859"/>
            <a:ext cx="9144000" cy="307777"/>
          </a:xfrm>
          <a:prstGeom prst="rect">
            <a:avLst/>
          </a:prstGeom>
          <a:noFill/>
        </p:spPr>
        <p:txBody>
          <a:bodyPr wrap="square" rtlCol="0">
            <a:spAutoFit/>
          </a:bodyPr>
          <a:lstStyle/>
          <a:p>
            <a:pPr algn="ctr"/>
            <a:r>
              <a:rPr lang="en-US" sz="1400" dirty="0">
                <a:solidFill>
                  <a:schemeClr val="accent1">
                    <a:lumMod val="75000"/>
                  </a:schemeClr>
                </a:solidFill>
                <a:latin typeface="Helvetica" panose="020B0604020202020204" pitchFamily="34" charset="0"/>
                <a:cs typeface="Helvetica" panose="020B0604020202020204" pitchFamily="34" charset="0"/>
              </a:rPr>
              <a:t>Introduction</a:t>
            </a:r>
            <a:r>
              <a:rPr lang="en-US" sz="1400" dirty="0">
                <a:solidFill>
                  <a:schemeClr val="bg1"/>
                </a:solidFill>
                <a:latin typeface="Helvetica" panose="020B0604020202020204" pitchFamily="34" charset="0"/>
                <a:cs typeface="Helvetica" panose="020B0604020202020204" pitchFamily="34" charset="0"/>
              </a:rPr>
              <a:t>   </a:t>
            </a:r>
            <a:r>
              <a:rPr lang="en-US" sz="1400" dirty="0">
                <a:solidFill>
                  <a:schemeClr val="accent1">
                    <a:lumMod val="75000"/>
                  </a:schemeClr>
                </a:solidFill>
                <a:latin typeface="Helvetica" panose="020B0604020202020204" pitchFamily="34" charset="0"/>
                <a:cs typeface="Helvetica" panose="020B0604020202020204" pitchFamily="34" charset="0"/>
              </a:rPr>
              <a:t>|   Objectives   |   Saltwater Intrusion   |   Study Area   |   </a:t>
            </a:r>
            <a:r>
              <a:rPr lang="en-US" sz="1400" dirty="0">
                <a:solidFill>
                  <a:schemeClr val="tx2">
                    <a:lumMod val="20000"/>
                    <a:lumOff val="80000"/>
                  </a:schemeClr>
                </a:solidFill>
                <a:latin typeface="Helvetica" panose="020B0604020202020204" pitchFamily="34" charset="0"/>
                <a:cs typeface="Helvetica" panose="020B0604020202020204" pitchFamily="34" charset="0"/>
              </a:rPr>
              <a:t>Model Setup   </a:t>
            </a:r>
            <a:r>
              <a:rPr lang="en-US" sz="1400" dirty="0">
                <a:solidFill>
                  <a:schemeClr val="accent1">
                    <a:lumMod val="75000"/>
                  </a:schemeClr>
                </a:solidFill>
                <a:latin typeface="Helvetica" panose="020B0604020202020204" pitchFamily="34" charset="0"/>
                <a:cs typeface="Helvetica" panose="020B0604020202020204" pitchFamily="34" charset="0"/>
              </a:rPr>
              <a:t>|   Scenarios   |   Conclusions</a:t>
            </a:r>
            <a:endParaRPr lang="en-GB" sz="1400" dirty="0">
              <a:solidFill>
                <a:schemeClr val="accent1">
                  <a:lumMod val="75000"/>
                </a:schemeClr>
              </a:solidFill>
              <a:latin typeface="Helvetica" panose="020B0604020202020204" pitchFamily="34" charset="0"/>
              <a:cs typeface="Helvetica" panose="020B0604020202020204" pitchFamily="34" charset="0"/>
            </a:endParaRPr>
          </a:p>
        </p:txBody>
      </p:sp>
      <p:sp>
        <p:nvSpPr>
          <p:cNvPr id="12" name="TextBox 11"/>
          <p:cNvSpPr txBox="1"/>
          <p:nvPr/>
        </p:nvSpPr>
        <p:spPr>
          <a:xfrm>
            <a:off x="469175" y="149138"/>
            <a:ext cx="5688632" cy="584775"/>
          </a:xfrm>
          <a:prstGeom prst="rect">
            <a:avLst/>
          </a:prstGeom>
          <a:noFill/>
        </p:spPr>
        <p:txBody>
          <a:bodyPr wrap="square" rtlCol="0">
            <a:spAutoFit/>
          </a:bodyPr>
          <a:lstStyle/>
          <a:p>
            <a:pPr lvl="0"/>
            <a:r>
              <a:rPr lang="en-US" sz="3200" dirty="0">
                <a:solidFill>
                  <a:schemeClr val="bg1"/>
                </a:solidFill>
                <a:latin typeface="Helvetica" panose="020B0604020202020204" pitchFamily="34" charset="0"/>
                <a:cs typeface="Helvetica" panose="020B0604020202020204" pitchFamily="34" charset="0"/>
              </a:rPr>
              <a:t>Model Setup | </a:t>
            </a:r>
            <a:r>
              <a:rPr lang="en-US" sz="2200" dirty="0">
                <a:solidFill>
                  <a:schemeClr val="bg1"/>
                </a:solidFill>
                <a:latin typeface="Helvetica" panose="020B0604020202020204" pitchFamily="34" charset="0"/>
                <a:cs typeface="Helvetica" panose="020B0604020202020204" pitchFamily="34" charset="0"/>
              </a:rPr>
              <a:t>Salinity Distribution</a:t>
            </a:r>
            <a:endParaRPr lang="en-GB" sz="2200" dirty="0">
              <a:solidFill>
                <a:prstClr val="white"/>
              </a:solidFill>
              <a:latin typeface="Helvetica" panose="020B0604020202020204" pitchFamily="34" charset="0"/>
              <a:cs typeface="Helvetica" panose="020B0604020202020204" pitchFamily="34" charset="0"/>
            </a:endParaRPr>
          </a:p>
        </p:txBody>
      </p:sp>
      <p:sp>
        <p:nvSpPr>
          <p:cNvPr id="17" name="TextBox 16"/>
          <p:cNvSpPr txBox="1"/>
          <p:nvPr/>
        </p:nvSpPr>
        <p:spPr>
          <a:xfrm>
            <a:off x="469176" y="1107036"/>
            <a:ext cx="8664654" cy="1231106"/>
          </a:xfrm>
          <a:prstGeom prst="rect">
            <a:avLst/>
          </a:prstGeom>
          <a:noFill/>
        </p:spPr>
        <p:txBody>
          <a:bodyPr wrap="square" rtlCol="0">
            <a:spAutoFit/>
          </a:bodyPr>
          <a:lstStyle/>
          <a:p>
            <a:r>
              <a:rPr lang="en-US" sz="2000" b="1" dirty="0">
                <a:cs typeface="Helvetica" panose="020B0604020202020204" pitchFamily="34" charset="0"/>
              </a:rPr>
              <a:t>3) Mixing Zone and Salinity of Confining Units</a:t>
            </a:r>
          </a:p>
          <a:p>
            <a:pPr marL="285750" indent="-285750">
              <a:buFont typeface="Arial" panose="020B0604020202020204" pitchFamily="34" charset="0"/>
              <a:buChar char="•"/>
            </a:pPr>
            <a:r>
              <a:rPr lang="en-US" dirty="0">
                <a:cs typeface="Helvetica" panose="020B0604020202020204" pitchFamily="34" charset="0"/>
              </a:rPr>
              <a:t>Sharp interfaces due to transect interpolation not desired</a:t>
            </a:r>
          </a:p>
          <a:p>
            <a:r>
              <a:rPr lang="en-US" dirty="0">
                <a:cs typeface="Helvetica" panose="020B0604020202020204" pitchFamily="34" charset="0"/>
              </a:rPr>
              <a:t>	15 km mixing zone created</a:t>
            </a:r>
          </a:p>
          <a:p>
            <a:pPr marL="285750" indent="-285750">
              <a:buFont typeface="Arial" panose="020B0604020202020204" pitchFamily="34" charset="0"/>
              <a:buChar char="•"/>
            </a:pPr>
            <a:r>
              <a:rPr lang="en-US" dirty="0">
                <a:cs typeface="Helvetica" panose="020B0604020202020204" pitchFamily="34" charset="0"/>
              </a:rPr>
              <a:t>Confining units: averaging surrounding aquifers</a:t>
            </a:r>
          </a:p>
        </p:txBody>
      </p:sp>
      <p:cxnSp>
        <p:nvCxnSpPr>
          <p:cNvPr id="18" name="Straight Arrow Connector 17"/>
          <p:cNvCxnSpPr/>
          <p:nvPr/>
        </p:nvCxnSpPr>
        <p:spPr>
          <a:xfrm>
            <a:off x="1115616" y="1872000"/>
            <a:ext cx="288000"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89104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27687" y="1707655"/>
            <a:ext cx="4807219" cy="30882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0" y="0"/>
            <a:ext cx="9144000" cy="843558"/>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sp>
        <p:nvSpPr>
          <p:cNvPr id="7" name="Rectangle 6"/>
          <p:cNvSpPr/>
          <p:nvPr/>
        </p:nvSpPr>
        <p:spPr>
          <a:xfrm>
            <a:off x="-10170" y="4819859"/>
            <a:ext cx="9144000" cy="339501"/>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52320" y="22376"/>
            <a:ext cx="2024042" cy="798806"/>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28184" y="15095"/>
            <a:ext cx="1474232" cy="852862"/>
          </a:xfrm>
          <a:prstGeom prst="rect">
            <a:avLst/>
          </a:prstGeom>
        </p:spPr>
      </p:pic>
      <p:sp>
        <p:nvSpPr>
          <p:cNvPr id="11" name="TextBox 10"/>
          <p:cNvSpPr txBox="1"/>
          <p:nvPr/>
        </p:nvSpPr>
        <p:spPr>
          <a:xfrm>
            <a:off x="0" y="4819859"/>
            <a:ext cx="9144000" cy="307777"/>
          </a:xfrm>
          <a:prstGeom prst="rect">
            <a:avLst/>
          </a:prstGeom>
          <a:noFill/>
        </p:spPr>
        <p:txBody>
          <a:bodyPr wrap="square" rtlCol="0">
            <a:spAutoFit/>
          </a:bodyPr>
          <a:lstStyle/>
          <a:p>
            <a:pPr algn="ctr"/>
            <a:r>
              <a:rPr lang="en-US" sz="1400" dirty="0">
                <a:solidFill>
                  <a:schemeClr val="accent1">
                    <a:lumMod val="75000"/>
                  </a:schemeClr>
                </a:solidFill>
                <a:latin typeface="Helvetica" panose="020B0604020202020204" pitchFamily="34" charset="0"/>
                <a:cs typeface="Helvetica" panose="020B0604020202020204" pitchFamily="34" charset="0"/>
              </a:rPr>
              <a:t>Introduction</a:t>
            </a:r>
            <a:r>
              <a:rPr lang="en-US" sz="1400" dirty="0">
                <a:solidFill>
                  <a:schemeClr val="bg1"/>
                </a:solidFill>
                <a:latin typeface="Helvetica" panose="020B0604020202020204" pitchFamily="34" charset="0"/>
                <a:cs typeface="Helvetica" panose="020B0604020202020204" pitchFamily="34" charset="0"/>
              </a:rPr>
              <a:t>   </a:t>
            </a:r>
            <a:r>
              <a:rPr lang="en-US" sz="1400" dirty="0">
                <a:solidFill>
                  <a:schemeClr val="accent1">
                    <a:lumMod val="75000"/>
                  </a:schemeClr>
                </a:solidFill>
                <a:latin typeface="Helvetica" panose="020B0604020202020204" pitchFamily="34" charset="0"/>
                <a:cs typeface="Helvetica" panose="020B0604020202020204" pitchFamily="34" charset="0"/>
              </a:rPr>
              <a:t>|   Objectives   |   Saltwater Intrusion   |   Study Area   |   Model Setup   |   </a:t>
            </a:r>
            <a:r>
              <a:rPr lang="en-US" sz="1400" dirty="0">
                <a:solidFill>
                  <a:schemeClr val="tx2">
                    <a:lumMod val="20000"/>
                    <a:lumOff val="80000"/>
                  </a:schemeClr>
                </a:solidFill>
                <a:latin typeface="Helvetica" panose="020B0604020202020204" pitchFamily="34" charset="0"/>
                <a:cs typeface="Helvetica" panose="020B0604020202020204" pitchFamily="34" charset="0"/>
              </a:rPr>
              <a:t>Scenarios </a:t>
            </a:r>
            <a:r>
              <a:rPr lang="en-US" sz="1400" dirty="0">
                <a:solidFill>
                  <a:schemeClr val="accent1">
                    <a:lumMod val="75000"/>
                  </a:schemeClr>
                </a:solidFill>
                <a:latin typeface="Helvetica" panose="020B0604020202020204" pitchFamily="34" charset="0"/>
                <a:cs typeface="Helvetica" panose="020B0604020202020204" pitchFamily="34" charset="0"/>
              </a:rPr>
              <a:t>  |   Conclusions</a:t>
            </a:r>
            <a:endParaRPr lang="en-GB" sz="1400" dirty="0">
              <a:solidFill>
                <a:schemeClr val="accent1">
                  <a:lumMod val="75000"/>
                </a:schemeClr>
              </a:solidFill>
              <a:latin typeface="Helvetica" panose="020B0604020202020204" pitchFamily="34" charset="0"/>
              <a:cs typeface="Helvetica" panose="020B0604020202020204" pitchFamily="34" charset="0"/>
            </a:endParaRPr>
          </a:p>
        </p:txBody>
      </p:sp>
      <p:sp>
        <p:nvSpPr>
          <p:cNvPr id="12" name="TextBox 11"/>
          <p:cNvSpPr txBox="1"/>
          <p:nvPr/>
        </p:nvSpPr>
        <p:spPr>
          <a:xfrm>
            <a:off x="469175" y="149138"/>
            <a:ext cx="5688632" cy="584775"/>
          </a:xfrm>
          <a:prstGeom prst="rect">
            <a:avLst/>
          </a:prstGeom>
          <a:noFill/>
        </p:spPr>
        <p:txBody>
          <a:bodyPr wrap="square" rtlCol="0">
            <a:spAutoFit/>
          </a:bodyPr>
          <a:lstStyle/>
          <a:p>
            <a:pPr lvl="0"/>
            <a:r>
              <a:rPr lang="en-US" sz="3200" dirty="0">
                <a:solidFill>
                  <a:schemeClr val="bg1"/>
                </a:solidFill>
                <a:latin typeface="Helvetica" panose="020B0604020202020204" pitchFamily="34" charset="0"/>
                <a:cs typeface="Helvetica" panose="020B0604020202020204" pitchFamily="34" charset="0"/>
              </a:rPr>
              <a:t>Scenarios | </a:t>
            </a:r>
            <a:r>
              <a:rPr lang="en-US" sz="2200" dirty="0">
                <a:solidFill>
                  <a:schemeClr val="bg1"/>
                </a:solidFill>
                <a:latin typeface="Helvetica" panose="020B0604020202020204" pitchFamily="34" charset="0"/>
                <a:cs typeface="Helvetica" panose="020B0604020202020204" pitchFamily="34" charset="0"/>
              </a:rPr>
              <a:t>Regional</a:t>
            </a:r>
            <a:endParaRPr lang="en-GB" sz="2200" dirty="0">
              <a:solidFill>
                <a:prstClr val="white"/>
              </a:solidFill>
              <a:latin typeface="Helvetica" panose="020B0604020202020204" pitchFamily="34" charset="0"/>
              <a:cs typeface="Helvetica" panose="020B0604020202020204" pitchFamily="34" charset="0"/>
            </a:endParaRPr>
          </a:p>
        </p:txBody>
      </p:sp>
      <p:sp>
        <p:nvSpPr>
          <p:cNvPr id="17" name="TextBox 16"/>
          <p:cNvSpPr txBox="1"/>
          <p:nvPr/>
        </p:nvSpPr>
        <p:spPr>
          <a:xfrm>
            <a:off x="469176" y="1107036"/>
            <a:ext cx="8664654" cy="954107"/>
          </a:xfrm>
          <a:prstGeom prst="rect">
            <a:avLst/>
          </a:prstGeom>
          <a:noFill/>
        </p:spPr>
        <p:txBody>
          <a:bodyPr wrap="square" rtlCol="0">
            <a:spAutoFit/>
          </a:bodyPr>
          <a:lstStyle/>
          <a:p>
            <a:r>
              <a:rPr lang="en-US" sz="2000" b="1" dirty="0">
                <a:cs typeface="Helvetica" panose="020B0604020202020204" pitchFamily="34" charset="0"/>
              </a:rPr>
              <a:t>Sea Level Rise + Subsidence </a:t>
            </a:r>
            <a:endParaRPr lang="en-US" dirty="0">
              <a:cs typeface="Helvetica" panose="020B0604020202020204" pitchFamily="34" charset="0"/>
            </a:endParaRPr>
          </a:p>
          <a:p>
            <a:pPr marL="285750" indent="-285750">
              <a:buFont typeface="Arial" panose="020B0604020202020204" pitchFamily="34" charset="0"/>
              <a:buChar char="•"/>
            </a:pPr>
            <a:r>
              <a:rPr lang="en-US" dirty="0">
                <a:cs typeface="Helvetica" panose="020B0604020202020204" pitchFamily="34" charset="0"/>
              </a:rPr>
              <a:t>Rates: 6.0 mm y</a:t>
            </a:r>
            <a:r>
              <a:rPr lang="en-US" baseline="30000" dirty="0">
                <a:cs typeface="Helvetica" panose="020B0604020202020204" pitchFamily="34" charset="0"/>
              </a:rPr>
              <a:t>-1</a:t>
            </a:r>
            <a:r>
              <a:rPr lang="en-US" dirty="0">
                <a:cs typeface="Helvetica" panose="020B0604020202020204" pitchFamily="34" charset="0"/>
              </a:rPr>
              <a:t> + 8.0 mm y</a:t>
            </a:r>
            <a:r>
              <a:rPr lang="en-US" baseline="30000" dirty="0">
                <a:cs typeface="Helvetica" panose="020B0604020202020204" pitchFamily="34" charset="0"/>
              </a:rPr>
              <a:t>-1</a:t>
            </a:r>
          </a:p>
          <a:p>
            <a:pPr marL="285750" indent="-285750">
              <a:buFont typeface="Arial" panose="020B0604020202020204" pitchFamily="34" charset="0"/>
              <a:buChar char="•"/>
            </a:pPr>
            <a:r>
              <a:rPr lang="en-US" dirty="0">
                <a:cs typeface="Helvetica" panose="020B0604020202020204" pitchFamily="34" charset="0"/>
              </a:rPr>
              <a:t>No inundation</a:t>
            </a:r>
          </a:p>
        </p:txBody>
      </p:sp>
      <p:sp>
        <p:nvSpPr>
          <p:cNvPr id="10" name="TextBox 9"/>
          <p:cNvSpPr txBox="1"/>
          <p:nvPr/>
        </p:nvSpPr>
        <p:spPr>
          <a:xfrm>
            <a:off x="7185332" y="4563570"/>
            <a:ext cx="1728192" cy="215444"/>
          </a:xfrm>
          <a:prstGeom prst="rect">
            <a:avLst/>
          </a:prstGeom>
          <a:noFill/>
        </p:spPr>
        <p:txBody>
          <a:bodyPr wrap="square" rtlCol="0">
            <a:spAutoFit/>
          </a:bodyPr>
          <a:lstStyle/>
          <a:p>
            <a:r>
              <a:rPr lang="en-US" sz="800" i="1" dirty="0"/>
              <a:t>Source: Blum &amp; Roberts (2009)</a:t>
            </a:r>
            <a:endParaRPr lang="en-GB" sz="1000" i="1" dirty="0"/>
          </a:p>
        </p:txBody>
      </p:sp>
    </p:spTree>
    <p:extLst>
      <p:ext uri="{BB962C8B-B14F-4D97-AF65-F5344CB8AC3E}">
        <p14:creationId xmlns:p14="http://schemas.microsoft.com/office/powerpoint/2010/main" val="23448475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3" cstate="print">
            <a:extLst>
              <a:ext uri="{28A0092B-C50C-407E-A947-70E740481C1C}">
                <a14:useLocalDpi xmlns:a14="http://schemas.microsoft.com/office/drawing/2010/main" val="0"/>
              </a:ext>
            </a:extLst>
          </a:blip>
          <a:srcRect l="21402" t="3202" r="17570" b="4852"/>
          <a:stretch/>
        </p:blipFill>
        <p:spPr>
          <a:xfrm>
            <a:off x="5443997" y="821182"/>
            <a:ext cx="3748394" cy="3994344"/>
          </a:xfrm>
          <a:prstGeom prst="rect">
            <a:avLst/>
          </a:prstGeom>
        </p:spPr>
      </p:pic>
      <p:sp>
        <p:nvSpPr>
          <p:cNvPr id="4" name="Rectangle 3"/>
          <p:cNvSpPr/>
          <p:nvPr/>
        </p:nvSpPr>
        <p:spPr>
          <a:xfrm>
            <a:off x="0" y="0"/>
            <a:ext cx="9144000" cy="843558"/>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sp>
        <p:nvSpPr>
          <p:cNvPr id="7" name="Rectangle 6"/>
          <p:cNvSpPr/>
          <p:nvPr/>
        </p:nvSpPr>
        <p:spPr>
          <a:xfrm>
            <a:off x="-10170" y="4819859"/>
            <a:ext cx="9144000" cy="339501"/>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52320" y="22376"/>
            <a:ext cx="2024042" cy="798806"/>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28184" y="15095"/>
            <a:ext cx="1474232" cy="852862"/>
          </a:xfrm>
          <a:prstGeom prst="rect">
            <a:avLst/>
          </a:prstGeom>
        </p:spPr>
      </p:pic>
      <p:sp>
        <p:nvSpPr>
          <p:cNvPr id="11" name="TextBox 10"/>
          <p:cNvSpPr txBox="1"/>
          <p:nvPr/>
        </p:nvSpPr>
        <p:spPr>
          <a:xfrm>
            <a:off x="0" y="4819859"/>
            <a:ext cx="9144000" cy="307777"/>
          </a:xfrm>
          <a:prstGeom prst="rect">
            <a:avLst/>
          </a:prstGeom>
          <a:noFill/>
        </p:spPr>
        <p:txBody>
          <a:bodyPr wrap="square" rtlCol="0">
            <a:spAutoFit/>
          </a:bodyPr>
          <a:lstStyle/>
          <a:p>
            <a:pPr algn="ctr"/>
            <a:r>
              <a:rPr lang="en-US" sz="1400" dirty="0">
                <a:solidFill>
                  <a:schemeClr val="accent1">
                    <a:lumMod val="75000"/>
                  </a:schemeClr>
                </a:solidFill>
                <a:latin typeface="Helvetica" panose="020B0604020202020204" pitchFamily="34" charset="0"/>
                <a:cs typeface="Helvetica" panose="020B0604020202020204" pitchFamily="34" charset="0"/>
              </a:rPr>
              <a:t>Introduction</a:t>
            </a:r>
            <a:r>
              <a:rPr lang="en-US" sz="1400" dirty="0">
                <a:solidFill>
                  <a:schemeClr val="bg1"/>
                </a:solidFill>
                <a:latin typeface="Helvetica" panose="020B0604020202020204" pitchFamily="34" charset="0"/>
                <a:cs typeface="Helvetica" panose="020B0604020202020204" pitchFamily="34" charset="0"/>
              </a:rPr>
              <a:t>   </a:t>
            </a:r>
            <a:r>
              <a:rPr lang="en-US" sz="1400" dirty="0">
                <a:solidFill>
                  <a:schemeClr val="accent1">
                    <a:lumMod val="75000"/>
                  </a:schemeClr>
                </a:solidFill>
                <a:latin typeface="Helvetica" panose="020B0604020202020204" pitchFamily="34" charset="0"/>
                <a:cs typeface="Helvetica" panose="020B0604020202020204" pitchFamily="34" charset="0"/>
              </a:rPr>
              <a:t>|   Objectives   |   Saltwater Intrusion   |   Study Area   |   Model Setup   |   </a:t>
            </a:r>
            <a:r>
              <a:rPr lang="en-US" sz="1400" dirty="0">
                <a:solidFill>
                  <a:schemeClr val="tx2">
                    <a:lumMod val="20000"/>
                    <a:lumOff val="80000"/>
                  </a:schemeClr>
                </a:solidFill>
                <a:latin typeface="Helvetica" panose="020B0604020202020204" pitchFamily="34" charset="0"/>
                <a:cs typeface="Helvetica" panose="020B0604020202020204" pitchFamily="34" charset="0"/>
              </a:rPr>
              <a:t>Scenarios </a:t>
            </a:r>
            <a:r>
              <a:rPr lang="en-US" sz="1400" dirty="0">
                <a:solidFill>
                  <a:schemeClr val="accent1">
                    <a:lumMod val="75000"/>
                  </a:schemeClr>
                </a:solidFill>
                <a:latin typeface="Helvetica" panose="020B0604020202020204" pitchFamily="34" charset="0"/>
                <a:cs typeface="Helvetica" panose="020B0604020202020204" pitchFamily="34" charset="0"/>
              </a:rPr>
              <a:t>  |   Conclusions</a:t>
            </a:r>
            <a:endParaRPr lang="en-GB" sz="1400" dirty="0">
              <a:solidFill>
                <a:schemeClr val="accent1">
                  <a:lumMod val="75000"/>
                </a:schemeClr>
              </a:solidFill>
              <a:latin typeface="Helvetica" panose="020B0604020202020204" pitchFamily="34" charset="0"/>
              <a:cs typeface="Helvetica" panose="020B0604020202020204" pitchFamily="34" charset="0"/>
            </a:endParaRPr>
          </a:p>
        </p:txBody>
      </p:sp>
      <p:sp>
        <p:nvSpPr>
          <p:cNvPr id="12" name="TextBox 11"/>
          <p:cNvSpPr txBox="1"/>
          <p:nvPr/>
        </p:nvSpPr>
        <p:spPr>
          <a:xfrm>
            <a:off x="469175" y="149138"/>
            <a:ext cx="5688632" cy="584775"/>
          </a:xfrm>
          <a:prstGeom prst="rect">
            <a:avLst/>
          </a:prstGeom>
          <a:noFill/>
        </p:spPr>
        <p:txBody>
          <a:bodyPr wrap="square" rtlCol="0">
            <a:spAutoFit/>
          </a:bodyPr>
          <a:lstStyle/>
          <a:p>
            <a:pPr lvl="0"/>
            <a:r>
              <a:rPr lang="en-US" sz="3200" dirty="0">
                <a:solidFill>
                  <a:schemeClr val="bg1"/>
                </a:solidFill>
                <a:latin typeface="Helvetica" panose="020B0604020202020204" pitchFamily="34" charset="0"/>
                <a:cs typeface="Helvetica" panose="020B0604020202020204" pitchFamily="34" charset="0"/>
              </a:rPr>
              <a:t>Scenarios | </a:t>
            </a:r>
            <a:r>
              <a:rPr lang="en-US" sz="2200" dirty="0">
                <a:solidFill>
                  <a:schemeClr val="bg1"/>
                </a:solidFill>
                <a:latin typeface="Helvetica" panose="020B0604020202020204" pitchFamily="34" charset="0"/>
                <a:cs typeface="Helvetica" panose="020B0604020202020204" pitchFamily="34" charset="0"/>
              </a:rPr>
              <a:t>Regional</a:t>
            </a:r>
            <a:endParaRPr lang="en-GB" sz="2200" dirty="0">
              <a:solidFill>
                <a:prstClr val="white"/>
              </a:solidFill>
              <a:latin typeface="Helvetica" panose="020B0604020202020204" pitchFamily="34" charset="0"/>
              <a:cs typeface="Helvetica" panose="020B0604020202020204" pitchFamily="34" charset="0"/>
            </a:endParaRPr>
          </a:p>
        </p:txBody>
      </p:sp>
      <p:sp>
        <p:nvSpPr>
          <p:cNvPr id="16" name="TextBox 15"/>
          <p:cNvSpPr txBox="1"/>
          <p:nvPr/>
        </p:nvSpPr>
        <p:spPr>
          <a:xfrm>
            <a:off x="469176" y="1107036"/>
            <a:ext cx="8664654" cy="2677656"/>
          </a:xfrm>
          <a:prstGeom prst="rect">
            <a:avLst/>
          </a:prstGeom>
          <a:noFill/>
        </p:spPr>
        <p:txBody>
          <a:bodyPr wrap="square" rtlCol="0">
            <a:spAutoFit/>
          </a:bodyPr>
          <a:lstStyle/>
          <a:p>
            <a:r>
              <a:rPr lang="en-US" sz="2000" b="1" dirty="0">
                <a:cs typeface="Helvetica" panose="020B0604020202020204" pitchFamily="34" charset="0"/>
              </a:rPr>
              <a:t>Sea Level Rise + Subsidence </a:t>
            </a:r>
            <a:endParaRPr lang="en-US" dirty="0">
              <a:cs typeface="Helvetica" panose="020B0604020202020204" pitchFamily="34" charset="0"/>
            </a:endParaRPr>
          </a:p>
          <a:p>
            <a:pPr marL="285750" indent="-285750">
              <a:buFont typeface="Arial" panose="020B0604020202020204" pitchFamily="34" charset="0"/>
              <a:buChar char="•"/>
            </a:pPr>
            <a:r>
              <a:rPr lang="en-US" dirty="0">
                <a:cs typeface="Helvetica" panose="020B0604020202020204" pitchFamily="34" charset="0"/>
              </a:rPr>
              <a:t>Rates: 6.0 mm y</a:t>
            </a:r>
            <a:r>
              <a:rPr lang="en-US" baseline="30000" dirty="0">
                <a:cs typeface="Helvetica" panose="020B0604020202020204" pitchFamily="34" charset="0"/>
              </a:rPr>
              <a:t>-1</a:t>
            </a:r>
            <a:r>
              <a:rPr lang="en-US" dirty="0">
                <a:cs typeface="Helvetica" panose="020B0604020202020204" pitchFamily="34" charset="0"/>
              </a:rPr>
              <a:t> + 8.0 mm y</a:t>
            </a:r>
            <a:r>
              <a:rPr lang="en-US" baseline="30000" dirty="0">
                <a:cs typeface="Helvetica" panose="020B0604020202020204" pitchFamily="34" charset="0"/>
              </a:rPr>
              <a:t>-1</a:t>
            </a:r>
          </a:p>
          <a:p>
            <a:pPr marL="285750" indent="-285750">
              <a:buFont typeface="Arial" panose="020B0604020202020204" pitchFamily="34" charset="0"/>
              <a:buChar char="•"/>
            </a:pPr>
            <a:r>
              <a:rPr lang="en-US" dirty="0">
                <a:cs typeface="Helvetica" panose="020B0604020202020204" pitchFamily="34" charset="0"/>
              </a:rPr>
              <a:t>No inundation</a:t>
            </a:r>
          </a:p>
          <a:p>
            <a:pPr marL="285750" indent="-285750">
              <a:buFont typeface="Arial" panose="020B0604020202020204" pitchFamily="34" charset="0"/>
              <a:buChar char="•"/>
            </a:pPr>
            <a:endParaRPr lang="en-US" dirty="0">
              <a:cs typeface="Helvetica" panose="020B0604020202020204" pitchFamily="34" charset="0"/>
            </a:endParaRPr>
          </a:p>
          <a:p>
            <a:r>
              <a:rPr lang="en-US" sz="2000" b="1" dirty="0">
                <a:cs typeface="Helvetica" panose="020B0604020202020204" pitchFamily="34" charset="0"/>
              </a:rPr>
              <a:t>10-day Flooding</a:t>
            </a:r>
          </a:p>
          <a:p>
            <a:pPr marL="342900" indent="-342900">
              <a:buFont typeface="Arial" panose="020B0604020202020204" pitchFamily="34" charset="0"/>
              <a:buChar char="•"/>
            </a:pPr>
            <a:r>
              <a:rPr lang="en-US" dirty="0">
                <a:cs typeface="Helvetica" panose="020B0604020202020204" pitchFamily="34" charset="0"/>
              </a:rPr>
              <a:t>Land flooded if below 2.0 MASL</a:t>
            </a:r>
          </a:p>
          <a:p>
            <a:pPr marL="342900" indent="-342900">
              <a:buFont typeface="Arial" panose="020B0604020202020204" pitchFamily="34" charset="0"/>
              <a:buChar char="•"/>
            </a:pPr>
            <a:r>
              <a:rPr lang="en-US" dirty="0">
                <a:cs typeface="Helvetica" panose="020B0604020202020204" pitchFamily="34" charset="0"/>
              </a:rPr>
              <a:t>Starting from present (2019)</a:t>
            </a:r>
          </a:p>
          <a:p>
            <a:pPr marL="342900" indent="-342900">
              <a:buFont typeface="Arial" panose="020B0604020202020204" pitchFamily="34" charset="0"/>
              <a:buChar char="•"/>
            </a:pPr>
            <a:endParaRPr lang="en-US" dirty="0">
              <a:cs typeface="Helvetica" panose="020B0604020202020204" pitchFamily="34" charset="0"/>
            </a:endParaRPr>
          </a:p>
          <a:p>
            <a:endParaRPr lang="en-US" sz="2000" b="1" dirty="0">
              <a:cs typeface="Helvetica" panose="020B0604020202020204" pitchFamily="34" charset="0"/>
            </a:endParaRPr>
          </a:p>
        </p:txBody>
      </p:sp>
    </p:spTree>
    <p:extLst>
      <p:ext uri="{BB962C8B-B14F-4D97-AF65-F5344CB8AC3E}">
        <p14:creationId xmlns:p14="http://schemas.microsoft.com/office/powerpoint/2010/main" val="12544586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843558"/>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sp>
        <p:nvSpPr>
          <p:cNvPr id="7" name="Rectangle 6"/>
          <p:cNvSpPr/>
          <p:nvPr/>
        </p:nvSpPr>
        <p:spPr>
          <a:xfrm>
            <a:off x="-10170" y="4819859"/>
            <a:ext cx="9144000" cy="339501"/>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52320" y="22376"/>
            <a:ext cx="2024042" cy="798806"/>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28184" y="15095"/>
            <a:ext cx="1474232" cy="852862"/>
          </a:xfrm>
          <a:prstGeom prst="rect">
            <a:avLst/>
          </a:prstGeom>
        </p:spPr>
      </p:pic>
      <p:sp>
        <p:nvSpPr>
          <p:cNvPr id="11" name="TextBox 10"/>
          <p:cNvSpPr txBox="1"/>
          <p:nvPr/>
        </p:nvSpPr>
        <p:spPr>
          <a:xfrm>
            <a:off x="0" y="4819859"/>
            <a:ext cx="9144000" cy="307777"/>
          </a:xfrm>
          <a:prstGeom prst="rect">
            <a:avLst/>
          </a:prstGeom>
          <a:noFill/>
        </p:spPr>
        <p:txBody>
          <a:bodyPr wrap="square" rtlCol="0">
            <a:spAutoFit/>
          </a:bodyPr>
          <a:lstStyle/>
          <a:p>
            <a:pPr algn="ctr"/>
            <a:r>
              <a:rPr lang="en-US" sz="1400" dirty="0">
                <a:solidFill>
                  <a:schemeClr val="accent1">
                    <a:lumMod val="75000"/>
                  </a:schemeClr>
                </a:solidFill>
                <a:latin typeface="Helvetica" panose="020B0604020202020204" pitchFamily="34" charset="0"/>
                <a:cs typeface="Helvetica" panose="020B0604020202020204" pitchFamily="34" charset="0"/>
              </a:rPr>
              <a:t>Introduction</a:t>
            </a:r>
            <a:r>
              <a:rPr lang="en-US" sz="1400" dirty="0">
                <a:solidFill>
                  <a:schemeClr val="bg1"/>
                </a:solidFill>
                <a:latin typeface="Helvetica" panose="020B0604020202020204" pitchFamily="34" charset="0"/>
                <a:cs typeface="Helvetica" panose="020B0604020202020204" pitchFamily="34" charset="0"/>
              </a:rPr>
              <a:t>   </a:t>
            </a:r>
            <a:r>
              <a:rPr lang="en-US" sz="1400" dirty="0">
                <a:solidFill>
                  <a:schemeClr val="accent1">
                    <a:lumMod val="75000"/>
                  </a:schemeClr>
                </a:solidFill>
                <a:latin typeface="Helvetica" panose="020B0604020202020204" pitchFamily="34" charset="0"/>
                <a:cs typeface="Helvetica" panose="020B0604020202020204" pitchFamily="34" charset="0"/>
              </a:rPr>
              <a:t>|   Objectives   |   Saltwater Intrusion   |   Study Area   |   Model Setup   |   </a:t>
            </a:r>
            <a:r>
              <a:rPr lang="en-US" sz="1400" dirty="0">
                <a:solidFill>
                  <a:schemeClr val="tx2">
                    <a:lumMod val="20000"/>
                    <a:lumOff val="80000"/>
                  </a:schemeClr>
                </a:solidFill>
                <a:latin typeface="Helvetica" panose="020B0604020202020204" pitchFamily="34" charset="0"/>
                <a:cs typeface="Helvetica" panose="020B0604020202020204" pitchFamily="34" charset="0"/>
              </a:rPr>
              <a:t>Scenarios </a:t>
            </a:r>
            <a:r>
              <a:rPr lang="en-US" sz="1400" dirty="0">
                <a:solidFill>
                  <a:schemeClr val="accent1">
                    <a:lumMod val="75000"/>
                  </a:schemeClr>
                </a:solidFill>
                <a:latin typeface="Helvetica" panose="020B0604020202020204" pitchFamily="34" charset="0"/>
                <a:cs typeface="Helvetica" panose="020B0604020202020204" pitchFamily="34" charset="0"/>
              </a:rPr>
              <a:t>  |   Conclusions</a:t>
            </a:r>
            <a:endParaRPr lang="en-GB" sz="1400" dirty="0">
              <a:solidFill>
                <a:schemeClr val="accent1">
                  <a:lumMod val="75000"/>
                </a:schemeClr>
              </a:solidFill>
              <a:latin typeface="Helvetica" panose="020B0604020202020204" pitchFamily="34" charset="0"/>
              <a:cs typeface="Helvetica" panose="020B0604020202020204" pitchFamily="34" charset="0"/>
            </a:endParaRPr>
          </a:p>
        </p:txBody>
      </p:sp>
      <p:sp>
        <p:nvSpPr>
          <p:cNvPr id="12" name="TextBox 11"/>
          <p:cNvSpPr txBox="1"/>
          <p:nvPr/>
        </p:nvSpPr>
        <p:spPr>
          <a:xfrm>
            <a:off x="469175" y="149138"/>
            <a:ext cx="5688632" cy="584775"/>
          </a:xfrm>
          <a:prstGeom prst="rect">
            <a:avLst/>
          </a:prstGeom>
          <a:noFill/>
        </p:spPr>
        <p:txBody>
          <a:bodyPr wrap="square" rtlCol="0">
            <a:spAutoFit/>
          </a:bodyPr>
          <a:lstStyle/>
          <a:p>
            <a:pPr lvl="0"/>
            <a:r>
              <a:rPr lang="en-US" sz="3200" dirty="0">
                <a:solidFill>
                  <a:schemeClr val="bg1"/>
                </a:solidFill>
                <a:latin typeface="Helvetica" panose="020B0604020202020204" pitchFamily="34" charset="0"/>
                <a:cs typeface="Helvetica" panose="020B0604020202020204" pitchFamily="34" charset="0"/>
              </a:rPr>
              <a:t>Scenarios | </a:t>
            </a:r>
            <a:r>
              <a:rPr lang="en-US" sz="2200" dirty="0">
                <a:solidFill>
                  <a:schemeClr val="bg1"/>
                </a:solidFill>
                <a:latin typeface="Helvetica" panose="020B0604020202020204" pitchFamily="34" charset="0"/>
                <a:cs typeface="Helvetica" panose="020B0604020202020204" pitchFamily="34" charset="0"/>
              </a:rPr>
              <a:t>Regional</a:t>
            </a:r>
            <a:endParaRPr lang="en-GB" sz="2200" dirty="0">
              <a:solidFill>
                <a:prstClr val="white"/>
              </a:solidFill>
              <a:latin typeface="Helvetica" panose="020B0604020202020204" pitchFamily="34" charset="0"/>
              <a:cs typeface="Helvetica" panose="020B0604020202020204" pitchFamily="34" charset="0"/>
            </a:endParaRPr>
          </a:p>
        </p:txBody>
      </p:sp>
      <p:sp>
        <p:nvSpPr>
          <p:cNvPr id="16" name="TextBox 15"/>
          <p:cNvSpPr txBox="1"/>
          <p:nvPr/>
        </p:nvSpPr>
        <p:spPr>
          <a:xfrm>
            <a:off x="469176" y="1107036"/>
            <a:ext cx="8664654" cy="2677656"/>
          </a:xfrm>
          <a:prstGeom prst="rect">
            <a:avLst/>
          </a:prstGeom>
          <a:noFill/>
        </p:spPr>
        <p:txBody>
          <a:bodyPr wrap="square" rtlCol="0">
            <a:spAutoFit/>
          </a:bodyPr>
          <a:lstStyle/>
          <a:p>
            <a:r>
              <a:rPr lang="en-US" sz="2000" b="1" dirty="0">
                <a:cs typeface="Helvetica" panose="020B0604020202020204" pitchFamily="34" charset="0"/>
              </a:rPr>
              <a:t>Sea Level Rise + Subsidence </a:t>
            </a:r>
            <a:endParaRPr lang="en-US" dirty="0">
              <a:cs typeface="Helvetica" panose="020B0604020202020204" pitchFamily="34" charset="0"/>
            </a:endParaRPr>
          </a:p>
          <a:p>
            <a:pPr marL="285750" indent="-285750">
              <a:buFont typeface="Arial" panose="020B0604020202020204" pitchFamily="34" charset="0"/>
              <a:buChar char="•"/>
            </a:pPr>
            <a:r>
              <a:rPr lang="en-US" dirty="0">
                <a:cs typeface="Helvetica" panose="020B0604020202020204" pitchFamily="34" charset="0"/>
              </a:rPr>
              <a:t>Rates: 6.0 mm y</a:t>
            </a:r>
            <a:r>
              <a:rPr lang="en-US" baseline="30000" dirty="0">
                <a:cs typeface="Helvetica" panose="020B0604020202020204" pitchFamily="34" charset="0"/>
              </a:rPr>
              <a:t>-1</a:t>
            </a:r>
            <a:r>
              <a:rPr lang="en-US" dirty="0">
                <a:cs typeface="Helvetica" panose="020B0604020202020204" pitchFamily="34" charset="0"/>
              </a:rPr>
              <a:t> + 8.0 mm y</a:t>
            </a:r>
            <a:r>
              <a:rPr lang="en-US" baseline="30000" dirty="0">
                <a:cs typeface="Helvetica" panose="020B0604020202020204" pitchFamily="34" charset="0"/>
              </a:rPr>
              <a:t>-1</a:t>
            </a:r>
          </a:p>
          <a:p>
            <a:pPr marL="285750" indent="-285750">
              <a:buFont typeface="Arial" panose="020B0604020202020204" pitchFamily="34" charset="0"/>
              <a:buChar char="•"/>
            </a:pPr>
            <a:r>
              <a:rPr lang="en-US" dirty="0">
                <a:cs typeface="Helvetica" panose="020B0604020202020204" pitchFamily="34" charset="0"/>
              </a:rPr>
              <a:t>No inundation</a:t>
            </a:r>
          </a:p>
          <a:p>
            <a:pPr marL="285750" indent="-285750">
              <a:buFont typeface="Arial" panose="020B0604020202020204" pitchFamily="34" charset="0"/>
              <a:buChar char="•"/>
            </a:pPr>
            <a:endParaRPr lang="en-US" dirty="0">
              <a:cs typeface="Helvetica" panose="020B0604020202020204" pitchFamily="34" charset="0"/>
            </a:endParaRPr>
          </a:p>
          <a:p>
            <a:r>
              <a:rPr lang="en-US" sz="2000" b="1" dirty="0">
                <a:cs typeface="Helvetica" panose="020B0604020202020204" pitchFamily="34" charset="0"/>
              </a:rPr>
              <a:t>10-day Flooding</a:t>
            </a:r>
          </a:p>
          <a:p>
            <a:pPr marL="342900" indent="-342900">
              <a:buFont typeface="Arial" panose="020B0604020202020204" pitchFamily="34" charset="0"/>
              <a:buChar char="•"/>
            </a:pPr>
            <a:r>
              <a:rPr lang="en-US" dirty="0">
                <a:cs typeface="Helvetica" panose="020B0604020202020204" pitchFamily="34" charset="0"/>
              </a:rPr>
              <a:t>Land flooded if below 2.0 MASL</a:t>
            </a:r>
          </a:p>
          <a:p>
            <a:pPr marL="342900" indent="-342900">
              <a:buFont typeface="Arial" panose="020B0604020202020204" pitchFamily="34" charset="0"/>
              <a:buChar char="•"/>
            </a:pPr>
            <a:r>
              <a:rPr lang="en-US" dirty="0">
                <a:cs typeface="Helvetica" panose="020B0604020202020204" pitchFamily="34" charset="0"/>
              </a:rPr>
              <a:t>Starting from present (2019)</a:t>
            </a:r>
          </a:p>
          <a:p>
            <a:pPr marL="342900" indent="-342900">
              <a:buFont typeface="Arial" panose="020B0604020202020204" pitchFamily="34" charset="0"/>
              <a:buChar char="•"/>
            </a:pPr>
            <a:endParaRPr lang="en-US" dirty="0">
              <a:cs typeface="Helvetica" panose="020B0604020202020204" pitchFamily="34" charset="0"/>
            </a:endParaRPr>
          </a:p>
          <a:p>
            <a:endParaRPr lang="en-US" sz="2000" b="1" dirty="0">
              <a:cs typeface="Helvetica" panose="020B0604020202020204" pitchFamily="34" charset="0"/>
            </a:endParaRPr>
          </a:p>
        </p:txBody>
      </p:sp>
      <p:sp>
        <p:nvSpPr>
          <p:cNvPr id="6" name="TextBox 5"/>
          <p:cNvSpPr txBox="1"/>
          <p:nvPr/>
        </p:nvSpPr>
        <p:spPr>
          <a:xfrm>
            <a:off x="469175" y="3384582"/>
            <a:ext cx="3240360" cy="1261884"/>
          </a:xfrm>
          <a:prstGeom prst="rect">
            <a:avLst/>
          </a:prstGeom>
          <a:noFill/>
        </p:spPr>
        <p:txBody>
          <a:bodyPr wrap="square" rtlCol="0">
            <a:spAutoFit/>
          </a:bodyPr>
          <a:lstStyle/>
          <a:p>
            <a:r>
              <a:rPr lang="en-US" sz="2000" b="1" dirty="0">
                <a:cs typeface="Helvetica" panose="020B0604020202020204" pitchFamily="34" charset="0"/>
              </a:rPr>
              <a:t>Groundwater Extraction</a:t>
            </a:r>
          </a:p>
          <a:p>
            <a:pPr marL="285750" indent="-285750">
              <a:buFont typeface="Arial" panose="020B0604020202020204" pitchFamily="34" charset="0"/>
              <a:buChar char="•"/>
            </a:pPr>
            <a:r>
              <a:rPr lang="en-US" dirty="0">
                <a:cs typeface="Helvetica" panose="020B0604020202020204" pitchFamily="34" charset="0"/>
              </a:rPr>
              <a:t>Single well per parish</a:t>
            </a:r>
          </a:p>
          <a:p>
            <a:pPr marL="285750" indent="-285750">
              <a:buFont typeface="Arial" panose="020B0604020202020204" pitchFamily="34" charset="0"/>
              <a:buChar char="•"/>
            </a:pPr>
            <a:r>
              <a:rPr lang="en-US" dirty="0">
                <a:cs typeface="Helvetica" panose="020B0604020202020204" pitchFamily="34" charset="0"/>
              </a:rPr>
              <a:t>Literature based</a:t>
            </a:r>
          </a:p>
          <a:p>
            <a:endParaRPr lang="en-US" sz="2000" b="1" dirty="0">
              <a:cs typeface="Helvetica" panose="020B0604020202020204" pitchFamily="34" charset="0"/>
            </a:endParaRPr>
          </a:p>
        </p:txBody>
      </p:sp>
      <p:pic>
        <p:nvPicPr>
          <p:cNvPr id="13" name="Picture 12"/>
          <p:cNvPicPr>
            <a:picLocks noChangeAspect="1"/>
          </p:cNvPicPr>
          <p:nvPr/>
        </p:nvPicPr>
        <p:blipFill rotWithShape="1">
          <a:blip r:embed="rId5" cstate="print">
            <a:extLst>
              <a:ext uri="{28A0092B-C50C-407E-A947-70E740481C1C}">
                <a14:useLocalDpi xmlns:a14="http://schemas.microsoft.com/office/drawing/2010/main" val="0"/>
              </a:ext>
            </a:extLst>
          </a:blip>
          <a:srcRect l="12476" t="2361" r="12130" b="2650"/>
          <a:stretch/>
        </p:blipFill>
        <p:spPr>
          <a:xfrm>
            <a:off x="5004048" y="1107036"/>
            <a:ext cx="4165750" cy="3712823"/>
          </a:xfrm>
          <a:prstGeom prst="rect">
            <a:avLst/>
          </a:prstGeom>
        </p:spPr>
      </p:pic>
    </p:spTree>
    <p:extLst>
      <p:ext uri="{BB962C8B-B14F-4D97-AF65-F5344CB8AC3E}">
        <p14:creationId xmlns:p14="http://schemas.microsoft.com/office/powerpoint/2010/main" val="34866596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843558"/>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sp>
        <p:nvSpPr>
          <p:cNvPr id="7" name="Rectangle 6"/>
          <p:cNvSpPr/>
          <p:nvPr/>
        </p:nvSpPr>
        <p:spPr>
          <a:xfrm>
            <a:off x="0" y="4803998"/>
            <a:ext cx="9144000" cy="339501"/>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sp>
        <p:nvSpPr>
          <p:cNvPr id="9" name="TextBox 8"/>
          <p:cNvSpPr txBox="1"/>
          <p:nvPr/>
        </p:nvSpPr>
        <p:spPr>
          <a:xfrm>
            <a:off x="469175" y="149138"/>
            <a:ext cx="5688632" cy="584775"/>
          </a:xfrm>
          <a:prstGeom prst="rect">
            <a:avLst/>
          </a:prstGeom>
          <a:noFill/>
        </p:spPr>
        <p:txBody>
          <a:bodyPr wrap="square" rtlCol="0">
            <a:spAutoFit/>
          </a:bodyPr>
          <a:lstStyle/>
          <a:p>
            <a:pPr lvl="0"/>
            <a:r>
              <a:rPr lang="en-US" sz="3200" dirty="0">
                <a:solidFill>
                  <a:schemeClr val="bg1"/>
                </a:solidFill>
                <a:latin typeface="Helvetica" panose="020B0604020202020204" pitchFamily="34" charset="0"/>
                <a:cs typeface="Helvetica" panose="020B0604020202020204" pitchFamily="34" charset="0"/>
              </a:rPr>
              <a:t>Introduction</a:t>
            </a:r>
            <a:r>
              <a:rPr lang="en-US" sz="3200" dirty="0">
                <a:solidFill>
                  <a:prstClr val="white"/>
                </a:solidFill>
                <a:latin typeface="Helvetica" panose="020B0604020202020204" pitchFamily="34" charset="0"/>
                <a:cs typeface="Helvetica" panose="020B0604020202020204" pitchFamily="34" charset="0"/>
              </a:rPr>
              <a:t> | </a:t>
            </a:r>
            <a:r>
              <a:rPr lang="en-US" sz="2200" dirty="0">
                <a:solidFill>
                  <a:prstClr val="white"/>
                </a:solidFill>
                <a:latin typeface="Helvetica" panose="020B0604020202020204" pitchFamily="34" charset="0"/>
                <a:cs typeface="Helvetica" panose="020B0604020202020204" pitchFamily="34" charset="0"/>
              </a:rPr>
              <a:t>Groundwater Use</a:t>
            </a:r>
            <a:endParaRPr lang="en-GB" sz="2200" dirty="0">
              <a:solidFill>
                <a:prstClr val="white"/>
              </a:solidFill>
              <a:latin typeface="Helvetica" panose="020B0604020202020204" pitchFamily="34" charset="0"/>
              <a:cs typeface="Helvetica" panose="020B0604020202020204" pitchFamily="34" charset="0"/>
            </a:endParaRPr>
          </a:p>
        </p:txBody>
      </p:sp>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52320" y="22376"/>
            <a:ext cx="2024042" cy="798806"/>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28184" y="15095"/>
            <a:ext cx="1474232" cy="852862"/>
          </a:xfrm>
          <a:prstGeom prst="rect">
            <a:avLst/>
          </a:prstGeom>
        </p:spPr>
      </p:pic>
      <p:sp>
        <p:nvSpPr>
          <p:cNvPr id="5" name="TextBox 4"/>
          <p:cNvSpPr txBox="1"/>
          <p:nvPr/>
        </p:nvSpPr>
        <p:spPr>
          <a:xfrm>
            <a:off x="469171" y="2119957"/>
            <a:ext cx="4678889" cy="1231106"/>
          </a:xfrm>
          <a:prstGeom prst="rect">
            <a:avLst/>
          </a:prstGeom>
          <a:noFill/>
        </p:spPr>
        <p:txBody>
          <a:bodyPr wrap="square" rtlCol="0">
            <a:spAutoFit/>
          </a:bodyPr>
          <a:lstStyle/>
          <a:p>
            <a:r>
              <a:rPr lang="en-US" sz="2000" b="1" dirty="0">
                <a:latin typeface="Calibri" panose="020F0502020204030204" pitchFamily="34" charset="0"/>
                <a:cs typeface="Helvetica" panose="020B0604020202020204" pitchFamily="34" charset="0"/>
              </a:rPr>
              <a:t>Why Groundwater?</a:t>
            </a:r>
            <a:endParaRPr lang="en-US" sz="2000" dirty="0">
              <a:latin typeface="Calibri" panose="020F0502020204030204" pitchFamily="34" charset="0"/>
              <a:cs typeface="Helvetica" panose="020B0604020202020204" pitchFamily="34" charset="0"/>
            </a:endParaRPr>
          </a:p>
          <a:p>
            <a:pPr marL="285750" indent="-285750">
              <a:buFont typeface="Arial" panose="020B0604020202020204" pitchFamily="34" charset="0"/>
              <a:buChar char="•"/>
            </a:pPr>
            <a:r>
              <a:rPr lang="en-US" dirty="0">
                <a:latin typeface="Calibri" panose="020F0502020204030204" pitchFamily="34" charset="0"/>
                <a:cs typeface="Helvetica" panose="020B0604020202020204" pitchFamily="34" charset="0"/>
              </a:rPr>
              <a:t>Clean</a:t>
            </a:r>
          </a:p>
          <a:p>
            <a:pPr marL="285750" indent="-285750">
              <a:buFont typeface="Arial" panose="020B0604020202020204" pitchFamily="34" charset="0"/>
              <a:buChar char="•"/>
            </a:pPr>
            <a:r>
              <a:rPr lang="en-US" dirty="0">
                <a:latin typeface="Calibri" panose="020F0502020204030204" pitchFamily="34" charset="0"/>
                <a:cs typeface="Helvetica" panose="020B0604020202020204" pitchFamily="34" charset="0"/>
              </a:rPr>
              <a:t>Large volumes</a:t>
            </a:r>
          </a:p>
          <a:p>
            <a:pPr marL="285750" indent="-285750">
              <a:buFont typeface="Arial" panose="020B0604020202020204" pitchFamily="34" charset="0"/>
              <a:buChar char="•"/>
            </a:pPr>
            <a:r>
              <a:rPr lang="en-US" dirty="0">
                <a:latin typeface="Calibri" panose="020F0502020204030204" pitchFamily="34" charset="0"/>
                <a:cs typeface="Helvetica" panose="020B0604020202020204" pitchFamily="34" charset="0"/>
              </a:rPr>
              <a:t>Reliable</a:t>
            </a:r>
          </a:p>
        </p:txBody>
      </p:sp>
      <p:sp>
        <p:nvSpPr>
          <p:cNvPr id="19" name="TextBox 18"/>
          <p:cNvSpPr txBox="1"/>
          <p:nvPr/>
        </p:nvSpPr>
        <p:spPr>
          <a:xfrm>
            <a:off x="0" y="4819859"/>
            <a:ext cx="9144000" cy="307777"/>
          </a:xfrm>
          <a:prstGeom prst="rect">
            <a:avLst/>
          </a:prstGeom>
          <a:noFill/>
        </p:spPr>
        <p:txBody>
          <a:bodyPr wrap="square" rtlCol="0">
            <a:spAutoFit/>
          </a:bodyPr>
          <a:lstStyle/>
          <a:p>
            <a:pPr algn="ctr"/>
            <a:r>
              <a:rPr lang="en-US" sz="1400" dirty="0">
                <a:solidFill>
                  <a:schemeClr val="tx2">
                    <a:lumMod val="20000"/>
                    <a:lumOff val="80000"/>
                  </a:schemeClr>
                </a:solidFill>
                <a:latin typeface="Helvetica" panose="020B0604020202020204" pitchFamily="34" charset="0"/>
                <a:cs typeface="Helvetica" panose="020B0604020202020204" pitchFamily="34" charset="0"/>
              </a:rPr>
              <a:t>Introduction</a:t>
            </a:r>
            <a:r>
              <a:rPr lang="en-US" sz="1400" dirty="0">
                <a:solidFill>
                  <a:schemeClr val="bg1"/>
                </a:solidFill>
                <a:latin typeface="Helvetica" panose="020B0604020202020204" pitchFamily="34" charset="0"/>
                <a:cs typeface="Helvetica" panose="020B0604020202020204" pitchFamily="34" charset="0"/>
              </a:rPr>
              <a:t>   </a:t>
            </a:r>
            <a:r>
              <a:rPr lang="en-US" sz="1400" dirty="0">
                <a:solidFill>
                  <a:schemeClr val="accent1">
                    <a:lumMod val="75000"/>
                  </a:schemeClr>
                </a:solidFill>
                <a:latin typeface="Helvetica" panose="020B0604020202020204" pitchFamily="34" charset="0"/>
                <a:cs typeface="Helvetica" panose="020B0604020202020204" pitchFamily="34" charset="0"/>
              </a:rPr>
              <a:t>|   Objectives   |   Saltwater Intrusion   |   Study Area   |   Model Setup   |   Scenarios   |   Conclusions</a:t>
            </a:r>
            <a:endParaRPr lang="en-GB" sz="1400" dirty="0">
              <a:solidFill>
                <a:schemeClr val="accent1">
                  <a:lumMod val="75000"/>
                </a:schemeClr>
              </a:solidFill>
              <a:latin typeface="Helvetica" panose="020B0604020202020204" pitchFamily="34" charset="0"/>
              <a:cs typeface="Helvetica" panose="020B0604020202020204" pitchFamily="34" charset="0"/>
            </a:endParaRPr>
          </a:p>
        </p:txBody>
      </p:sp>
      <p:sp>
        <p:nvSpPr>
          <p:cNvPr id="14" name="TextBox 13"/>
          <p:cNvSpPr txBox="1"/>
          <p:nvPr/>
        </p:nvSpPr>
        <p:spPr>
          <a:xfrm>
            <a:off x="469172" y="3353835"/>
            <a:ext cx="4678889" cy="677108"/>
          </a:xfrm>
          <a:prstGeom prst="rect">
            <a:avLst/>
          </a:prstGeom>
          <a:noFill/>
        </p:spPr>
        <p:txBody>
          <a:bodyPr wrap="square" rtlCol="0">
            <a:spAutoFit/>
          </a:bodyPr>
          <a:lstStyle/>
          <a:p>
            <a:r>
              <a:rPr lang="en-US" sz="2000" b="1" dirty="0">
                <a:latin typeface="Calibri" panose="020F0502020204030204" pitchFamily="34" charset="0"/>
                <a:cs typeface="Helvetica" panose="020B0604020202020204" pitchFamily="34" charset="0"/>
              </a:rPr>
              <a:t>Extensive Groundwater Use </a:t>
            </a:r>
          </a:p>
          <a:p>
            <a:pPr marL="285750" indent="-285750">
              <a:buFont typeface="Arial" panose="020B0604020202020204" pitchFamily="34" charset="0"/>
              <a:buChar char="•"/>
            </a:pPr>
            <a:endParaRPr lang="en-US" dirty="0">
              <a:latin typeface="Calibri" panose="020F0502020204030204" pitchFamily="34" charset="0"/>
              <a:cs typeface="Helvetica" panose="020B0604020202020204" pitchFamily="34" charset="0"/>
            </a:endParaRPr>
          </a:p>
        </p:txBody>
      </p:sp>
      <p:cxnSp>
        <p:nvCxnSpPr>
          <p:cNvPr id="17" name="Straight Arrow Connector 16"/>
          <p:cNvCxnSpPr/>
          <p:nvPr/>
        </p:nvCxnSpPr>
        <p:spPr>
          <a:xfrm>
            <a:off x="3650553" y="3564609"/>
            <a:ext cx="576064"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4364185" y="3364554"/>
            <a:ext cx="3528392" cy="400110"/>
          </a:xfrm>
          <a:prstGeom prst="rect">
            <a:avLst/>
          </a:prstGeom>
          <a:noFill/>
        </p:spPr>
        <p:txBody>
          <a:bodyPr wrap="square" rtlCol="0">
            <a:spAutoFit/>
          </a:bodyPr>
          <a:lstStyle/>
          <a:p>
            <a:r>
              <a:rPr lang="en-US" sz="2000" b="1" dirty="0"/>
              <a:t>Groundwater Depletion</a:t>
            </a:r>
            <a:endParaRPr lang="en-GB" sz="2000" b="1" dirty="0"/>
          </a:p>
        </p:txBody>
      </p:sp>
      <p:sp>
        <p:nvSpPr>
          <p:cNvPr id="2" name="TextBox 1"/>
          <p:cNvSpPr txBox="1"/>
          <p:nvPr/>
        </p:nvSpPr>
        <p:spPr>
          <a:xfrm>
            <a:off x="279623" y="4201926"/>
            <a:ext cx="2090633" cy="369332"/>
          </a:xfrm>
          <a:prstGeom prst="rect">
            <a:avLst/>
          </a:prstGeom>
          <a:noFill/>
        </p:spPr>
        <p:txBody>
          <a:bodyPr wrap="square" rtlCol="0">
            <a:spAutoFit/>
          </a:bodyPr>
          <a:lstStyle/>
          <a:p>
            <a:r>
              <a:rPr lang="en-US" dirty="0"/>
              <a:t>Population Increase </a:t>
            </a:r>
            <a:endParaRPr lang="en-GB" dirty="0"/>
          </a:p>
        </p:txBody>
      </p:sp>
      <p:sp>
        <p:nvSpPr>
          <p:cNvPr id="6" name="TextBox 5"/>
          <p:cNvSpPr txBox="1"/>
          <p:nvPr/>
        </p:nvSpPr>
        <p:spPr>
          <a:xfrm>
            <a:off x="2411759" y="4201926"/>
            <a:ext cx="2016224" cy="369332"/>
          </a:xfrm>
          <a:prstGeom prst="rect">
            <a:avLst/>
          </a:prstGeom>
          <a:noFill/>
        </p:spPr>
        <p:txBody>
          <a:bodyPr wrap="square" rtlCol="0">
            <a:spAutoFit/>
          </a:bodyPr>
          <a:lstStyle/>
          <a:p>
            <a:r>
              <a:rPr lang="en-US" dirty="0"/>
              <a:t>Economic Growth</a:t>
            </a:r>
            <a:endParaRPr lang="en-GB" dirty="0"/>
          </a:p>
        </p:txBody>
      </p:sp>
      <p:sp>
        <p:nvSpPr>
          <p:cNvPr id="8" name="TextBox 7"/>
          <p:cNvSpPr txBox="1"/>
          <p:nvPr/>
        </p:nvSpPr>
        <p:spPr>
          <a:xfrm>
            <a:off x="4716015" y="4201926"/>
            <a:ext cx="1800200" cy="369332"/>
          </a:xfrm>
          <a:prstGeom prst="rect">
            <a:avLst/>
          </a:prstGeom>
          <a:noFill/>
        </p:spPr>
        <p:txBody>
          <a:bodyPr wrap="square" rtlCol="0">
            <a:spAutoFit/>
          </a:bodyPr>
          <a:lstStyle/>
          <a:p>
            <a:r>
              <a:rPr lang="en-US" dirty="0"/>
              <a:t>Climate Change</a:t>
            </a:r>
            <a:endParaRPr lang="en-GB" dirty="0"/>
          </a:p>
        </p:txBody>
      </p:sp>
      <p:cxnSp>
        <p:nvCxnSpPr>
          <p:cNvPr id="28" name="Straight Arrow Connector 27"/>
          <p:cNvCxnSpPr/>
          <p:nvPr/>
        </p:nvCxnSpPr>
        <p:spPr>
          <a:xfrm flipV="1">
            <a:off x="5436095" y="3712128"/>
            <a:ext cx="0" cy="55921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V="1">
            <a:off x="2987823" y="3709764"/>
            <a:ext cx="0" cy="55921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V="1">
            <a:off x="1308758" y="3712128"/>
            <a:ext cx="0" cy="55921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V="1">
            <a:off x="7003234" y="3193635"/>
            <a:ext cx="431031" cy="3204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7003235" y="3709764"/>
            <a:ext cx="431031" cy="321179"/>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7452319" y="2916270"/>
            <a:ext cx="1297486" cy="369332"/>
          </a:xfrm>
          <a:prstGeom prst="rect">
            <a:avLst/>
          </a:prstGeom>
          <a:noFill/>
        </p:spPr>
        <p:txBody>
          <a:bodyPr wrap="square" rtlCol="0">
            <a:spAutoFit/>
          </a:bodyPr>
          <a:lstStyle/>
          <a:p>
            <a:r>
              <a:rPr lang="en-US" dirty="0"/>
              <a:t>Subsidence</a:t>
            </a:r>
            <a:endParaRPr lang="en-GB" dirty="0"/>
          </a:p>
        </p:txBody>
      </p:sp>
      <p:sp>
        <p:nvSpPr>
          <p:cNvPr id="42" name="TextBox 41"/>
          <p:cNvSpPr txBox="1"/>
          <p:nvPr/>
        </p:nvSpPr>
        <p:spPr>
          <a:xfrm>
            <a:off x="7481228" y="3948180"/>
            <a:ext cx="1800200" cy="646331"/>
          </a:xfrm>
          <a:prstGeom prst="rect">
            <a:avLst/>
          </a:prstGeom>
          <a:noFill/>
        </p:spPr>
        <p:txBody>
          <a:bodyPr wrap="square" rtlCol="0">
            <a:spAutoFit/>
          </a:bodyPr>
          <a:lstStyle/>
          <a:p>
            <a:r>
              <a:rPr lang="en-US" b="1" dirty="0"/>
              <a:t>Saltwater Intrusion</a:t>
            </a:r>
            <a:endParaRPr lang="en-GB" b="1" dirty="0"/>
          </a:p>
        </p:txBody>
      </p:sp>
      <p:sp>
        <p:nvSpPr>
          <p:cNvPr id="40" name="Oval 39"/>
          <p:cNvSpPr/>
          <p:nvPr/>
        </p:nvSpPr>
        <p:spPr>
          <a:xfrm>
            <a:off x="7434266" y="3868464"/>
            <a:ext cx="1182379" cy="805763"/>
          </a:xfrm>
          <a:prstGeom prst="ellipse">
            <a:avLst/>
          </a:prstGeom>
          <a:no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noFill/>
            </a:endParaRPr>
          </a:p>
        </p:txBody>
      </p:sp>
      <p:sp>
        <p:nvSpPr>
          <p:cNvPr id="24" name="TextBox 23"/>
          <p:cNvSpPr txBox="1"/>
          <p:nvPr/>
        </p:nvSpPr>
        <p:spPr>
          <a:xfrm>
            <a:off x="469175" y="1107035"/>
            <a:ext cx="4678889" cy="954107"/>
          </a:xfrm>
          <a:prstGeom prst="rect">
            <a:avLst/>
          </a:prstGeom>
          <a:noFill/>
        </p:spPr>
        <p:txBody>
          <a:bodyPr wrap="square" rtlCol="0">
            <a:spAutoFit/>
          </a:bodyPr>
          <a:lstStyle/>
          <a:p>
            <a:r>
              <a:rPr lang="en-US" sz="2000" b="1" dirty="0">
                <a:latin typeface="Calibri" panose="020F0502020204030204" pitchFamily="34" charset="0"/>
                <a:cs typeface="Helvetica" panose="020B0604020202020204" pitchFamily="34" charset="0"/>
              </a:rPr>
              <a:t>River Delta Areas</a:t>
            </a:r>
            <a:endParaRPr lang="en-US" sz="2000" dirty="0">
              <a:latin typeface="Calibri" panose="020F0502020204030204" pitchFamily="34" charset="0"/>
              <a:cs typeface="Helvetica" panose="020B0604020202020204" pitchFamily="34" charset="0"/>
            </a:endParaRPr>
          </a:p>
          <a:p>
            <a:pPr marL="285750" indent="-285750">
              <a:buFont typeface="Arial" panose="020B0604020202020204" pitchFamily="34" charset="0"/>
              <a:buChar char="•"/>
            </a:pPr>
            <a:r>
              <a:rPr lang="en-US" dirty="0">
                <a:latin typeface="Calibri" panose="020F0502020204030204" pitchFamily="34" charset="0"/>
                <a:cs typeface="Helvetica" panose="020B0604020202020204" pitchFamily="34" charset="0"/>
              </a:rPr>
              <a:t>Attractive environment for humankind</a:t>
            </a:r>
          </a:p>
          <a:p>
            <a:pPr marL="285750" indent="-285750">
              <a:buFont typeface="Arial" panose="020B0604020202020204" pitchFamily="34" charset="0"/>
              <a:buChar char="•"/>
            </a:pPr>
            <a:r>
              <a:rPr lang="en-US" dirty="0">
                <a:latin typeface="Calibri" panose="020F0502020204030204" pitchFamily="34" charset="0"/>
                <a:cs typeface="Helvetica" panose="020B0604020202020204" pitchFamily="34" charset="0"/>
              </a:rPr>
              <a:t>Densely populated</a:t>
            </a:r>
          </a:p>
        </p:txBody>
      </p:sp>
      <p:cxnSp>
        <p:nvCxnSpPr>
          <p:cNvPr id="25" name="Straight Arrow Connector 24"/>
          <p:cNvCxnSpPr/>
          <p:nvPr/>
        </p:nvCxnSpPr>
        <p:spPr>
          <a:xfrm>
            <a:off x="2699792" y="1872000"/>
            <a:ext cx="430417"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3313491" y="1687334"/>
            <a:ext cx="3528392" cy="369332"/>
          </a:xfrm>
          <a:prstGeom prst="rect">
            <a:avLst/>
          </a:prstGeom>
          <a:noFill/>
        </p:spPr>
        <p:txBody>
          <a:bodyPr wrap="square" rtlCol="0">
            <a:spAutoFit/>
          </a:bodyPr>
          <a:lstStyle/>
          <a:p>
            <a:r>
              <a:rPr lang="en-US" dirty="0"/>
              <a:t>Large freshwater demands</a:t>
            </a:r>
            <a:endParaRPr lang="en-GB" dirty="0"/>
          </a:p>
        </p:txBody>
      </p:sp>
    </p:spTree>
    <p:extLst>
      <p:ext uri="{BB962C8B-B14F-4D97-AF65-F5344CB8AC3E}">
        <p14:creationId xmlns:p14="http://schemas.microsoft.com/office/powerpoint/2010/main" val="33061833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fade">
                                      <p:cBhvr>
                                        <p:cTn id="18" dur="500"/>
                                        <p:tgtEl>
                                          <p:spTgt spid="28"/>
                                        </p:tgtEl>
                                      </p:cBhvr>
                                    </p:animEffect>
                                  </p:childTnLst>
                                </p:cTn>
                              </p:par>
                              <p:par>
                                <p:cTn id="19" presetID="10" presetClass="entr" presetSubtype="0" fill="hold" nodeType="with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fade">
                                      <p:cBhvr>
                                        <p:cTn id="21" dur="500"/>
                                        <p:tgtEl>
                                          <p:spTgt spid="33"/>
                                        </p:tgtEl>
                                      </p:cBhvr>
                                    </p:animEffect>
                                  </p:childTnLst>
                                </p:cTn>
                              </p:par>
                              <p:par>
                                <p:cTn id="22" presetID="10" presetClass="entr" presetSubtype="0" fill="hold" nodeType="withEffect">
                                  <p:stCondLst>
                                    <p:cond delay="0"/>
                                  </p:stCondLst>
                                  <p:childTnLst>
                                    <p:set>
                                      <p:cBhvr>
                                        <p:cTn id="23" dur="1" fill="hold">
                                          <p:stCondLst>
                                            <p:cond delay="0"/>
                                          </p:stCondLst>
                                        </p:cTn>
                                        <p:tgtEl>
                                          <p:spTgt spid="34"/>
                                        </p:tgtEl>
                                        <p:attrNameLst>
                                          <p:attrName>style.visibility</p:attrName>
                                        </p:attrNameLst>
                                      </p:cBhvr>
                                      <p:to>
                                        <p:strVal val="visible"/>
                                      </p:to>
                                    </p:set>
                                    <p:animEffect transition="in" filter="fade">
                                      <p:cBhvr>
                                        <p:cTn id="24" dur="500"/>
                                        <p:tgtEl>
                                          <p:spTgt spid="34"/>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500"/>
                                        <p:tgtEl>
                                          <p:spTgt spid="6"/>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fade">
                                      <p:cBhvr>
                                        <p:cTn id="38" dur="500"/>
                                        <p:tgtEl>
                                          <p:spTgt spid="35"/>
                                        </p:tgtEl>
                                      </p:cBhvr>
                                    </p:animEffect>
                                  </p:childTnLst>
                                </p:cTn>
                              </p:par>
                              <p:par>
                                <p:cTn id="39" presetID="10" presetClass="entr" presetSubtype="0" fill="hold" nodeType="withEffect">
                                  <p:stCondLst>
                                    <p:cond delay="0"/>
                                  </p:stCondLst>
                                  <p:childTnLst>
                                    <p:set>
                                      <p:cBhvr>
                                        <p:cTn id="40" dur="1" fill="hold">
                                          <p:stCondLst>
                                            <p:cond delay="0"/>
                                          </p:stCondLst>
                                        </p:cTn>
                                        <p:tgtEl>
                                          <p:spTgt spid="36"/>
                                        </p:tgtEl>
                                        <p:attrNameLst>
                                          <p:attrName>style.visibility</p:attrName>
                                        </p:attrNameLst>
                                      </p:cBhvr>
                                      <p:to>
                                        <p:strVal val="visible"/>
                                      </p:to>
                                    </p:set>
                                    <p:animEffect transition="in" filter="fade">
                                      <p:cBhvr>
                                        <p:cTn id="41" dur="500"/>
                                        <p:tgtEl>
                                          <p:spTgt spid="36"/>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41"/>
                                        </p:tgtEl>
                                        <p:attrNameLst>
                                          <p:attrName>style.visibility</p:attrName>
                                        </p:attrNameLst>
                                      </p:cBhvr>
                                      <p:to>
                                        <p:strVal val="visible"/>
                                      </p:to>
                                    </p:set>
                                    <p:animEffect transition="in" filter="fade">
                                      <p:cBhvr>
                                        <p:cTn id="44" dur="500"/>
                                        <p:tgtEl>
                                          <p:spTgt spid="41"/>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fade">
                                      <p:cBhvr>
                                        <p:cTn id="47" dur="500"/>
                                        <p:tgtEl>
                                          <p:spTgt spid="42"/>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fade">
                                      <p:cBhvr>
                                        <p:cTn id="50"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p:bldP spid="2" grpId="0"/>
      <p:bldP spid="6" grpId="0"/>
      <p:bldP spid="8" grpId="0"/>
      <p:bldP spid="41" grpId="0"/>
      <p:bldP spid="42" grpId="0"/>
      <p:bldP spid="40"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r="6075"/>
          <a:stretch/>
        </p:blipFill>
        <p:spPr>
          <a:xfrm>
            <a:off x="4755060" y="953075"/>
            <a:ext cx="4301793" cy="3053353"/>
          </a:xfrm>
          <a:prstGeom prst="rect">
            <a:avLst/>
          </a:prstGeom>
        </p:spPr>
      </p:pic>
      <p:pic>
        <p:nvPicPr>
          <p:cNvPr id="13" name="Picture 12"/>
          <p:cNvPicPr/>
          <p:nvPr/>
        </p:nvPicPr>
        <p:blipFill rotWithShape="1">
          <a:blip r:embed="rId4">
            <a:extLst>
              <a:ext uri="{28A0092B-C50C-407E-A947-70E740481C1C}">
                <a14:useLocalDpi xmlns:a14="http://schemas.microsoft.com/office/drawing/2010/main" val="0"/>
              </a:ext>
            </a:extLst>
          </a:blip>
          <a:srcRect l="13122" t="50188" r="43439" b="18453"/>
          <a:stretch/>
        </p:blipFill>
        <p:spPr>
          <a:xfrm>
            <a:off x="7308304" y="3990131"/>
            <a:ext cx="1675765" cy="806450"/>
          </a:xfrm>
          <a:prstGeom prst="rect">
            <a:avLst/>
          </a:prstGeom>
        </p:spPr>
      </p:pic>
      <p:sp>
        <p:nvSpPr>
          <p:cNvPr id="4" name="Rectangle 3"/>
          <p:cNvSpPr/>
          <p:nvPr/>
        </p:nvSpPr>
        <p:spPr>
          <a:xfrm>
            <a:off x="0" y="0"/>
            <a:ext cx="9144000" cy="843558"/>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sp>
        <p:nvSpPr>
          <p:cNvPr id="7" name="Rectangle 6"/>
          <p:cNvSpPr/>
          <p:nvPr/>
        </p:nvSpPr>
        <p:spPr>
          <a:xfrm>
            <a:off x="-10170" y="4819859"/>
            <a:ext cx="9144000" cy="339501"/>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52320" y="22376"/>
            <a:ext cx="2024042" cy="798806"/>
          </a:xfrm>
          <a:prstGeom prst="rect">
            <a:avLst/>
          </a:prstGeom>
        </p:spPr>
      </p:pic>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28184" y="15095"/>
            <a:ext cx="1474232" cy="852862"/>
          </a:xfrm>
          <a:prstGeom prst="rect">
            <a:avLst/>
          </a:prstGeom>
        </p:spPr>
      </p:pic>
      <p:sp>
        <p:nvSpPr>
          <p:cNvPr id="11" name="TextBox 10"/>
          <p:cNvSpPr txBox="1"/>
          <p:nvPr/>
        </p:nvSpPr>
        <p:spPr>
          <a:xfrm>
            <a:off x="0" y="4819859"/>
            <a:ext cx="9144000" cy="307777"/>
          </a:xfrm>
          <a:prstGeom prst="rect">
            <a:avLst/>
          </a:prstGeom>
          <a:noFill/>
        </p:spPr>
        <p:txBody>
          <a:bodyPr wrap="square" rtlCol="0">
            <a:spAutoFit/>
          </a:bodyPr>
          <a:lstStyle/>
          <a:p>
            <a:pPr algn="ctr"/>
            <a:r>
              <a:rPr lang="en-US" sz="1400" dirty="0">
                <a:solidFill>
                  <a:schemeClr val="accent1">
                    <a:lumMod val="75000"/>
                  </a:schemeClr>
                </a:solidFill>
                <a:latin typeface="Helvetica" panose="020B0604020202020204" pitchFamily="34" charset="0"/>
                <a:cs typeface="Helvetica" panose="020B0604020202020204" pitchFamily="34" charset="0"/>
              </a:rPr>
              <a:t>Introduction</a:t>
            </a:r>
            <a:r>
              <a:rPr lang="en-US" sz="1400" dirty="0">
                <a:solidFill>
                  <a:schemeClr val="bg1"/>
                </a:solidFill>
                <a:latin typeface="Helvetica" panose="020B0604020202020204" pitchFamily="34" charset="0"/>
                <a:cs typeface="Helvetica" panose="020B0604020202020204" pitchFamily="34" charset="0"/>
              </a:rPr>
              <a:t>   </a:t>
            </a:r>
            <a:r>
              <a:rPr lang="en-US" sz="1400" dirty="0">
                <a:solidFill>
                  <a:schemeClr val="accent1">
                    <a:lumMod val="75000"/>
                  </a:schemeClr>
                </a:solidFill>
                <a:latin typeface="Helvetica" panose="020B0604020202020204" pitchFamily="34" charset="0"/>
                <a:cs typeface="Helvetica" panose="020B0604020202020204" pitchFamily="34" charset="0"/>
              </a:rPr>
              <a:t>|   Objectives   |   Saltwater Intrusion   |   Study Area   |   Model Setup   |   </a:t>
            </a:r>
            <a:r>
              <a:rPr lang="en-US" sz="1400" dirty="0">
                <a:solidFill>
                  <a:schemeClr val="tx2">
                    <a:lumMod val="20000"/>
                    <a:lumOff val="80000"/>
                  </a:schemeClr>
                </a:solidFill>
                <a:latin typeface="Helvetica" panose="020B0604020202020204" pitchFamily="34" charset="0"/>
                <a:cs typeface="Helvetica" panose="020B0604020202020204" pitchFamily="34" charset="0"/>
              </a:rPr>
              <a:t>Scenarios </a:t>
            </a:r>
            <a:r>
              <a:rPr lang="en-US" sz="1400" dirty="0">
                <a:solidFill>
                  <a:schemeClr val="accent1">
                    <a:lumMod val="75000"/>
                  </a:schemeClr>
                </a:solidFill>
                <a:latin typeface="Helvetica" panose="020B0604020202020204" pitchFamily="34" charset="0"/>
                <a:cs typeface="Helvetica" panose="020B0604020202020204" pitchFamily="34" charset="0"/>
              </a:rPr>
              <a:t>  |   Conclusions</a:t>
            </a:r>
            <a:endParaRPr lang="en-GB" sz="1400" dirty="0">
              <a:solidFill>
                <a:schemeClr val="accent1">
                  <a:lumMod val="75000"/>
                </a:schemeClr>
              </a:solidFill>
              <a:latin typeface="Helvetica" panose="020B0604020202020204" pitchFamily="34" charset="0"/>
              <a:cs typeface="Helvetica" panose="020B0604020202020204" pitchFamily="34" charset="0"/>
            </a:endParaRPr>
          </a:p>
        </p:txBody>
      </p:sp>
      <p:sp>
        <p:nvSpPr>
          <p:cNvPr id="12" name="TextBox 11"/>
          <p:cNvSpPr txBox="1"/>
          <p:nvPr/>
        </p:nvSpPr>
        <p:spPr>
          <a:xfrm>
            <a:off x="469175" y="149138"/>
            <a:ext cx="5688632" cy="584775"/>
          </a:xfrm>
          <a:prstGeom prst="rect">
            <a:avLst/>
          </a:prstGeom>
          <a:noFill/>
        </p:spPr>
        <p:txBody>
          <a:bodyPr wrap="square" rtlCol="0">
            <a:spAutoFit/>
          </a:bodyPr>
          <a:lstStyle/>
          <a:p>
            <a:pPr lvl="0"/>
            <a:r>
              <a:rPr lang="en-US" sz="3200" dirty="0">
                <a:solidFill>
                  <a:schemeClr val="bg1"/>
                </a:solidFill>
                <a:latin typeface="Helvetica" panose="020B0604020202020204" pitchFamily="34" charset="0"/>
                <a:cs typeface="Helvetica" panose="020B0604020202020204" pitchFamily="34" charset="0"/>
              </a:rPr>
              <a:t>Scenarios | </a:t>
            </a:r>
            <a:r>
              <a:rPr lang="en-US" sz="2200" dirty="0">
                <a:solidFill>
                  <a:schemeClr val="bg1"/>
                </a:solidFill>
                <a:latin typeface="Helvetica" panose="020B0604020202020204" pitchFamily="34" charset="0"/>
                <a:cs typeface="Helvetica" panose="020B0604020202020204" pitchFamily="34" charset="0"/>
              </a:rPr>
              <a:t>Regional</a:t>
            </a:r>
            <a:endParaRPr lang="en-GB" sz="2200" dirty="0">
              <a:solidFill>
                <a:prstClr val="white"/>
              </a:solidFill>
              <a:latin typeface="Helvetica" panose="020B0604020202020204" pitchFamily="34" charset="0"/>
              <a:cs typeface="Helvetica" panose="020B0604020202020204" pitchFamily="34" charset="0"/>
            </a:endParaRPr>
          </a:p>
        </p:txBody>
      </p:sp>
      <p:sp>
        <p:nvSpPr>
          <p:cNvPr id="16" name="TextBox 15"/>
          <p:cNvSpPr txBox="1"/>
          <p:nvPr/>
        </p:nvSpPr>
        <p:spPr>
          <a:xfrm>
            <a:off x="469176" y="1107036"/>
            <a:ext cx="8664654" cy="2092881"/>
          </a:xfrm>
          <a:prstGeom prst="rect">
            <a:avLst/>
          </a:prstGeom>
          <a:noFill/>
        </p:spPr>
        <p:txBody>
          <a:bodyPr wrap="square" rtlCol="0">
            <a:spAutoFit/>
          </a:bodyPr>
          <a:lstStyle/>
          <a:p>
            <a:r>
              <a:rPr lang="en-US" sz="2000" b="1" dirty="0">
                <a:cs typeface="Helvetica" panose="020B0604020202020204" pitchFamily="34" charset="0"/>
              </a:rPr>
              <a:t>Sea Level Rise &amp; 10-day Flooding</a:t>
            </a:r>
          </a:p>
          <a:p>
            <a:pPr marL="285750" indent="-285750">
              <a:buFont typeface="Arial" panose="020B0604020202020204" pitchFamily="34" charset="0"/>
              <a:buChar char="•"/>
            </a:pPr>
            <a:r>
              <a:rPr lang="en-US" dirty="0">
                <a:cs typeface="Helvetica" panose="020B0604020202020204" pitchFamily="34" charset="0"/>
              </a:rPr>
              <a:t>Virtually no effect (&lt; 0.005%)</a:t>
            </a:r>
          </a:p>
          <a:p>
            <a:pPr marL="285750" indent="-285750">
              <a:buFont typeface="Arial" panose="020B0604020202020204" pitchFamily="34" charset="0"/>
              <a:buChar char="•"/>
            </a:pPr>
            <a:endParaRPr lang="en-US" dirty="0">
              <a:cs typeface="Helvetica" panose="020B0604020202020204" pitchFamily="34" charset="0"/>
            </a:endParaRPr>
          </a:p>
          <a:p>
            <a:r>
              <a:rPr lang="en-US" sz="2000" b="1" dirty="0">
                <a:cs typeface="Helvetica" panose="020B0604020202020204" pitchFamily="34" charset="0"/>
              </a:rPr>
              <a:t>Subsidence</a:t>
            </a:r>
          </a:p>
          <a:p>
            <a:pPr marL="285750" indent="-285750">
              <a:buFont typeface="Arial" panose="020B0604020202020204" pitchFamily="34" charset="0"/>
              <a:buChar char="•"/>
            </a:pPr>
            <a:r>
              <a:rPr lang="en-US" dirty="0">
                <a:cs typeface="Helvetica" panose="020B0604020202020204" pitchFamily="34" charset="0"/>
              </a:rPr>
              <a:t>Larger impact (≈ 0.08%)</a:t>
            </a:r>
          </a:p>
          <a:p>
            <a:pPr marL="285750" indent="-285750">
              <a:buFont typeface="Arial" panose="020B0604020202020204" pitchFamily="34" charset="0"/>
              <a:buChar char="•"/>
            </a:pPr>
            <a:r>
              <a:rPr lang="en-US" dirty="0">
                <a:cs typeface="Helvetica" panose="020B0604020202020204" pitchFamily="34" charset="0"/>
              </a:rPr>
              <a:t>&gt; 90% due to drainage</a:t>
            </a:r>
          </a:p>
          <a:p>
            <a:r>
              <a:rPr lang="en-US" dirty="0">
                <a:cs typeface="Helvetica" panose="020B0604020202020204" pitchFamily="34" charset="0"/>
              </a:rPr>
              <a:t>   	Little effect on SWI</a:t>
            </a:r>
          </a:p>
        </p:txBody>
      </p:sp>
      <p:cxnSp>
        <p:nvCxnSpPr>
          <p:cNvPr id="18" name="Straight Arrow Connector 17"/>
          <p:cNvCxnSpPr/>
          <p:nvPr/>
        </p:nvCxnSpPr>
        <p:spPr>
          <a:xfrm>
            <a:off x="1115616" y="3003798"/>
            <a:ext cx="288000"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700791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843558"/>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sp>
        <p:nvSpPr>
          <p:cNvPr id="7" name="Rectangle 6"/>
          <p:cNvSpPr/>
          <p:nvPr/>
        </p:nvSpPr>
        <p:spPr>
          <a:xfrm>
            <a:off x="-10170" y="4819859"/>
            <a:ext cx="9144000" cy="339501"/>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52320" y="22376"/>
            <a:ext cx="2024042" cy="798806"/>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28184" y="15095"/>
            <a:ext cx="1474232" cy="852862"/>
          </a:xfrm>
          <a:prstGeom prst="rect">
            <a:avLst/>
          </a:prstGeom>
        </p:spPr>
      </p:pic>
      <p:sp>
        <p:nvSpPr>
          <p:cNvPr id="11" name="TextBox 10"/>
          <p:cNvSpPr txBox="1"/>
          <p:nvPr/>
        </p:nvSpPr>
        <p:spPr>
          <a:xfrm>
            <a:off x="0" y="4819859"/>
            <a:ext cx="9144000" cy="307777"/>
          </a:xfrm>
          <a:prstGeom prst="rect">
            <a:avLst/>
          </a:prstGeom>
          <a:noFill/>
        </p:spPr>
        <p:txBody>
          <a:bodyPr wrap="square" rtlCol="0">
            <a:spAutoFit/>
          </a:bodyPr>
          <a:lstStyle/>
          <a:p>
            <a:pPr algn="ctr"/>
            <a:r>
              <a:rPr lang="en-US" sz="1400" dirty="0">
                <a:solidFill>
                  <a:schemeClr val="accent1">
                    <a:lumMod val="75000"/>
                  </a:schemeClr>
                </a:solidFill>
                <a:latin typeface="Helvetica" panose="020B0604020202020204" pitchFamily="34" charset="0"/>
                <a:cs typeface="Helvetica" panose="020B0604020202020204" pitchFamily="34" charset="0"/>
              </a:rPr>
              <a:t>Introduction</a:t>
            </a:r>
            <a:r>
              <a:rPr lang="en-US" sz="1400" dirty="0">
                <a:solidFill>
                  <a:schemeClr val="bg1"/>
                </a:solidFill>
                <a:latin typeface="Helvetica" panose="020B0604020202020204" pitchFamily="34" charset="0"/>
                <a:cs typeface="Helvetica" panose="020B0604020202020204" pitchFamily="34" charset="0"/>
              </a:rPr>
              <a:t>   </a:t>
            </a:r>
            <a:r>
              <a:rPr lang="en-US" sz="1400" dirty="0">
                <a:solidFill>
                  <a:schemeClr val="accent1">
                    <a:lumMod val="75000"/>
                  </a:schemeClr>
                </a:solidFill>
                <a:latin typeface="Helvetica" panose="020B0604020202020204" pitchFamily="34" charset="0"/>
                <a:cs typeface="Helvetica" panose="020B0604020202020204" pitchFamily="34" charset="0"/>
              </a:rPr>
              <a:t>|   Objectives   |   Saltwater Intrusion   |   Study Area   |   Model Setup   |   </a:t>
            </a:r>
            <a:r>
              <a:rPr lang="en-US" sz="1400" dirty="0">
                <a:solidFill>
                  <a:schemeClr val="tx2">
                    <a:lumMod val="20000"/>
                    <a:lumOff val="80000"/>
                  </a:schemeClr>
                </a:solidFill>
                <a:latin typeface="Helvetica" panose="020B0604020202020204" pitchFamily="34" charset="0"/>
                <a:cs typeface="Helvetica" panose="020B0604020202020204" pitchFamily="34" charset="0"/>
              </a:rPr>
              <a:t>Scenarios </a:t>
            </a:r>
            <a:r>
              <a:rPr lang="en-US" sz="1400" dirty="0">
                <a:solidFill>
                  <a:schemeClr val="accent1">
                    <a:lumMod val="75000"/>
                  </a:schemeClr>
                </a:solidFill>
                <a:latin typeface="Helvetica" panose="020B0604020202020204" pitchFamily="34" charset="0"/>
                <a:cs typeface="Helvetica" panose="020B0604020202020204" pitchFamily="34" charset="0"/>
              </a:rPr>
              <a:t>  |   Conclusions</a:t>
            </a:r>
            <a:endParaRPr lang="en-GB" sz="1400" dirty="0">
              <a:solidFill>
                <a:schemeClr val="accent1">
                  <a:lumMod val="75000"/>
                </a:schemeClr>
              </a:solidFill>
              <a:latin typeface="Helvetica" panose="020B0604020202020204" pitchFamily="34" charset="0"/>
              <a:cs typeface="Helvetica" panose="020B0604020202020204" pitchFamily="34" charset="0"/>
            </a:endParaRPr>
          </a:p>
        </p:txBody>
      </p:sp>
      <p:sp>
        <p:nvSpPr>
          <p:cNvPr id="12" name="TextBox 11"/>
          <p:cNvSpPr txBox="1"/>
          <p:nvPr/>
        </p:nvSpPr>
        <p:spPr>
          <a:xfrm>
            <a:off x="469175" y="149138"/>
            <a:ext cx="5688632" cy="584775"/>
          </a:xfrm>
          <a:prstGeom prst="rect">
            <a:avLst/>
          </a:prstGeom>
          <a:noFill/>
        </p:spPr>
        <p:txBody>
          <a:bodyPr wrap="square" rtlCol="0">
            <a:spAutoFit/>
          </a:bodyPr>
          <a:lstStyle/>
          <a:p>
            <a:pPr lvl="0"/>
            <a:r>
              <a:rPr lang="en-US" sz="3200" dirty="0">
                <a:solidFill>
                  <a:schemeClr val="bg1"/>
                </a:solidFill>
                <a:latin typeface="Helvetica" panose="020B0604020202020204" pitchFamily="34" charset="0"/>
                <a:cs typeface="Helvetica" panose="020B0604020202020204" pitchFamily="34" charset="0"/>
              </a:rPr>
              <a:t>Scenarios | </a:t>
            </a:r>
            <a:r>
              <a:rPr lang="en-US" sz="2200" dirty="0">
                <a:solidFill>
                  <a:schemeClr val="bg1"/>
                </a:solidFill>
                <a:latin typeface="Helvetica" panose="020B0604020202020204" pitchFamily="34" charset="0"/>
                <a:cs typeface="Helvetica" panose="020B0604020202020204" pitchFamily="34" charset="0"/>
              </a:rPr>
              <a:t>Regional</a:t>
            </a:r>
            <a:endParaRPr lang="en-GB" sz="2200" dirty="0">
              <a:solidFill>
                <a:prstClr val="white"/>
              </a:solidFill>
              <a:latin typeface="Helvetica" panose="020B0604020202020204" pitchFamily="34" charset="0"/>
              <a:cs typeface="Helvetica" panose="020B0604020202020204" pitchFamily="34" charset="0"/>
            </a:endParaRPr>
          </a:p>
        </p:txBody>
      </p:sp>
      <p:sp>
        <p:nvSpPr>
          <p:cNvPr id="16" name="TextBox 15"/>
          <p:cNvSpPr txBox="1"/>
          <p:nvPr/>
        </p:nvSpPr>
        <p:spPr>
          <a:xfrm>
            <a:off x="469176" y="1107036"/>
            <a:ext cx="8664654" cy="3508653"/>
          </a:xfrm>
          <a:prstGeom prst="rect">
            <a:avLst/>
          </a:prstGeom>
          <a:noFill/>
        </p:spPr>
        <p:txBody>
          <a:bodyPr wrap="square" rtlCol="0">
            <a:spAutoFit/>
          </a:bodyPr>
          <a:lstStyle/>
          <a:p>
            <a:r>
              <a:rPr lang="en-US" sz="2000" b="1" dirty="0">
                <a:cs typeface="Helvetica" panose="020B0604020202020204" pitchFamily="34" charset="0"/>
              </a:rPr>
              <a:t>Sea Level Rise &amp; 10-day Flooding</a:t>
            </a:r>
          </a:p>
          <a:p>
            <a:pPr marL="285750" indent="-285750">
              <a:buFont typeface="Arial" panose="020B0604020202020204" pitchFamily="34" charset="0"/>
              <a:buChar char="•"/>
            </a:pPr>
            <a:r>
              <a:rPr lang="en-US" dirty="0">
                <a:cs typeface="Helvetica" panose="020B0604020202020204" pitchFamily="34" charset="0"/>
              </a:rPr>
              <a:t>Virtually no effect (&lt; 0.005%)</a:t>
            </a:r>
          </a:p>
          <a:p>
            <a:pPr marL="285750" indent="-285750">
              <a:buFont typeface="Arial" panose="020B0604020202020204" pitchFamily="34" charset="0"/>
              <a:buChar char="•"/>
            </a:pPr>
            <a:endParaRPr lang="en-US" dirty="0">
              <a:cs typeface="Helvetica" panose="020B0604020202020204" pitchFamily="34" charset="0"/>
            </a:endParaRPr>
          </a:p>
          <a:p>
            <a:r>
              <a:rPr lang="en-US" sz="2000" b="1" dirty="0">
                <a:cs typeface="Helvetica" panose="020B0604020202020204" pitchFamily="34" charset="0"/>
              </a:rPr>
              <a:t>Subsidence</a:t>
            </a:r>
          </a:p>
          <a:p>
            <a:pPr marL="285750" indent="-285750">
              <a:buFont typeface="Arial" panose="020B0604020202020204" pitchFamily="34" charset="0"/>
              <a:buChar char="•"/>
            </a:pPr>
            <a:r>
              <a:rPr lang="en-US" dirty="0">
                <a:cs typeface="Helvetica" panose="020B0604020202020204" pitchFamily="34" charset="0"/>
              </a:rPr>
              <a:t>Larger impact (≈ 0.08%)</a:t>
            </a:r>
          </a:p>
          <a:p>
            <a:pPr marL="285750" indent="-285750">
              <a:buFont typeface="Arial" panose="020B0604020202020204" pitchFamily="34" charset="0"/>
              <a:buChar char="•"/>
            </a:pPr>
            <a:r>
              <a:rPr lang="en-US" dirty="0">
                <a:cs typeface="Helvetica" panose="020B0604020202020204" pitchFamily="34" charset="0"/>
              </a:rPr>
              <a:t>&gt; 90% due to drainage</a:t>
            </a:r>
          </a:p>
          <a:p>
            <a:r>
              <a:rPr lang="en-US" dirty="0">
                <a:cs typeface="Helvetica" panose="020B0604020202020204" pitchFamily="34" charset="0"/>
              </a:rPr>
              <a:t>   	Little effect on SWI</a:t>
            </a:r>
          </a:p>
          <a:p>
            <a:endParaRPr lang="en-US" dirty="0">
              <a:cs typeface="Helvetica" panose="020B0604020202020204" pitchFamily="34" charset="0"/>
            </a:endParaRPr>
          </a:p>
          <a:p>
            <a:r>
              <a:rPr lang="en-US" sz="2000" b="1" dirty="0">
                <a:cs typeface="Helvetica" panose="020B0604020202020204" pitchFamily="34" charset="0"/>
              </a:rPr>
              <a:t>Groundwater Extraction</a:t>
            </a:r>
          </a:p>
          <a:p>
            <a:pPr marL="285750" indent="-285750">
              <a:buFont typeface="Arial" panose="020B0604020202020204" pitchFamily="34" charset="0"/>
              <a:buChar char="•"/>
            </a:pPr>
            <a:r>
              <a:rPr lang="en-US" dirty="0">
                <a:cs typeface="Helvetica" panose="020B0604020202020204" pitchFamily="34" charset="0"/>
              </a:rPr>
              <a:t>Expected volume decrease ≈ 0.3%</a:t>
            </a:r>
          </a:p>
          <a:p>
            <a:pPr marL="285750" indent="-285750">
              <a:buFont typeface="Arial" panose="020B0604020202020204" pitchFamily="34" charset="0"/>
              <a:buChar char="•"/>
            </a:pPr>
            <a:endParaRPr lang="en-US" dirty="0">
              <a:cs typeface="Helvetica" panose="020B0604020202020204" pitchFamily="34" charset="0"/>
            </a:endParaRPr>
          </a:p>
          <a:p>
            <a:endParaRPr lang="en-US" b="1" dirty="0">
              <a:cs typeface="Helvetica" panose="020B0604020202020204" pitchFamily="34" charset="0"/>
            </a:endParaRPr>
          </a:p>
        </p:txBody>
      </p:sp>
      <p:cxnSp>
        <p:nvCxnSpPr>
          <p:cNvPr id="18" name="Straight Arrow Connector 17"/>
          <p:cNvCxnSpPr/>
          <p:nvPr/>
        </p:nvCxnSpPr>
        <p:spPr>
          <a:xfrm>
            <a:off x="1115616" y="3003798"/>
            <a:ext cx="288000"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p:cNvPicPr>
          <p:nvPr/>
        </p:nvPicPr>
        <p:blipFill rotWithShape="1">
          <a:blip r:embed="rId5">
            <a:extLst>
              <a:ext uri="{28A0092B-C50C-407E-A947-70E740481C1C}">
                <a14:useLocalDpi xmlns:a14="http://schemas.microsoft.com/office/drawing/2010/main" val="0"/>
              </a:ext>
            </a:extLst>
          </a:blip>
          <a:srcRect r="5890"/>
          <a:stretch/>
        </p:blipFill>
        <p:spPr>
          <a:xfrm>
            <a:off x="4755600" y="954000"/>
            <a:ext cx="4389763" cy="3109668"/>
          </a:xfrm>
          <a:prstGeom prst="rect">
            <a:avLst/>
          </a:prstGeom>
        </p:spPr>
      </p:pic>
    </p:spTree>
    <p:extLst>
      <p:ext uri="{BB962C8B-B14F-4D97-AF65-F5344CB8AC3E}">
        <p14:creationId xmlns:p14="http://schemas.microsoft.com/office/powerpoint/2010/main" val="23516667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843558"/>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sp>
        <p:nvSpPr>
          <p:cNvPr id="7" name="Rectangle 6"/>
          <p:cNvSpPr/>
          <p:nvPr/>
        </p:nvSpPr>
        <p:spPr>
          <a:xfrm>
            <a:off x="-10170" y="4819859"/>
            <a:ext cx="9144000" cy="339501"/>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52320" y="22376"/>
            <a:ext cx="2024042" cy="798806"/>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28184" y="15095"/>
            <a:ext cx="1474232" cy="852862"/>
          </a:xfrm>
          <a:prstGeom prst="rect">
            <a:avLst/>
          </a:prstGeom>
        </p:spPr>
      </p:pic>
      <p:sp>
        <p:nvSpPr>
          <p:cNvPr id="11" name="TextBox 10"/>
          <p:cNvSpPr txBox="1"/>
          <p:nvPr/>
        </p:nvSpPr>
        <p:spPr>
          <a:xfrm>
            <a:off x="0" y="4819859"/>
            <a:ext cx="9144000" cy="307777"/>
          </a:xfrm>
          <a:prstGeom prst="rect">
            <a:avLst/>
          </a:prstGeom>
          <a:noFill/>
        </p:spPr>
        <p:txBody>
          <a:bodyPr wrap="square" rtlCol="0">
            <a:spAutoFit/>
          </a:bodyPr>
          <a:lstStyle/>
          <a:p>
            <a:pPr algn="ctr"/>
            <a:r>
              <a:rPr lang="en-US" sz="1400" dirty="0">
                <a:solidFill>
                  <a:schemeClr val="accent1">
                    <a:lumMod val="75000"/>
                  </a:schemeClr>
                </a:solidFill>
                <a:latin typeface="Helvetica" panose="020B0604020202020204" pitchFamily="34" charset="0"/>
                <a:cs typeface="Helvetica" panose="020B0604020202020204" pitchFamily="34" charset="0"/>
              </a:rPr>
              <a:t>Introduction</a:t>
            </a:r>
            <a:r>
              <a:rPr lang="en-US" sz="1400" dirty="0">
                <a:solidFill>
                  <a:schemeClr val="bg1"/>
                </a:solidFill>
                <a:latin typeface="Helvetica" panose="020B0604020202020204" pitchFamily="34" charset="0"/>
                <a:cs typeface="Helvetica" panose="020B0604020202020204" pitchFamily="34" charset="0"/>
              </a:rPr>
              <a:t>   </a:t>
            </a:r>
            <a:r>
              <a:rPr lang="en-US" sz="1400" dirty="0">
                <a:solidFill>
                  <a:schemeClr val="accent1">
                    <a:lumMod val="75000"/>
                  </a:schemeClr>
                </a:solidFill>
                <a:latin typeface="Helvetica" panose="020B0604020202020204" pitchFamily="34" charset="0"/>
                <a:cs typeface="Helvetica" panose="020B0604020202020204" pitchFamily="34" charset="0"/>
              </a:rPr>
              <a:t>|   Objectives   |   Saltwater Intrusion   |   Study Area   |   Model Setup   |   </a:t>
            </a:r>
            <a:r>
              <a:rPr lang="en-US" sz="1400" dirty="0">
                <a:solidFill>
                  <a:schemeClr val="tx2">
                    <a:lumMod val="20000"/>
                    <a:lumOff val="80000"/>
                  </a:schemeClr>
                </a:solidFill>
                <a:latin typeface="Helvetica" panose="020B0604020202020204" pitchFamily="34" charset="0"/>
                <a:cs typeface="Helvetica" panose="020B0604020202020204" pitchFamily="34" charset="0"/>
              </a:rPr>
              <a:t>Scenarios </a:t>
            </a:r>
            <a:r>
              <a:rPr lang="en-US" sz="1400" dirty="0">
                <a:solidFill>
                  <a:schemeClr val="accent1">
                    <a:lumMod val="75000"/>
                  </a:schemeClr>
                </a:solidFill>
                <a:latin typeface="Helvetica" panose="020B0604020202020204" pitchFamily="34" charset="0"/>
                <a:cs typeface="Helvetica" panose="020B0604020202020204" pitchFamily="34" charset="0"/>
              </a:rPr>
              <a:t>  |   Conclusions</a:t>
            </a:r>
            <a:endParaRPr lang="en-GB" sz="1400" dirty="0">
              <a:solidFill>
                <a:schemeClr val="accent1">
                  <a:lumMod val="75000"/>
                </a:schemeClr>
              </a:solidFill>
              <a:latin typeface="Helvetica" panose="020B0604020202020204" pitchFamily="34" charset="0"/>
              <a:cs typeface="Helvetica" panose="020B0604020202020204" pitchFamily="34" charset="0"/>
            </a:endParaRPr>
          </a:p>
        </p:txBody>
      </p:sp>
      <p:sp>
        <p:nvSpPr>
          <p:cNvPr id="12" name="TextBox 11"/>
          <p:cNvSpPr txBox="1"/>
          <p:nvPr/>
        </p:nvSpPr>
        <p:spPr>
          <a:xfrm>
            <a:off x="469175" y="149138"/>
            <a:ext cx="5688632" cy="584775"/>
          </a:xfrm>
          <a:prstGeom prst="rect">
            <a:avLst/>
          </a:prstGeom>
          <a:noFill/>
        </p:spPr>
        <p:txBody>
          <a:bodyPr wrap="square" rtlCol="0">
            <a:spAutoFit/>
          </a:bodyPr>
          <a:lstStyle/>
          <a:p>
            <a:pPr lvl="0"/>
            <a:r>
              <a:rPr lang="en-US" sz="3200" dirty="0">
                <a:solidFill>
                  <a:schemeClr val="bg1"/>
                </a:solidFill>
                <a:latin typeface="Helvetica" panose="020B0604020202020204" pitchFamily="34" charset="0"/>
                <a:cs typeface="Helvetica" panose="020B0604020202020204" pitchFamily="34" charset="0"/>
              </a:rPr>
              <a:t>Scenarios | </a:t>
            </a:r>
            <a:r>
              <a:rPr lang="en-US" sz="2200" dirty="0">
                <a:solidFill>
                  <a:schemeClr val="bg1"/>
                </a:solidFill>
                <a:latin typeface="Helvetica" panose="020B0604020202020204" pitchFamily="34" charset="0"/>
                <a:cs typeface="Helvetica" panose="020B0604020202020204" pitchFamily="34" charset="0"/>
              </a:rPr>
              <a:t>Regional</a:t>
            </a:r>
            <a:endParaRPr lang="en-GB" sz="2200" dirty="0">
              <a:solidFill>
                <a:prstClr val="white"/>
              </a:solidFill>
              <a:latin typeface="Helvetica" panose="020B0604020202020204" pitchFamily="34" charset="0"/>
              <a:cs typeface="Helvetica" panose="020B0604020202020204" pitchFamily="34" charset="0"/>
            </a:endParaRPr>
          </a:p>
        </p:txBody>
      </p:sp>
      <p:cxnSp>
        <p:nvCxnSpPr>
          <p:cNvPr id="18" name="Straight Arrow Connector 17"/>
          <p:cNvCxnSpPr/>
          <p:nvPr/>
        </p:nvCxnSpPr>
        <p:spPr>
          <a:xfrm>
            <a:off x="1115616" y="3003798"/>
            <a:ext cx="288000"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20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36733" y="1184802"/>
            <a:ext cx="3170194" cy="28190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rotWithShape="1">
          <a:blip r:embed="rId6">
            <a:extLst>
              <a:ext uri="{28A0092B-C50C-407E-A947-70E740481C1C}">
                <a14:useLocalDpi xmlns:a14="http://schemas.microsoft.com/office/drawing/2010/main" val="0"/>
              </a:ext>
            </a:extLst>
          </a:blip>
          <a:srcRect/>
          <a:stretch/>
        </p:blipFill>
        <p:spPr bwMode="auto">
          <a:xfrm>
            <a:off x="152227" y="1184802"/>
            <a:ext cx="3170194" cy="28190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 name="Picture 30"/>
          <p:cNvPicPr>
            <a:picLocks noChangeAspect="1"/>
          </p:cNvPicPr>
          <p:nvPr/>
        </p:nvPicPr>
        <p:blipFill rotWithShape="1">
          <a:blip r:embed="rId7" cstate="print">
            <a:extLst>
              <a:ext uri="{28A0092B-C50C-407E-A947-70E740481C1C}">
                <a14:useLocalDpi xmlns:a14="http://schemas.microsoft.com/office/drawing/2010/main" val="0"/>
              </a:ext>
            </a:extLst>
          </a:blip>
          <a:srcRect l="3923" t="25961" b="6568"/>
          <a:stretch/>
        </p:blipFill>
        <p:spPr>
          <a:xfrm>
            <a:off x="6529995" y="1589980"/>
            <a:ext cx="2431648" cy="2413856"/>
          </a:xfrm>
          <a:prstGeom prst="rect">
            <a:avLst/>
          </a:prstGeom>
        </p:spPr>
      </p:pic>
      <p:sp>
        <p:nvSpPr>
          <p:cNvPr id="2" name="TextBox 1"/>
          <p:cNvSpPr txBox="1"/>
          <p:nvPr/>
        </p:nvSpPr>
        <p:spPr>
          <a:xfrm>
            <a:off x="179512" y="1210530"/>
            <a:ext cx="1296144" cy="307777"/>
          </a:xfrm>
          <a:prstGeom prst="rect">
            <a:avLst/>
          </a:prstGeom>
          <a:solidFill>
            <a:schemeClr val="bg1"/>
          </a:solidFill>
        </p:spPr>
        <p:txBody>
          <a:bodyPr wrap="square" rtlCol="0">
            <a:spAutoFit/>
          </a:bodyPr>
          <a:lstStyle/>
          <a:p>
            <a:r>
              <a:rPr lang="en-US" sz="1400" dirty="0"/>
              <a:t>Natural Flow</a:t>
            </a:r>
            <a:endParaRPr lang="en-GB" sz="1400" dirty="0"/>
          </a:p>
        </p:txBody>
      </p:sp>
      <p:sp>
        <p:nvSpPr>
          <p:cNvPr id="33" name="TextBox 32"/>
          <p:cNvSpPr txBox="1"/>
          <p:nvPr/>
        </p:nvSpPr>
        <p:spPr>
          <a:xfrm>
            <a:off x="3355534" y="1210529"/>
            <a:ext cx="2224577" cy="307777"/>
          </a:xfrm>
          <a:prstGeom prst="rect">
            <a:avLst/>
          </a:prstGeom>
          <a:solidFill>
            <a:schemeClr val="bg1"/>
          </a:solidFill>
        </p:spPr>
        <p:txBody>
          <a:bodyPr wrap="square" rtlCol="0">
            <a:spAutoFit/>
          </a:bodyPr>
          <a:lstStyle/>
          <a:p>
            <a:r>
              <a:rPr lang="en-US" sz="1400" dirty="0"/>
              <a:t>Groundwater Extraction</a:t>
            </a:r>
            <a:endParaRPr lang="en-GB" sz="1400" dirty="0"/>
          </a:p>
        </p:txBody>
      </p:sp>
      <p:sp>
        <p:nvSpPr>
          <p:cNvPr id="6" name="TextBox 5"/>
          <p:cNvSpPr txBox="1"/>
          <p:nvPr/>
        </p:nvSpPr>
        <p:spPr>
          <a:xfrm>
            <a:off x="467543" y="4207718"/>
            <a:ext cx="5112568" cy="400110"/>
          </a:xfrm>
          <a:prstGeom prst="rect">
            <a:avLst/>
          </a:prstGeom>
          <a:noFill/>
        </p:spPr>
        <p:txBody>
          <a:bodyPr wrap="square" rtlCol="0">
            <a:spAutoFit/>
          </a:bodyPr>
          <a:lstStyle/>
          <a:p>
            <a:r>
              <a:rPr lang="en-US" sz="2000" b="1" dirty="0"/>
              <a:t>Local effects more severe!</a:t>
            </a:r>
            <a:endParaRPr lang="en-GB" sz="2000" b="1" dirty="0"/>
          </a:p>
        </p:txBody>
      </p:sp>
      <p:sp>
        <p:nvSpPr>
          <p:cNvPr id="5" name="Oval 4"/>
          <p:cNvSpPr/>
          <p:nvPr/>
        </p:nvSpPr>
        <p:spPr>
          <a:xfrm>
            <a:off x="829966" y="1635646"/>
            <a:ext cx="245790" cy="958673"/>
          </a:xfrm>
          <a:prstGeom prst="ellipse">
            <a:avLst/>
          </a:prstGeom>
          <a:noFill/>
          <a:ln>
            <a:solidFill>
              <a:srgbClr val="FF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sp>
        <p:nvSpPr>
          <p:cNvPr id="17" name="Oval 16"/>
          <p:cNvSpPr/>
          <p:nvPr/>
        </p:nvSpPr>
        <p:spPr>
          <a:xfrm>
            <a:off x="4008562" y="1635646"/>
            <a:ext cx="245790" cy="958673"/>
          </a:xfrm>
          <a:prstGeom prst="ellipse">
            <a:avLst/>
          </a:prstGeom>
          <a:noFill/>
          <a:ln>
            <a:solidFill>
              <a:srgbClr val="FF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spTree>
    <p:extLst>
      <p:ext uri="{BB962C8B-B14F-4D97-AF65-F5344CB8AC3E}">
        <p14:creationId xmlns:p14="http://schemas.microsoft.com/office/powerpoint/2010/main" val="34736324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1303" y="1862907"/>
            <a:ext cx="4122697" cy="2915273"/>
          </a:xfrm>
          <a:prstGeom prst="rect">
            <a:avLst/>
          </a:prstGeom>
        </p:spPr>
      </p:pic>
      <p:sp>
        <p:nvSpPr>
          <p:cNvPr id="4" name="Rectangle 3"/>
          <p:cNvSpPr/>
          <p:nvPr/>
        </p:nvSpPr>
        <p:spPr>
          <a:xfrm>
            <a:off x="0" y="0"/>
            <a:ext cx="9144000" cy="843558"/>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sp>
        <p:nvSpPr>
          <p:cNvPr id="7" name="Rectangle 6"/>
          <p:cNvSpPr/>
          <p:nvPr/>
        </p:nvSpPr>
        <p:spPr>
          <a:xfrm>
            <a:off x="-10170" y="4819859"/>
            <a:ext cx="9144000" cy="339501"/>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52320" y="22376"/>
            <a:ext cx="2024042" cy="798806"/>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28184" y="15095"/>
            <a:ext cx="1474232" cy="852862"/>
          </a:xfrm>
          <a:prstGeom prst="rect">
            <a:avLst/>
          </a:prstGeom>
        </p:spPr>
      </p:pic>
      <p:sp>
        <p:nvSpPr>
          <p:cNvPr id="11" name="TextBox 10"/>
          <p:cNvSpPr txBox="1"/>
          <p:nvPr/>
        </p:nvSpPr>
        <p:spPr>
          <a:xfrm>
            <a:off x="0" y="4819859"/>
            <a:ext cx="9144000" cy="307777"/>
          </a:xfrm>
          <a:prstGeom prst="rect">
            <a:avLst/>
          </a:prstGeom>
          <a:noFill/>
        </p:spPr>
        <p:txBody>
          <a:bodyPr wrap="square" rtlCol="0">
            <a:spAutoFit/>
          </a:bodyPr>
          <a:lstStyle/>
          <a:p>
            <a:pPr algn="ctr"/>
            <a:r>
              <a:rPr lang="en-US" sz="1400" dirty="0">
                <a:solidFill>
                  <a:schemeClr val="accent1">
                    <a:lumMod val="75000"/>
                  </a:schemeClr>
                </a:solidFill>
                <a:latin typeface="Helvetica" panose="020B0604020202020204" pitchFamily="34" charset="0"/>
                <a:cs typeface="Helvetica" panose="020B0604020202020204" pitchFamily="34" charset="0"/>
              </a:rPr>
              <a:t>Introduction</a:t>
            </a:r>
            <a:r>
              <a:rPr lang="en-US" sz="1400" dirty="0">
                <a:solidFill>
                  <a:schemeClr val="bg1"/>
                </a:solidFill>
                <a:latin typeface="Helvetica" panose="020B0604020202020204" pitchFamily="34" charset="0"/>
                <a:cs typeface="Helvetica" panose="020B0604020202020204" pitchFamily="34" charset="0"/>
              </a:rPr>
              <a:t>   </a:t>
            </a:r>
            <a:r>
              <a:rPr lang="en-US" sz="1400" dirty="0">
                <a:solidFill>
                  <a:schemeClr val="accent1">
                    <a:lumMod val="75000"/>
                  </a:schemeClr>
                </a:solidFill>
                <a:latin typeface="Helvetica" panose="020B0604020202020204" pitchFamily="34" charset="0"/>
                <a:cs typeface="Helvetica" panose="020B0604020202020204" pitchFamily="34" charset="0"/>
              </a:rPr>
              <a:t>|   Objectives   |   Saltwater Intrusion   |   Study Area   |   Model Setup   |   </a:t>
            </a:r>
            <a:r>
              <a:rPr lang="en-US" sz="1400" dirty="0">
                <a:solidFill>
                  <a:schemeClr val="tx2">
                    <a:lumMod val="20000"/>
                    <a:lumOff val="80000"/>
                  </a:schemeClr>
                </a:solidFill>
                <a:latin typeface="Helvetica" panose="020B0604020202020204" pitchFamily="34" charset="0"/>
                <a:cs typeface="Helvetica" panose="020B0604020202020204" pitchFamily="34" charset="0"/>
              </a:rPr>
              <a:t>Scenarios </a:t>
            </a:r>
            <a:r>
              <a:rPr lang="en-US" sz="1400" dirty="0">
                <a:solidFill>
                  <a:schemeClr val="accent1">
                    <a:lumMod val="75000"/>
                  </a:schemeClr>
                </a:solidFill>
                <a:latin typeface="Helvetica" panose="020B0604020202020204" pitchFamily="34" charset="0"/>
                <a:cs typeface="Helvetica" panose="020B0604020202020204" pitchFamily="34" charset="0"/>
              </a:rPr>
              <a:t>  |   Conclusions</a:t>
            </a:r>
            <a:endParaRPr lang="en-GB" sz="1400" dirty="0">
              <a:solidFill>
                <a:schemeClr val="accent1">
                  <a:lumMod val="75000"/>
                </a:schemeClr>
              </a:solidFill>
              <a:latin typeface="Helvetica" panose="020B0604020202020204" pitchFamily="34" charset="0"/>
              <a:cs typeface="Helvetica" panose="020B0604020202020204" pitchFamily="34" charset="0"/>
            </a:endParaRPr>
          </a:p>
        </p:txBody>
      </p:sp>
      <p:sp>
        <p:nvSpPr>
          <p:cNvPr id="12" name="TextBox 11"/>
          <p:cNvSpPr txBox="1"/>
          <p:nvPr/>
        </p:nvSpPr>
        <p:spPr>
          <a:xfrm>
            <a:off x="469175" y="149138"/>
            <a:ext cx="5688632" cy="584775"/>
          </a:xfrm>
          <a:prstGeom prst="rect">
            <a:avLst/>
          </a:prstGeom>
          <a:noFill/>
        </p:spPr>
        <p:txBody>
          <a:bodyPr wrap="square" rtlCol="0">
            <a:spAutoFit/>
          </a:bodyPr>
          <a:lstStyle/>
          <a:p>
            <a:pPr lvl="0"/>
            <a:r>
              <a:rPr lang="en-US" sz="3200" dirty="0">
                <a:solidFill>
                  <a:schemeClr val="bg1"/>
                </a:solidFill>
                <a:latin typeface="Helvetica" panose="020B0604020202020204" pitchFamily="34" charset="0"/>
                <a:cs typeface="Helvetica" panose="020B0604020202020204" pitchFamily="34" charset="0"/>
              </a:rPr>
              <a:t>Scenarios | </a:t>
            </a:r>
            <a:r>
              <a:rPr lang="en-US" sz="2200" dirty="0">
                <a:solidFill>
                  <a:schemeClr val="bg1"/>
                </a:solidFill>
                <a:latin typeface="Helvetica" panose="020B0604020202020204" pitchFamily="34" charset="0"/>
                <a:cs typeface="Helvetica" panose="020B0604020202020204" pitchFamily="34" charset="0"/>
              </a:rPr>
              <a:t>New Orleans</a:t>
            </a:r>
            <a:endParaRPr lang="en-GB" sz="2200" dirty="0">
              <a:solidFill>
                <a:prstClr val="white"/>
              </a:solidFill>
              <a:latin typeface="Helvetica" panose="020B0604020202020204" pitchFamily="34" charset="0"/>
              <a:cs typeface="Helvetica" panose="020B0604020202020204" pitchFamily="34" charset="0"/>
            </a:endParaRPr>
          </a:p>
        </p:txBody>
      </p:sp>
      <p:sp>
        <p:nvSpPr>
          <p:cNvPr id="16" name="TextBox 15"/>
          <p:cNvSpPr txBox="1"/>
          <p:nvPr/>
        </p:nvSpPr>
        <p:spPr>
          <a:xfrm>
            <a:off x="469175" y="1107036"/>
            <a:ext cx="8664654" cy="1969770"/>
          </a:xfrm>
          <a:prstGeom prst="rect">
            <a:avLst/>
          </a:prstGeom>
          <a:noFill/>
        </p:spPr>
        <p:txBody>
          <a:bodyPr wrap="square" rtlCol="0">
            <a:spAutoFit/>
          </a:bodyPr>
          <a:lstStyle/>
          <a:p>
            <a:r>
              <a:rPr lang="en-US" sz="2000" b="1" dirty="0">
                <a:cs typeface="Helvetica" panose="020B0604020202020204" pitchFamily="34" charset="0"/>
              </a:rPr>
              <a:t>4 Future Extraction Scenarios</a:t>
            </a:r>
          </a:p>
          <a:p>
            <a:pPr marL="285750" indent="-285750">
              <a:buFont typeface="Arial" panose="020B0604020202020204" pitchFamily="34" charset="0"/>
              <a:buChar char="•"/>
            </a:pPr>
            <a:r>
              <a:rPr lang="en-US" dirty="0">
                <a:cs typeface="Helvetica" panose="020B0604020202020204" pitchFamily="34" charset="0"/>
              </a:rPr>
              <a:t>Mainly based on the extraction rate at Michoud</a:t>
            </a:r>
          </a:p>
          <a:p>
            <a:pPr marL="742950" lvl="1" indent="-285750">
              <a:buFontTx/>
              <a:buChar char="-"/>
            </a:pPr>
            <a:r>
              <a:rPr lang="en-US" sz="1600" dirty="0">
                <a:cs typeface="Helvetica" panose="020B0604020202020204" pitchFamily="34" charset="0"/>
              </a:rPr>
              <a:t>FS1: Michoud at pre-closure value</a:t>
            </a:r>
          </a:p>
          <a:p>
            <a:pPr marL="742950" lvl="1" indent="-285750">
              <a:buFontTx/>
              <a:buChar char="-"/>
            </a:pPr>
            <a:r>
              <a:rPr lang="en-US" sz="1600" dirty="0">
                <a:cs typeface="Helvetica" panose="020B0604020202020204" pitchFamily="34" charset="0"/>
              </a:rPr>
              <a:t>FS2: Michoud at 10% (proposed)</a:t>
            </a:r>
          </a:p>
          <a:p>
            <a:pPr marL="742950" lvl="1" indent="-285750">
              <a:buFontTx/>
              <a:buChar char="-"/>
            </a:pPr>
            <a:r>
              <a:rPr lang="en-US" sz="1600" dirty="0">
                <a:cs typeface="Helvetica" panose="020B0604020202020204" pitchFamily="34" charset="0"/>
              </a:rPr>
              <a:t>FS3: Michoud closed</a:t>
            </a:r>
          </a:p>
          <a:p>
            <a:pPr marL="742950" lvl="1" indent="-285750">
              <a:buFontTx/>
              <a:buChar char="-"/>
            </a:pPr>
            <a:r>
              <a:rPr lang="en-US" sz="1600" dirty="0">
                <a:cs typeface="Helvetica" panose="020B0604020202020204" pitchFamily="34" charset="0"/>
              </a:rPr>
              <a:t>FS4: No extractions in New Orleans</a:t>
            </a:r>
            <a:endParaRPr lang="en-US" dirty="0">
              <a:cs typeface="Helvetica" panose="020B0604020202020204" pitchFamily="34" charset="0"/>
            </a:endParaRPr>
          </a:p>
          <a:p>
            <a:endParaRPr lang="en-US" b="1" dirty="0">
              <a:cs typeface="Helvetica" panose="020B0604020202020204" pitchFamily="34" charset="0"/>
            </a:endParaRPr>
          </a:p>
        </p:txBody>
      </p:sp>
    </p:spTree>
    <p:extLst>
      <p:ext uri="{BB962C8B-B14F-4D97-AF65-F5344CB8AC3E}">
        <p14:creationId xmlns:p14="http://schemas.microsoft.com/office/powerpoint/2010/main" val="6991236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79341" y="1851670"/>
            <a:ext cx="4264659" cy="2843105"/>
          </a:xfrm>
          <a:prstGeom prst="rect">
            <a:avLst/>
          </a:prstGeom>
        </p:spPr>
      </p:pic>
      <p:sp>
        <p:nvSpPr>
          <p:cNvPr id="4" name="Rectangle 3"/>
          <p:cNvSpPr/>
          <p:nvPr/>
        </p:nvSpPr>
        <p:spPr>
          <a:xfrm>
            <a:off x="0" y="0"/>
            <a:ext cx="9144000" cy="843558"/>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sp>
        <p:nvSpPr>
          <p:cNvPr id="7" name="Rectangle 6"/>
          <p:cNvSpPr/>
          <p:nvPr/>
        </p:nvSpPr>
        <p:spPr>
          <a:xfrm>
            <a:off x="-10170" y="4819859"/>
            <a:ext cx="9144000" cy="339501"/>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52320" y="22376"/>
            <a:ext cx="2024042" cy="798806"/>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28184" y="15095"/>
            <a:ext cx="1474232" cy="852862"/>
          </a:xfrm>
          <a:prstGeom prst="rect">
            <a:avLst/>
          </a:prstGeom>
        </p:spPr>
      </p:pic>
      <p:sp>
        <p:nvSpPr>
          <p:cNvPr id="11" name="TextBox 10"/>
          <p:cNvSpPr txBox="1"/>
          <p:nvPr/>
        </p:nvSpPr>
        <p:spPr>
          <a:xfrm>
            <a:off x="0" y="4819859"/>
            <a:ext cx="9144000" cy="307777"/>
          </a:xfrm>
          <a:prstGeom prst="rect">
            <a:avLst/>
          </a:prstGeom>
          <a:noFill/>
        </p:spPr>
        <p:txBody>
          <a:bodyPr wrap="square" rtlCol="0">
            <a:spAutoFit/>
          </a:bodyPr>
          <a:lstStyle/>
          <a:p>
            <a:pPr algn="ctr"/>
            <a:r>
              <a:rPr lang="en-US" sz="1400" dirty="0">
                <a:solidFill>
                  <a:schemeClr val="accent1">
                    <a:lumMod val="75000"/>
                  </a:schemeClr>
                </a:solidFill>
                <a:latin typeface="Helvetica" panose="020B0604020202020204" pitchFamily="34" charset="0"/>
                <a:cs typeface="Helvetica" panose="020B0604020202020204" pitchFamily="34" charset="0"/>
              </a:rPr>
              <a:t>Introduction</a:t>
            </a:r>
            <a:r>
              <a:rPr lang="en-US" sz="1400" dirty="0">
                <a:solidFill>
                  <a:schemeClr val="bg1"/>
                </a:solidFill>
                <a:latin typeface="Helvetica" panose="020B0604020202020204" pitchFamily="34" charset="0"/>
                <a:cs typeface="Helvetica" panose="020B0604020202020204" pitchFamily="34" charset="0"/>
              </a:rPr>
              <a:t>   </a:t>
            </a:r>
            <a:r>
              <a:rPr lang="en-US" sz="1400" dirty="0">
                <a:solidFill>
                  <a:schemeClr val="accent1">
                    <a:lumMod val="75000"/>
                  </a:schemeClr>
                </a:solidFill>
                <a:latin typeface="Helvetica" panose="020B0604020202020204" pitchFamily="34" charset="0"/>
                <a:cs typeface="Helvetica" panose="020B0604020202020204" pitchFamily="34" charset="0"/>
              </a:rPr>
              <a:t>|   Objectives   |   Saltwater Intrusion   |   Study Area   |   Model Setup   |   </a:t>
            </a:r>
            <a:r>
              <a:rPr lang="en-US" sz="1400" dirty="0">
                <a:solidFill>
                  <a:schemeClr val="tx2">
                    <a:lumMod val="20000"/>
                    <a:lumOff val="80000"/>
                  </a:schemeClr>
                </a:solidFill>
                <a:latin typeface="Helvetica" panose="020B0604020202020204" pitchFamily="34" charset="0"/>
                <a:cs typeface="Helvetica" panose="020B0604020202020204" pitchFamily="34" charset="0"/>
              </a:rPr>
              <a:t>Scenarios </a:t>
            </a:r>
            <a:r>
              <a:rPr lang="en-US" sz="1400" dirty="0">
                <a:solidFill>
                  <a:schemeClr val="accent1">
                    <a:lumMod val="75000"/>
                  </a:schemeClr>
                </a:solidFill>
                <a:latin typeface="Helvetica" panose="020B0604020202020204" pitchFamily="34" charset="0"/>
                <a:cs typeface="Helvetica" panose="020B0604020202020204" pitchFamily="34" charset="0"/>
              </a:rPr>
              <a:t>  |   Conclusions</a:t>
            </a:r>
            <a:endParaRPr lang="en-GB" sz="1400" dirty="0">
              <a:solidFill>
                <a:schemeClr val="accent1">
                  <a:lumMod val="75000"/>
                </a:schemeClr>
              </a:solidFill>
              <a:latin typeface="Helvetica" panose="020B0604020202020204" pitchFamily="34" charset="0"/>
              <a:cs typeface="Helvetica" panose="020B0604020202020204" pitchFamily="34" charset="0"/>
            </a:endParaRPr>
          </a:p>
        </p:txBody>
      </p:sp>
      <p:sp>
        <p:nvSpPr>
          <p:cNvPr id="12" name="TextBox 11"/>
          <p:cNvSpPr txBox="1"/>
          <p:nvPr/>
        </p:nvSpPr>
        <p:spPr>
          <a:xfrm>
            <a:off x="469175" y="149138"/>
            <a:ext cx="5688632" cy="584775"/>
          </a:xfrm>
          <a:prstGeom prst="rect">
            <a:avLst/>
          </a:prstGeom>
          <a:noFill/>
        </p:spPr>
        <p:txBody>
          <a:bodyPr wrap="square" rtlCol="0">
            <a:spAutoFit/>
          </a:bodyPr>
          <a:lstStyle/>
          <a:p>
            <a:pPr lvl="0"/>
            <a:r>
              <a:rPr lang="en-US" sz="3200" dirty="0">
                <a:solidFill>
                  <a:schemeClr val="bg1"/>
                </a:solidFill>
                <a:latin typeface="Helvetica" panose="020B0604020202020204" pitchFamily="34" charset="0"/>
                <a:cs typeface="Helvetica" panose="020B0604020202020204" pitchFamily="34" charset="0"/>
              </a:rPr>
              <a:t>Scenarios | </a:t>
            </a:r>
            <a:r>
              <a:rPr lang="en-US" sz="2200" dirty="0">
                <a:solidFill>
                  <a:schemeClr val="bg1"/>
                </a:solidFill>
                <a:latin typeface="Helvetica" panose="020B0604020202020204" pitchFamily="34" charset="0"/>
                <a:cs typeface="Helvetica" panose="020B0604020202020204" pitchFamily="34" charset="0"/>
              </a:rPr>
              <a:t>New Orleans</a:t>
            </a:r>
            <a:endParaRPr lang="en-GB" sz="2200" dirty="0">
              <a:solidFill>
                <a:prstClr val="white"/>
              </a:solidFill>
              <a:latin typeface="Helvetica" panose="020B0604020202020204" pitchFamily="34" charset="0"/>
              <a:cs typeface="Helvetica" panose="020B0604020202020204" pitchFamily="34" charset="0"/>
            </a:endParaRPr>
          </a:p>
        </p:txBody>
      </p:sp>
      <p:sp>
        <p:nvSpPr>
          <p:cNvPr id="16" name="TextBox 15"/>
          <p:cNvSpPr txBox="1"/>
          <p:nvPr/>
        </p:nvSpPr>
        <p:spPr>
          <a:xfrm>
            <a:off x="469175" y="1107036"/>
            <a:ext cx="8664654" cy="3508653"/>
          </a:xfrm>
          <a:prstGeom prst="rect">
            <a:avLst/>
          </a:prstGeom>
          <a:noFill/>
        </p:spPr>
        <p:txBody>
          <a:bodyPr wrap="square" rtlCol="0">
            <a:spAutoFit/>
          </a:bodyPr>
          <a:lstStyle/>
          <a:p>
            <a:r>
              <a:rPr lang="en-US" sz="2000" b="1" dirty="0">
                <a:cs typeface="Helvetica" panose="020B0604020202020204" pitchFamily="34" charset="0"/>
              </a:rPr>
              <a:t>4 Future Extraction Scenarios</a:t>
            </a:r>
          </a:p>
          <a:p>
            <a:pPr marL="285750" indent="-285750">
              <a:buFont typeface="Arial" panose="020B0604020202020204" pitchFamily="34" charset="0"/>
              <a:buChar char="•"/>
            </a:pPr>
            <a:r>
              <a:rPr lang="en-US" dirty="0">
                <a:cs typeface="Helvetica" panose="020B0604020202020204" pitchFamily="34" charset="0"/>
              </a:rPr>
              <a:t>Mainly based on the extraction rate at Michoud</a:t>
            </a:r>
          </a:p>
          <a:p>
            <a:pPr marL="742950" lvl="1" indent="-285750">
              <a:buFontTx/>
              <a:buChar char="-"/>
            </a:pPr>
            <a:r>
              <a:rPr lang="en-US" sz="1600" dirty="0">
                <a:cs typeface="Helvetica" panose="020B0604020202020204" pitchFamily="34" charset="0"/>
              </a:rPr>
              <a:t>FS1: Michoud at pre-closure value</a:t>
            </a:r>
          </a:p>
          <a:p>
            <a:pPr marL="742950" lvl="1" indent="-285750">
              <a:buFontTx/>
              <a:buChar char="-"/>
            </a:pPr>
            <a:r>
              <a:rPr lang="en-US" sz="1600" dirty="0">
                <a:cs typeface="Helvetica" panose="020B0604020202020204" pitchFamily="34" charset="0"/>
              </a:rPr>
              <a:t>FS2: Michoud at 10% (proposed)</a:t>
            </a:r>
          </a:p>
          <a:p>
            <a:pPr marL="742950" lvl="1" indent="-285750">
              <a:buFontTx/>
              <a:buChar char="-"/>
            </a:pPr>
            <a:r>
              <a:rPr lang="en-US" sz="1600" dirty="0">
                <a:cs typeface="Helvetica" panose="020B0604020202020204" pitchFamily="34" charset="0"/>
              </a:rPr>
              <a:t>FS3: Michoud closed</a:t>
            </a:r>
          </a:p>
          <a:p>
            <a:pPr marL="742950" lvl="1" indent="-285750">
              <a:buFontTx/>
              <a:buChar char="-"/>
            </a:pPr>
            <a:r>
              <a:rPr lang="en-US" sz="1600" dirty="0">
                <a:cs typeface="Helvetica" panose="020B0604020202020204" pitchFamily="34" charset="0"/>
              </a:rPr>
              <a:t>FS4: No extractions in New Orleans</a:t>
            </a:r>
            <a:endParaRPr lang="en-US" dirty="0">
              <a:cs typeface="Helvetica" panose="020B0604020202020204" pitchFamily="34" charset="0"/>
            </a:endParaRPr>
          </a:p>
          <a:p>
            <a:endParaRPr lang="en-US" b="1" dirty="0">
              <a:cs typeface="Helvetica" panose="020B0604020202020204" pitchFamily="34" charset="0"/>
            </a:endParaRPr>
          </a:p>
          <a:p>
            <a:r>
              <a:rPr lang="en-US" sz="2000" b="1" dirty="0">
                <a:cs typeface="Helvetica" panose="020B0604020202020204" pitchFamily="34" charset="0"/>
              </a:rPr>
              <a:t>Ongoing Extractions </a:t>
            </a:r>
            <a:r>
              <a:rPr lang="en-US" b="1" dirty="0">
                <a:cs typeface="Helvetica" panose="020B0604020202020204" pitchFamily="34" charset="0"/>
              </a:rPr>
              <a:t>         SWI</a:t>
            </a:r>
          </a:p>
          <a:p>
            <a:pPr marL="285750" indent="-285750">
              <a:buFont typeface="Arial" panose="020B0604020202020204" pitchFamily="34" charset="0"/>
              <a:buChar char="•"/>
            </a:pPr>
            <a:r>
              <a:rPr lang="en-US" dirty="0">
                <a:cs typeface="Helvetica" panose="020B0604020202020204" pitchFamily="34" charset="0"/>
              </a:rPr>
              <a:t>Freshwater volume decreases:</a:t>
            </a:r>
          </a:p>
          <a:p>
            <a:pPr marL="742950" lvl="1" indent="-285750">
              <a:buFontTx/>
              <a:buChar char="-"/>
            </a:pPr>
            <a:r>
              <a:rPr lang="en-US" sz="1600" dirty="0">
                <a:cs typeface="Helvetica" panose="020B0604020202020204" pitchFamily="34" charset="0"/>
              </a:rPr>
              <a:t>FS1: 81.8%</a:t>
            </a:r>
          </a:p>
          <a:p>
            <a:pPr marL="742950" lvl="1" indent="-285750">
              <a:buFontTx/>
              <a:buChar char="-"/>
            </a:pPr>
            <a:r>
              <a:rPr lang="en-US" sz="1600" dirty="0">
                <a:cs typeface="Helvetica" panose="020B0604020202020204" pitchFamily="34" charset="0"/>
              </a:rPr>
              <a:t>FS2: 59.9%</a:t>
            </a:r>
          </a:p>
          <a:p>
            <a:pPr marL="742950" lvl="1" indent="-285750">
              <a:buFontTx/>
              <a:buChar char="-"/>
            </a:pPr>
            <a:r>
              <a:rPr lang="en-US" sz="1600" dirty="0">
                <a:cs typeface="Helvetica" panose="020B0604020202020204" pitchFamily="34" charset="0"/>
              </a:rPr>
              <a:t>FS3: 58.1%</a:t>
            </a:r>
          </a:p>
          <a:p>
            <a:pPr marL="742950" lvl="1" indent="-285750">
              <a:buFontTx/>
              <a:buChar char="-"/>
            </a:pPr>
            <a:r>
              <a:rPr lang="en-US" sz="1600" dirty="0">
                <a:cs typeface="Helvetica" panose="020B0604020202020204" pitchFamily="34" charset="0"/>
              </a:rPr>
              <a:t>FS4: 14.2%</a:t>
            </a:r>
            <a:endParaRPr lang="en-US" dirty="0">
              <a:cs typeface="Helvetica" panose="020B0604020202020204" pitchFamily="34" charset="0"/>
            </a:endParaRPr>
          </a:p>
        </p:txBody>
      </p:sp>
      <p:cxnSp>
        <p:nvCxnSpPr>
          <p:cNvPr id="10" name="Straight Arrow Connector 9"/>
          <p:cNvCxnSpPr/>
          <p:nvPr/>
        </p:nvCxnSpPr>
        <p:spPr>
          <a:xfrm>
            <a:off x="2771800" y="3147814"/>
            <a:ext cx="288000"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44179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1660" y="880658"/>
            <a:ext cx="8400679" cy="3939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0" y="0"/>
            <a:ext cx="9144000" cy="843558"/>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sp>
        <p:nvSpPr>
          <p:cNvPr id="7" name="Rectangle 6"/>
          <p:cNvSpPr/>
          <p:nvPr/>
        </p:nvSpPr>
        <p:spPr>
          <a:xfrm>
            <a:off x="-10170" y="4819859"/>
            <a:ext cx="9144000" cy="339501"/>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52320" y="22376"/>
            <a:ext cx="2024042" cy="798806"/>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28184" y="15095"/>
            <a:ext cx="1474232" cy="852862"/>
          </a:xfrm>
          <a:prstGeom prst="rect">
            <a:avLst/>
          </a:prstGeom>
        </p:spPr>
      </p:pic>
      <p:sp>
        <p:nvSpPr>
          <p:cNvPr id="11" name="TextBox 10"/>
          <p:cNvSpPr txBox="1"/>
          <p:nvPr/>
        </p:nvSpPr>
        <p:spPr>
          <a:xfrm>
            <a:off x="0" y="4819859"/>
            <a:ext cx="9144000" cy="307777"/>
          </a:xfrm>
          <a:prstGeom prst="rect">
            <a:avLst/>
          </a:prstGeom>
          <a:noFill/>
        </p:spPr>
        <p:txBody>
          <a:bodyPr wrap="square" rtlCol="0">
            <a:spAutoFit/>
          </a:bodyPr>
          <a:lstStyle/>
          <a:p>
            <a:pPr algn="ctr"/>
            <a:r>
              <a:rPr lang="en-US" sz="1400" dirty="0">
                <a:solidFill>
                  <a:schemeClr val="accent1">
                    <a:lumMod val="75000"/>
                  </a:schemeClr>
                </a:solidFill>
                <a:latin typeface="Helvetica" panose="020B0604020202020204" pitchFamily="34" charset="0"/>
                <a:cs typeface="Helvetica" panose="020B0604020202020204" pitchFamily="34" charset="0"/>
              </a:rPr>
              <a:t>Introduction</a:t>
            </a:r>
            <a:r>
              <a:rPr lang="en-US" sz="1400" dirty="0">
                <a:solidFill>
                  <a:schemeClr val="bg1"/>
                </a:solidFill>
                <a:latin typeface="Helvetica" panose="020B0604020202020204" pitchFamily="34" charset="0"/>
                <a:cs typeface="Helvetica" panose="020B0604020202020204" pitchFamily="34" charset="0"/>
              </a:rPr>
              <a:t>   </a:t>
            </a:r>
            <a:r>
              <a:rPr lang="en-US" sz="1400" dirty="0">
                <a:solidFill>
                  <a:schemeClr val="accent1">
                    <a:lumMod val="75000"/>
                  </a:schemeClr>
                </a:solidFill>
                <a:latin typeface="Helvetica" panose="020B0604020202020204" pitchFamily="34" charset="0"/>
                <a:cs typeface="Helvetica" panose="020B0604020202020204" pitchFamily="34" charset="0"/>
              </a:rPr>
              <a:t>|   Objectives   |   Saltwater Intrusion   |   Study Area   |   Model Setup   |   </a:t>
            </a:r>
            <a:r>
              <a:rPr lang="en-US" sz="1400" dirty="0">
                <a:solidFill>
                  <a:schemeClr val="tx2">
                    <a:lumMod val="20000"/>
                    <a:lumOff val="80000"/>
                  </a:schemeClr>
                </a:solidFill>
                <a:latin typeface="Helvetica" panose="020B0604020202020204" pitchFamily="34" charset="0"/>
                <a:cs typeface="Helvetica" panose="020B0604020202020204" pitchFamily="34" charset="0"/>
              </a:rPr>
              <a:t>Scenarios </a:t>
            </a:r>
            <a:r>
              <a:rPr lang="en-US" sz="1400" dirty="0">
                <a:solidFill>
                  <a:schemeClr val="accent1">
                    <a:lumMod val="75000"/>
                  </a:schemeClr>
                </a:solidFill>
                <a:latin typeface="Helvetica" panose="020B0604020202020204" pitchFamily="34" charset="0"/>
                <a:cs typeface="Helvetica" panose="020B0604020202020204" pitchFamily="34" charset="0"/>
              </a:rPr>
              <a:t>  |   Conclusions</a:t>
            </a:r>
            <a:endParaRPr lang="en-GB" sz="1400" dirty="0">
              <a:solidFill>
                <a:schemeClr val="accent1">
                  <a:lumMod val="75000"/>
                </a:schemeClr>
              </a:solidFill>
              <a:latin typeface="Helvetica" panose="020B0604020202020204" pitchFamily="34" charset="0"/>
              <a:cs typeface="Helvetica" panose="020B0604020202020204" pitchFamily="34" charset="0"/>
            </a:endParaRPr>
          </a:p>
        </p:txBody>
      </p:sp>
      <p:sp>
        <p:nvSpPr>
          <p:cNvPr id="12" name="TextBox 11"/>
          <p:cNvSpPr txBox="1"/>
          <p:nvPr/>
        </p:nvSpPr>
        <p:spPr>
          <a:xfrm>
            <a:off x="469175" y="149138"/>
            <a:ext cx="5688632" cy="584775"/>
          </a:xfrm>
          <a:prstGeom prst="rect">
            <a:avLst/>
          </a:prstGeom>
          <a:noFill/>
        </p:spPr>
        <p:txBody>
          <a:bodyPr wrap="square" rtlCol="0">
            <a:spAutoFit/>
          </a:bodyPr>
          <a:lstStyle/>
          <a:p>
            <a:pPr lvl="0"/>
            <a:r>
              <a:rPr lang="en-US" sz="3200" dirty="0">
                <a:solidFill>
                  <a:schemeClr val="bg1"/>
                </a:solidFill>
                <a:latin typeface="Helvetica" panose="020B0604020202020204" pitchFamily="34" charset="0"/>
                <a:cs typeface="Helvetica" panose="020B0604020202020204" pitchFamily="34" charset="0"/>
              </a:rPr>
              <a:t>Scenarios | </a:t>
            </a:r>
            <a:r>
              <a:rPr lang="en-US" sz="2200" dirty="0">
                <a:solidFill>
                  <a:schemeClr val="bg1"/>
                </a:solidFill>
                <a:latin typeface="Helvetica" panose="020B0604020202020204" pitchFamily="34" charset="0"/>
                <a:cs typeface="Helvetica" panose="020B0604020202020204" pitchFamily="34" charset="0"/>
              </a:rPr>
              <a:t>New Orleans</a:t>
            </a:r>
            <a:endParaRPr lang="en-GB" sz="2200" dirty="0">
              <a:solidFill>
                <a:prstClr val="white"/>
              </a:solidFill>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2855077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843558"/>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sp>
        <p:nvSpPr>
          <p:cNvPr id="7" name="Rectangle 6"/>
          <p:cNvSpPr/>
          <p:nvPr/>
        </p:nvSpPr>
        <p:spPr>
          <a:xfrm>
            <a:off x="-10170" y="4819859"/>
            <a:ext cx="9144000" cy="339501"/>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52320" y="22376"/>
            <a:ext cx="2024042" cy="798806"/>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28184" y="15095"/>
            <a:ext cx="1474232" cy="852862"/>
          </a:xfrm>
          <a:prstGeom prst="rect">
            <a:avLst/>
          </a:prstGeom>
        </p:spPr>
      </p:pic>
      <p:sp>
        <p:nvSpPr>
          <p:cNvPr id="11" name="TextBox 10"/>
          <p:cNvSpPr txBox="1"/>
          <p:nvPr/>
        </p:nvSpPr>
        <p:spPr>
          <a:xfrm>
            <a:off x="0" y="4819859"/>
            <a:ext cx="9144000" cy="307777"/>
          </a:xfrm>
          <a:prstGeom prst="rect">
            <a:avLst/>
          </a:prstGeom>
          <a:noFill/>
        </p:spPr>
        <p:txBody>
          <a:bodyPr wrap="square" rtlCol="0">
            <a:spAutoFit/>
          </a:bodyPr>
          <a:lstStyle/>
          <a:p>
            <a:pPr algn="ctr"/>
            <a:r>
              <a:rPr lang="en-US" sz="1400" dirty="0">
                <a:solidFill>
                  <a:schemeClr val="accent1">
                    <a:lumMod val="75000"/>
                  </a:schemeClr>
                </a:solidFill>
                <a:latin typeface="Helvetica" panose="020B0604020202020204" pitchFamily="34" charset="0"/>
                <a:cs typeface="Helvetica" panose="020B0604020202020204" pitchFamily="34" charset="0"/>
              </a:rPr>
              <a:t>Introduction</a:t>
            </a:r>
            <a:r>
              <a:rPr lang="en-US" sz="1400" dirty="0">
                <a:solidFill>
                  <a:schemeClr val="bg1"/>
                </a:solidFill>
                <a:latin typeface="Helvetica" panose="020B0604020202020204" pitchFamily="34" charset="0"/>
                <a:cs typeface="Helvetica" panose="020B0604020202020204" pitchFamily="34" charset="0"/>
              </a:rPr>
              <a:t>   </a:t>
            </a:r>
            <a:r>
              <a:rPr lang="en-US" sz="1400" dirty="0">
                <a:solidFill>
                  <a:schemeClr val="accent1">
                    <a:lumMod val="75000"/>
                  </a:schemeClr>
                </a:solidFill>
                <a:latin typeface="Helvetica" panose="020B0604020202020204" pitchFamily="34" charset="0"/>
                <a:cs typeface="Helvetica" panose="020B0604020202020204" pitchFamily="34" charset="0"/>
              </a:rPr>
              <a:t>|   Objectives   |   Saltwater Intrusion   |   Study Area   |   Model Setup   |   </a:t>
            </a:r>
            <a:r>
              <a:rPr lang="en-US" sz="1400" dirty="0">
                <a:solidFill>
                  <a:schemeClr val="tx2">
                    <a:lumMod val="20000"/>
                    <a:lumOff val="80000"/>
                  </a:schemeClr>
                </a:solidFill>
                <a:latin typeface="Helvetica" panose="020B0604020202020204" pitchFamily="34" charset="0"/>
                <a:cs typeface="Helvetica" panose="020B0604020202020204" pitchFamily="34" charset="0"/>
              </a:rPr>
              <a:t>Scenarios </a:t>
            </a:r>
            <a:r>
              <a:rPr lang="en-US" sz="1400" dirty="0">
                <a:solidFill>
                  <a:schemeClr val="accent1">
                    <a:lumMod val="75000"/>
                  </a:schemeClr>
                </a:solidFill>
                <a:latin typeface="Helvetica" panose="020B0604020202020204" pitchFamily="34" charset="0"/>
                <a:cs typeface="Helvetica" panose="020B0604020202020204" pitchFamily="34" charset="0"/>
              </a:rPr>
              <a:t>  |   Conclusions</a:t>
            </a:r>
            <a:endParaRPr lang="en-GB" sz="1400" dirty="0">
              <a:solidFill>
                <a:schemeClr val="accent1">
                  <a:lumMod val="75000"/>
                </a:schemeClr>
              </a:solidFill>
              <a:latin typeface="Helvetica" panose="020B0604020202020204" pitchFamily="34" charset="0"/>
              <a:cs typeface="Helvetica" panose="020B0604020202020204" pitchFamily="34" charset="0"/>
            </a:endParaRPr>
          </a:p>
        </p:txBody>
      </p:sp>
      <p:sp>
        <p:nvSpPr>
          <p:cNvPr id="12" name="TextBox 11"/>
          <p:cNvSpPr txBox="1"/>
          <p:nvPr/>
        </p:nvSpPr>
        <p:spPr>
          <a:xfrm>
            <a:off x="469175" y="149138"/>
            <a:ext cx="5688632" cy="584775"/>
          </a:xfrm>
          <a:prstGeom prst="rect">
            <a:avLst/>
          </a:prstGeom>
          <a:noFill/>
        </p:spPr>
        <p:txBody>
          <a:bodyPr wrap="square" rtlCol="0">
            <a:spAutoFit/>
          </a:bodyPr>
          <a:lstStyle/>
          <a:p>
            <a:pPr lvl="0"/>
            <a:r>
              <a:rPr lang="en-US" sz="3200" dirty="0">
                <a:solidFill>
                  <a:schemeClr val="bg1"/>
                </a:solidFill>
                <a:latin typeface="Helvetica" panose="020B0604020202020204" pitchFamily="34" charset="0"/>
                <a:cs typeface="Helvetica" panose="020B0604020202020204" pitchFamily="34" charset="0"/>
              </a:rPr>
              <a:t>Scenarios | </a:t>
            </a:r>
            <a:r>
              <a:rPr lang="en-US" sz="2200" dirty="0">
                <a:solidFill>
                  <a:schemeClr val="bg1"/>
                </a:solidFill>
                <a:latin typeface="Helvetica" panose="020B0604020202020204" pitchFamily="34" charset="0"/>
                <a:cs typeface="Helvetica" panose="020B0604020202020204" pitchFamily="34" charset="0"/>
              </a:rPr>
              <a:t>New Orleans</a:t>
            </a:r>
            <a:endParaRPr lang="en-GB" sz="2200" dirty="0">
              <a:solidFill>
                <a:prstClr val="white"/>
              </a:solidFill>
              <a:latin typeface="Helvetica" panose="020B0604020202020204" pitchFamily="34" charset="0"/>
              <a:cs typeface="Helvetica" panose="020B0604020202020204" pitchFamily="34" charset="0"/>
            </a:endParaRPr>
          </a:p>
        </p:txBody>
      </p:sp>
      <p:sp>
        <p:nvSpPr>
          <p:cNvPr id="16" name="TextBox 15"/>
          <p:cNvSpPr txBox="1"/>
          <p:nvPr/>
        </p:nvSpPr>
        <p:spPr>
          <a:xfrm>
            <a:off x="469175" y="1107036"/>
            <a:ext cx="8664654" cy="1508105"/>
          </a:xfrm>
          <a:prstGeom prst="rect">
            <a:avLst/>
          </a:prstGeom>
          <a:noFill/>
        </p:spPr>
        <p:txBody>
          <a:bodyPr wrap="square" rtlCol="0">
            <a:spAutoFit/>
          </a:bodyPr>
          <a:lstStyle/>
          <a:p>
            <a:r>
              <a:rPr lang="en-US" sz="2000" b="1" dirty="0">
                <a:cs typeface="Helvetica" panose="020B0604020202020204" pitchFamily="34" charset="0"/>
              </a:rPr>
              <a:t>Artificial Recharge and Saltwater Extraction</a:t>
            </a:r>
          </a:p>
          <a:p>
            <a:pPr marL="285750" indent="-285750">
              <a:buFont typeface="Arial" panose="020B0604020202020204" pitchFamily="34" charset="0"/>
              <a:buChar char="•"/>
            </a:pPr>
            <a:r>
              <a:rPr lang="en-US" dirty="0">
                <a:cs typeface="Helvetica" panose="020B0604020202020204" pitchFamily="34" charset="0"/>
              </a:rPr>
              <a:t>23 infiltration &amp; extractions wells</a:t>
            </a:r>
          </a:p>
          <a:p>
            <a:pPr marL="285750" indent="-285750">
              <a:buFont typeface="Arial" panose="020B0604020202020204" pitchFamily="34" charset="0"/>
              <a:buChar char="•"/>
            </a:pPr>
            <a:r>
              <a:rPr lang="en-US" dirty="0">
                <a:cs typeface="Helvetica" panose="020B0604020202020204" pitchFamily="34" charset="0"/>
              </a:rPr>
              <a:t>Total rate: 10/50 million m</a:t>
            </a:r>
            <a:r>
              <a:rPr lang="en-US" baseline="30000" dirty="0">
                <a:cs typeface="Helvetica" panose="020B0604020202020204" pitchFamily="34" charset="0"/>
              </a:rPr>
              <a:t>3 </a:t>
            </a:r>
            <a:r>
              <a:rPr lang="en-US" dirty="0">
                <a:cs typeface="Helvetica" panose="020B0604020202020204" pitchFamily="34" charset="0"/>
              </a:rPr>
              <a:t>y</a:t>
            </a:r>
            <a:r>
              <a:rPr lang="en-US" baseline="30000" dirty="0">
                <a:cs typeface="Helvetica" panose="020B0604020202020204" pitchFamily="34" charset="0"/>
              </a:rPr>
              <a:t>-1</a:t>
            </a:r>
          </a:p>
          <a:p>
            <a:pPr marL="285750" indent="-285750">
              <a:buFont typeface="Arial" panose="020B0604020202020204" pitchFamily="34" charset="0"/>
              <a:buChar char="•"/>
            </a:pPr>
            <a:r>
              <a:rPr lang="en-US" dirty="0">
                <a:cs typeface="Helvetica" panose="020B0604020202020204" pitchFamily="34" charset="0"/>
              </a:rPr>
              <a:t>Freshwater from Mississippi River</a:t>
            </a:r>
          </a:p>
          <a:p>
            <a:pPr marL="285750" indent="-285750">
              <a:buFont typeface="Arial" panose="020B0604020202020204" pitchFamily="34" charset="0"/>
              <a:buChar char="•"/>
            </a:pPr>
            <a:endParaRPr lang="en-US" dirty="0">
              <a:cs typeface="Helvetica" panose="020B0604020202020204" pitchFamily="34" charset="0"/>
            </a:endParaRPr>
          </a:p>
        </p:txBody>
      </p:sp>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022220" y="1862907"/>
            <a:ext cx="4120863" cy="2915273"/>
          </a:xfrm>
          <a:prstGeom prst="rect">
            <a:avLst/>
          </a:prstGeom>
        </p:spPr>
      </p:pic>
    </p:spTree>
    <p:extLst>
      <p:ext uri="{BB962C8B-B14F-4D97-AF65-F5344CB8AC3E}">
        <p14:creationId xmlns:p14="http://schemas.microsoft.com/office/powerpoint/2010/main" val="19228044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843558"/>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sp>
        <p:nvSpPr>
          <p:cNvPr id="7" name="Rectangle 6"/>
          <p:cNvSpPr/>
          <p:nvPr/>
        </p:nvSpPr>
        <p:spPr>
          <a:xfrm>
            <a:off x="-10170" y="4819859"/>
            <a:ext cx="9144000" cy="339501"/>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52320" y="22376"/>
            <a:ext cx="2024042" cy="798806"/>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28184" y="15095"/>
            <a:ext cx="1474232" cy="852862"/>
          </a:xfrm>
          <a:prstGeom prst="rect">
            <a:avLst/>
          </a:prstGeom>
        </p:spPr>
      </p:pic>
      <p:sp>
        <p:nvSpPr>
          <p:cNvPr id="11" name="TextBox 10"/>
          <p:cNvSpPr txBox="1"/>
          <p:nvPr/>
        </p:nvSpPr>
        <p:spPr>
          <a:xfrm>
            <a:off x="0" y="4819859"/>
            <a:ext cx="9144000" cy="307777"/>
          </a:xfrm>
          <a:prstGeom prst="rect">
            <a:avLst/>
          </a:prstGeom>
          <a:noFill/>
        </p:spPr>
        <p:txBody>
          <a:bodyPr wrap="square" rtlCol="0">
            <a:spAutoFit/>
          </a:bodyPr>
          <a:lstStyle/>
          <a:p>
            <a:pPr algn="ctr"/>
            <a:r>
              <a:rPr lang="en-US" sz="1400" dirty="0">
                <a:solidFill>
                  <a:schemeClr val="accent1">
                    <a:lumMod val="75000"/>
                  </a:schemeClr>
                </a:solidFill>
                <a:latin typeface="Helvetica" panose="020B0604020202020204" pitchFamily="34" charset="0"/>
                <a:cs typeface="Helvetica" panose="020B0604020202020204" pitchFamily="34" charset="0"/>
              </a:rPr>
              <a:t>Introduction</a:t>
            </a:r>
            <a:r>
              <a:rPr lang="en-US" sz="1400" dirty="0">
                <a:solidFill>
                  <a:schemeClr val="bg1"/>
                </a:solidFill>
                <a:latin typeface="Helvetica" panose="020B0604020202020204" pitchFamily="34" charset="0"/>
                <a:cs typeface="Helvetica" panose="020B0604020202020204" pitchFamily="34" charset="0"/>
              </a:rPr>
              <a:t>   </a:t>
            </a:r>
            <a:r>
              <a:rPr lang="en-US" sz="1400" dirty="0">
                <a:solidFill>
                  <a:schemeClr val="accent1">
                    <a:lumMod val="75000"/>
                  </a:schemeClr>
                </a:solidFill>
                <a:latin typeface="Helvetica" panose="020B0604020202020204" pitchFamily="34" charset="0"/>
                <a:cs typeface="Helvetica" panose="020B0604020202020204" pitchFamily="34" charset="0"/>
              </a:rPr>
              <a:t>|   Objectives   |   Saltwater Intrusion   |   Study Area   |   Model Setup   |   </a:t>
            </a:r>
            <a:r>
              <a:rPr lang="en-US" sz="1400" dirty="0">
                <a:solidFill>
                  <a:schemeClr val="tx2">
                    <a:lumMod val="20000"/>
                    <a:lumOff val="80000"/>
                  </a:schemeClr>
                </a:solidFill>
                <a:latin typeface="Helvetica" panose="020B0604020202020204" pitchFamily="34" charset="0"/>
                <a:cs typeface="Helvetica" panose="020B0604020202020204" pitchFamily="34" charset="0"/>
              </a:rPr>
              <a:t>Scenarios </a:t>
            </a:r>
            <a:r>
              <a:rPr lang="en-US" sz="1400" dirty="0">
                <a:solidFill>
                  <a:schemeClr val="accent1">
                    <a:lumMod val="75000"/>
                  </a:schemeClr>
                </a:solidFill>
                <a:latin typeface="Helvetica" panose="020B0604020202020204" pitchFamily="34" charset="0"/>
                <a:cs typeface="Helvetica" panose="020B0604020202020204" pitchFamily="34" charset="0"/>
              </a:rPr>
              <a:t>  |   Conclusions</a:t>
            </a:r>
            <a:endParaRPr lang="en-GB" sz="1400" dirty="0">
              <a:solidFill>
                <a:schemeClr val="accent1">
                  <a:lumMod val="75000"/>
                </a:schemeClr>
              </a:solidFill>
              <a:latin typeface="Helvetica" panose="020B0604020202020204" pitchFamily="34" charset="0"/>
              <a:cs typeface="Helvetica" panose="020B0604020202020204" pitchFamily="34" charset="0"/>
            </a:endParaRPr>
          </a:p>
        </p:txBody>
      </p:sp>
      <p:sp>
        <p:nvSpPr>
          <p:cNvPr id="12" name="TextBox 11"/>
          <p:cNvSpPr txBox="1"/>
          <p:nvPr/>
        </p:nvSpPr>
        <p:spPr>
          <a:xfrm>
            <a:off x="469175" y="149138"/>
            <a:ext cx="5688632" cy="584775"/>
          </a:xfrm>
          <a:prstGeom prst="rect">
            <a:avLst/>
          </a:prstGeom>
          <a:noFill/>
        </p:spPr>
        <p:txBody>
          <a:bodyPr wrap="square" rtlCol="0">
            <a:spAutoFit/>
          </a:bodyPr>
          <a:lstStyle/>
          <a:p>
            <a:pPr lvl="0"/>
            <a:r>
              <a:rPr lang="en-US" sz="3200" dirty="0">
                <a:solidFill>
                  <a:schemeClr val="bg1"/>
                </a:solidFill>
                <a:latin typeface="Helvetica" panose="020B0604020202020204" pitchFamily="34" charset="0"/>
                <a:cs typeface="Helvetica" panose="020B0604020202020204" pitchFamily="34" charset="0"/>
              </a:rPr>
              <a:t>Scenarios | </a:t>
            </a:r>
            <a:r>
              <a:rPr lang="en-US" sz="2200" dirty="0">
                <a:solidFill>
                  <a:schemeClr val="bg1"/>
                </a:solidFill>
                <a:latin typeface="Helvetica" panose="020B0604020202020204" pitchFamily="34" charset="0"/>
                <a:cs typeface="Helvetica" panose="020B0604020202020204" pitchFamily="34" charset="0"/>
              </a:rPr>
              <a:t>New Orleans</a:t>
            </a:r>
            <a:endParaRPr lang="en-GB" sz="2200" dirty="0">
              <a:solidFill>
                <a:prstClr val="white"/>
              </a:solidFill>
              <a:latin typeface="Helvetica" panose="020B0604020202020204" pitchFamily="34" charset="0"/>
              <a:cs typeface="Helvetica" panose="020B0604020202020204" pitchFamily="34" charset="0"/>
            </a:endParaRPr>
          </a:p>
        </p:txBody>
      </p:sp>
      <p:sp>
        <p:nvSpPr>
          <p:cNvPr id="16" name="TextBox 15"/>
          <p:cNvSpPr txBox="1"/>
          <p:nvPr/>
        </p:nvSpPr>
        <p:spPr>
          <a:xfrm>
            <a:off x="469175" y="1107036"/>
            <a:ext cx="8664654" cy="1508105"/>
          </a:xfrm>
          <a:prstGeom prst="rect">
            <a:avLst/>
          </a:prstGeom>
          <a:noFill/>
        </p:spPr>
        <p:txBody>
          <a:bodyPr wrap="square" rtlCol="0">
            <a:spAutoFit/>
          </a:bodyPr>
          <a:lstStyle/>
          <a:p>
            <a:r>
              <a:rPr lang="en-US" sz="2000" b="1" dirty="0">
                <a:cs typeface="Helvetica" panose="020B0604020202020204" pitchFamily="34" charset="0"/>
              </a:rPr>
              <a:t>Saltwater Extraction</a:t>
            </a:r>
          </a:p>
          <a:p>
            <a:pPr marL="285750" indent="-285750">
              <a:buFont typeface="Arial" panose="020B0604020202020204" pitchFamily="34" charset="0"/>
              <a:buChar char="•"/>
            </a:pPr>
            <a:r>
              <a:rPr lang="en-US" dirty="0">
                <a:cs typeface="Helvetica" panose="020B0604020202020204" pitchFamily="34" charset="0"/>
              </a:rPr>
              <a:t>Adverse effects</a:t>
            </a:r>
          </a:p>
          <a:p>
            <a:pPr marL="285750" indent="-285750">
              <a:buFont typeface="Arial" panose="020B0604020202020204" pitchFamily="34" charset="0"/>
              <a:buChar char="•"/>
            </a:pPr>
            <a:endParaRPr lang="en-US" dirty="0">
              <a:cs typeface="Helvetica" panose="020B0604020202020204" pitchFamily="34" charset="0"/>
            </a:endParaRPr>
          </a:p>
          <a:p>
            <a:endParaRPr lang="en-US" dirty="0">
              <a:cs typeface="Helvetica" panose="020B0604020202020204" pitchFamily="34" charset="0"/>
            </a:endParaRPr>
          </a:p>
          <a:p>
            <a:endParaRPr lang="en-US" dirty="0">
              <a:cs typeface="Helvetica" panose="020B0604020202020204" pitchFamily="34" charset="0"/>
            </a:endParaRPr>
          </a:p>
        </p:txBody>
      </p:sp>
      <p:pic>
        <p:nvPicPr>
          <p:cNvPr id="14" name="Picture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22220" y="1946923"/>
            <a:ext cx="4120863" cy="2747241"/>
          </a:xfrm>
          <a:prstGeom prst="rect">
            <a:avLst/>
          </a:prstGeom>
        </p:spPr>
      </p:pic>
    </p:spTree>
    <p:extLst>
      <p:ext uri="{BB962C8B-B14F-4D97-AF65-F5344CB8AC3E}">
        <p14:creationId xmlns:p14="http://schemas.microsoft.com/office/powerpoint/2010/main" val="38987700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843558"/>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sp>
        <p:nvSpPr>
          <p:cNvPr id="7" name="Rectangle 6"/>
          <p:cNvSpPr/>
          <p:nvPr/>
        </p:nvSpPr>
        <p:spPr>
          <a:xfrm>
            <a:off x="-10170" y="4819859"/>
            <a:ext cx="9144000" cy="339501"/>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52320" y="22376"/>
            <a:ext cx="2024042" cy="798806"/>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28184" y="15095"/>
            <a:ext cx="1474232" cy="852862"/>
          </a:xfrm>
          <a:prstGeom prst="rect">
            <a:avLst/>
          </a:prstGeom>
        </p:spPr>
      </p:pic>
      <p:sp>
        <p:nvSpPr>
          <p:cNvPr id="11" name="TextBox 10"/>
          <p:cNvSpPr txBox="1"/>
          <p:nvPr/>
        </p:nvSpPr>
        <p:spPr>
          <a:xfrm>
            <a:off x="0" y="4819859"/>
            <a:ext cx="9144000" cy="307777"/>
          </a:xfrm>
          <a:prstGeom prst="rect">
            <a:avLst/>
          </a:prstGeom>
          <a:noFill/>
        </p:spPr>
        <p:txBody>
          <a:bodyPr wrap="square" rtlCol="0">
            <a:spAutoFit/>
          </a:bodyPr>
          <a:lstStyle/>
          <a:p>
            <a:pPr algn="ctr"/>
            <a:r>
              <a:rPr lang="en-US" sz="1400" dirty="0">
                <a:solidFill>
                  <a:schemeClr val="accent1">
                    <a:lumMod val="75000"/>
                  </a:schemeClr>
                </a:solidFill>
                <a:latin typeface="Helvetica" panose="020B0604020202020204" pitchFamily="34" charset="0"/>
                <a:cs typeface="Helvetica" panose="020B0604020202020204" pitchFamily="34" charset="0"/>
              </a:rPr>
              <a:t>Introduction</a:t>
            </a:r>
            <a:r>
              <a:rPr lang="en-US" sz="1400" dirty="0">
                <a:solidFill>
                  <a:schemeClr val="bg1"/>
                </a:solidFill>
                <a:latin typeface="Helvetica" panose="020B0604020202020204" pitchFamily="34" charset="0"/>
                <a:cs typeface="Helvetica" panose="020B0604020202020204" pitchFamily="34" charset="0"/>
              </a:rPr>
              <a:t>   </a:t>
            </a:r>
            <a:r>
              <a:rPr lang="en-US" sz="1400" dirty="0">
                <a:solidFill>
                  <a:schemeClr val="accent1">
                    <a:lumMod val="75000"/>
                  </a:schemeClr>
                </a:solidFill>
                <a:latin typeface="Helvetica" panose="020B0604020202020204" pitchFamily="34" charset="0"/>
                <a:cs typeface="Helvetica" panose="020B0604020202020204" pitchFamily="34" charset="0"/>
              </a:rPr>
              <a:t>|   Objectives   |   Saltwater Intrusion   |   Study Area   |   Model Setup   |   </a:t>
            </a:r>
            <a:r>
              <a:rPr lang="en-US" sz="1400" dirty="0">
                <a:solidFill>
                  <a:schemeClr val="tx2">
                    <a:lumMod val="20000"/>
                    <a:lumOff val="80000"/>
                  </a:schemeClr>
                </a:solidFill>
                <a:latin typeface="Helvetica" panose="020B0604020202020204" pitchFamily="34" charset="0"/>
                <a:cs typeface="Helvetica" panose="020B0604020202020204" pitchFamily="34" charset="0"/>
              </a:rPr>
              <a:t>Scenarios </a:t>
            </a:r>
            <a:r>
              <a:rPr lang="en-US" sz="1400" dirty="0">
                <a:solidFill>
                  <a:schemeClr val="accent1">
                    <a:lumMod val="75000"/>
                  </a:schemeClr>
                </a:solidFill>
                <a:latin typeface="Helvetica" panose="020B0604020202020204" pitchFamily="34" charset="0"/>
                <a:cs typeface="Helvetica" panose="020B0604020202020204" pitchFamily="34" charset="0"/>
              </a:rPr>
              <a:t>  |   Conclusions</a:t>
            </a:r>
            <a:endParaRPr lang="en-GB" sz="1400" dirty="0">
              <a:solidFill>
                <a:schemeClr val="accent1">
                  <a:lumMod val="75000"/>
                </a:schemeClr>
              </a:solidFill>
              <a:latin typeface="Helvetica" panose="020B0604020202020204" pitchFamily="34" charset="0"/>
              <a:cs typeface="Helvetica" panose="020B0604020202020204" pitchFamily="34" charset="0"/>
            </a:endParaRPr>
          </a:p>
        </p:txBody>
      </p:sp>
      <p:sp>
        <p:nvSpPr>
          <p:cNvPr id="12" name="TextBox 11"/>
          <p:cNvSpPr txBox="1"/>
          <p:nvPr/>
        </p:nvSpPr>
        <p:spPr>
          <a:xfrm>
            <a:off x="469175" y="149138"/>
            <a:ext cx="5688632" cy="584775"/>
          </a:xfrm>
          <a:prstGeom prst="rect">
            <a:avLst/>
          </a:prstGeom>
          <a:noFill/>
        </p:spPr>
        <p:txBody>
          <a:bodyPr wrap="square" rtlCol="0">
            <a:spAutoFit/>
          </a:bodyPr>
          <a:lstStyle/>
          <a:p>
            <a:pPr lvl="0"/>
            <a:r>
              <a:rPr lang="en-US" sz="3200" dirty="0">
                <a:solidFill>
                  <a:schemeClr val="bg1"/>
                </a:solidFill>
                <a:latin typeface="Helvetica" panose="020B0604020202020204" pitchFamily="34" charset="0"/>
                <a:cs typeface="Helvetica" panose="020B0604020202020204" pitchFamily="34" charset="0"/>
              </a:rPr>
              <a:t>Scenarios | </a:t>
            </a:r>
            <a:r>
              <a:rPr lang="en-US" sz="2200" dirty="0">
                <a:solidFill>
                  <a:schemeClr val="bg1"/>
                </a:solidFill>
                <a:latin typeface="Helvetica" panose="020B0604020202020204" pitchFamily="34" charset="0"/>
                <a:cs typeface="Helvetica" panose="020B0604020202020204" pitchFamily="34" charset="0"/>
              </a:rPr>
              <a:t>New Orleans</a:t>
            </a:r>
            <a:endParaRPr lang="en-GB" sz="2200" dirty="0">
              <a:solidFill>
                <a:prstClr val="white"/>
              </a:solidFill>
              <a:latin typeface="Helvetica" panose="020B0604020202020204" pitchFamily="34" charset="0"/>
              <a:cs typeface="Helvetica" panose="020B0604020202020204" pitchFamily="34" charset="0"/>
            </a:endParaRPr>
          </a:p>
        </p:txBody>
      </p:sp>
      <p:sp>
        <p:nvSpPr>
          <p:cNvPr id="16" name="TextBox 15"/>
          <p:cNvSpPr txBox="1"/>
          <p:nvPr/>
        </p:nvSpPr>
        <p:spPr>
          <a:xfrm>
            <a:off x="469175" y="1107036"/>
            <a:ext cx="8664654" cy="2400657"/>
          </a:xfrm>
          <a:prstGeom prst="rect">
            <a:avLst/>
          </a:prstGeom>
          <a:noFill/>
        </p:spPr>
        <p:txBody>
          <a:bodyPr wrap="square" rtlCol="0">
            <a:spAutoFit/>
          </a:bodyPr>
          <a:lstStyle/>
          <a:p>
            <a:r>
              <a:rPr lang="en-US" sz="2000" b="1" dirty="0">
                <a:cs typeface="Helvetica" panose="020B0604020202020204" pitchFamily="34" charset="0"/>
              </a:rPr>
              <a:t>Saltwater Extraction</a:t>
            </a:r>
          </a:p>
          <a:p>
            <a:pPr marL="285750" indent="-285750">
              <a:buFont typeface="Arial" panose="020B0604020202020204" pitchFamily="34" charset="0"/>
              <a:buChar char="•"/>
            </a:pPr>
            <a:r>
              <a:rPr lang="en-US" dirty="0">
                <a:cs typeface="Helvetica" panose="020B0604020202020204" pitchFamily="34" charset="0"/>
              </a:rPr>
              <a:t>Adverse effects</a:t>
            </a:r>
          </a:p>
          <a:p>
            <a:pPr marL="285750" indent="-285750">
              <a:buFont typeface="Arial" panose="020B0604020202020204" pitchFamily="34" charset="0"/>
              <a:buChar char="•"/>
            </a:pPr>
            <a:endParaRPr lang="en-US" dirty="0">
              <a:cs typeface="Helvetica" panose="020B0604020202020204" pitchFamily="34" charset="0"/>
            </a:endParaRPr>
          </a:p>
          <a:p>
            <a:r>
              <a:rPr lang="en-US" sz="2000" b="1" dirty="0">
                <a:cs typeface="Helvetica" panose="020B0604020202020204" pitchFamily="34" charset="0"/>
              </a:rPr>
              <a:t>Infiltration: 10 million m</a:t>
            </a:r>
            <a:r>
              <a:rPr lang="en-US" sz="2000" b="1" baseline="30000" dirty="0">
                <a:cs typeface="Helvetica" panose="020B0604020202020204" pitchFamily="34" charset="0"/>
              </a:rPr>
              <a:t>3</a:t>
            </a:r>
            <a:r>
              <a:rPr lang="en-US" sz="2000" b="1" dirty="0">
                <a:cs typeface="Helvetica" panose="020B0604020202020204" pitchFamily="34" charset="0"/>
              </a:rPr>
              <a:t> y</a:t>
            </a:r>
            <a:r>
              <a:rPr lang="en-US" sz="2000" b="1" baseline="30000" dirty="0">
                <a:cs typeface="Helvetica" panose="020B0604020202020204" pitchFamily="34" charset="0"/>
              </a:rPr>
              <a:t>-1</a:t>
            </a:r>
          </a:p>
          <a:p>
            <a:pPr marL="285750" indent="-285750">
              <a:buFont typeface="Arial" panose="020B0604020202020204" pitchFamily="34" charset="0"/>
              <a:buChar char="•"/>
            </a:pPr>
            <a:r>
              <a:rPr lang="en-US" dirty="0">
                <a:cs typeface="Helvetica" panose="020B0604020202020204" pitchFamily="34" charset="0"/>
              </a:rPr>
              <a:t>Freshwater volume stabilizes</a:t>
            </a:r>
          </a:p>
          <a:p>
            <a:pPr marL="285750" indent="-285750">
              <a:buFont typeface="Arial" panose="020B0604020202020204" pitchFamily="34" charset="0"/>
              <a:buChar char="•"/>
            </a:pPr>
            <a:r>
              <a:rPr lang="en-US" dirty="0">
                <a:cs typeface="Helvetica" panose="020B0604020202020204" pitchFamily="34" charset="0"/>
              </a:rPr>
              <a:t>Slight adverse effects of saltwater extraction</a:t>
            </a:r>
          </a:p>
          <a:p>
            <a:endParaRPr lang="en-US" sz="2000" b="1" dirty="0">
              <a:cs typeface="Helvetica" panose="020B0604020202020204" pitchFamily="34" charset="0"/>
            </a:endParaRPr>
          </a:p>
          <a:p>
            <a:endParaRPr lang="en-US" dirty="0">
              <a:cs typeface="Helvetica" panose="020B0604020202020204" pitchFamily="34" charset="0"/>
            </a:endParaRPr>
          </a:p>
        </p:txBody>
      </p:sp>
      <p:pic>
        <p:nvPicPr>
          <p:cNvPr id="14" name="Picture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22221" y="1946923"/>
            <a:ext cx="4120861" cy="2747241"/>
          </a:xfrm>
          <a:prstGeom prst="rect">
            <a:avLst/>
          </a:prstGeom>
        </p:spPr>
      </p:pic>
    </p:spTree>
    <p:extLst>
      <p:ext uri="{BB962C8B-B14F-4D97-AF65-F5344CB8AC3E}">
        <p14:creationId xmlns:p14="http://schemas.microsoft.com/office/powerpoint/2010/main" val="3337498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843558"/>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sp>
        <p:nvSpPr>
          <p:cNvPr id="7" name="Rectangle 6"/>
          <p:cNvSpPr/>
          <p:nvPr/>
        </p:nvSpPr>
        <p:spPr>
          <a:xfrm>
            <a:off x="-10170" y="4819859"/>
            <a:ext cx="9144000" cy="339501"/>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52320" y="22376"/>
            <a:ext cx="2024042" cy="798806"/>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28184" y="15095"/>
            <a:ext cx="1474232" cy="852862"/>
          </a:xfrm>
          <a:prstGeom prst="rect">
            <a:avLst/>
          </a:prstGeom>
        </p:spPr>
      </p:pic>
      <p:sp>
        <p:nvSpPr>
          <p:cNvPr id="11" name="TextBox 10"/>
          <p:cNvSpPr txBox="1"/>
          <p:nvPr/>
        </p:nvSpPr>
        <p:spPr>
          <a:xfrm>
            <a:off x="0" y="4819859"/>
            <a:ext cx="9144000" cy="307777"/>
          </a:xfrm>
          <a:prstGeom prst="rect">
            <a:avLst/>
          </a:prstGeom>
          <a:noFill/>
        </p:spPr>
        <p:txBody>
          <a:bodyPr wrap="square" rtlCol="0">
            <a:spAutoFit/>
          </a:bodyPr>
          <a:lstStyle/>
          <a:p>
            <a:pPr algn="ctr"/>
            <a:r>
              <a:rPr lang="en-US" sz="1400" dirty="0">
                <a:solidFill>
                  <a:schemeClr val="accent1">
                    <a:lumMod val="75000"/>
                  </a:schemeClr>
                </a:solidFill>
                <a:latin typeface="Helvetica" panose="020B0604020202020204" pitchFamily="34" charset="0"/>
                <a:cs typeface="Helvetica" panose="020B0604020202020204" pitchFamily="34" charset="0"/>
              </a:rPr>
              <a:t>Introduction</a:t>
            </a:r>
            <a:r>
              <a:rPr lang="en-US" sz="1400" dirty="0">
                <a:solidFill>
                  <a:schemeClr val="bg1"/>
                </a:solidFill>
                <a:latin typeface="Helvetica" panose="020B0604020202020204" pitchFamily="34" charset="0"/>
                <a:cs typeface="Helvetica" panose="020B0604020202020204" pitchFamily="34" charset="0"/>
              </a:rPr>
              <a:t>   </a:t>
            </a:r>
            <a:r>
              <a:rPr lang="en-US" sz="1400" dirty="0">
                <a:solidFill>
                  <a:schemeClr val="accent1">
                    <a:lumMod val="75000"/>
                  </a:schemeClr>
                </a:solidFill>
                <a:latin typeface="Helvetica" panose="020B0604020202020204" pitchFamily="34" charset="0"/>
                <a:cs typeface="Helvetica" panose="020B0604020202020204" pitchFamily="34" charset="0"/>
              </a:rPr>
              <a:t>|   Objectives   |   Saltwater Intrusion   |   Study Area   |   Model Setup   |   </a:t>
            </a:r>
            <a:r>
              <a:rPr lang="en-US" sz="1400" dirty="0">
                <a:solidFill>
                  <a:schemeClr val="tx2">
                    <a:lumMod val="20000"/>
                    <a:lumOff val="80000"/>
                  </a:schemeClr>
                </a:solidFill>
                <a:latin typeface="Helvetica" panose="020B0604020202020204" pitchFamily="34" charset="0"/>
                <a:cs typeface="Helvetica" panose="020B0604020202020204" pitchFamily="34" charset="0"/>
              </a:rPr>
              <a:t>Scenarios </a:t>
            </a:r>
            <a:r>
              <a:rPr lang="en-US" sz="1400" dirty="0">
                <a:solidFill>
                  <a:schemeClr val="accent1">
                    <a:lumMod val="75000"/>
                  </a:schemeClr>
                </a:solidFill>
                <a:latin typeface="Helvetica" panose="020B0604020202020204" pitchFamily="34" charset="0"/>
                <a:cs typeface="Helvetica" panose="020B0604020202020204" pitchFamily="34" charset="0"/>
              </a:rPr>
              <a:t>  |   Conclusions</a:t>
            </a:r>
            <a:endParaRPr lang="en-GB" sz="1400" dirty="0">
              <a:solidFill>
                <a:schemeClr val="accent1">
                  <a:lumMod val="75000"/>
                </a:schemeClr>
              </a:solidFill>
              <a:latin typeface="Helvetica" panose="020B0604020202020204" pitchFamily="34" charset="0"/>
              <a:cs typeface="Helvetica" panose="020B0604020202020204" pitchFamily="34" charset="0"/>
            </a:endParaRPr>
          </a:p>
        </p:txBody>
      </p:sp>
      <p:sp>
        <p:nvSpPr>
          <p:cNvPr id="12" name="TextBox 11"/>
          <p:cNvSpPr txBox="1"/>
          <p:nvPr/>
        </p:nvSpPr>
        <p:spPr>
          <a:xfrm>
            <a:off x="469175" y="149138"/>
            <a:ext cx="5688632" cy="584775"/>
          </a:xfrm>
          <a:prstGeom prst="rect">
            <a:avLst/>
          </a:prstGeom>
          <a:noFill/>
        </p:spPr>
        <p:txBody>
          <a:bodyPr wrap="square" rtlCol="0">
            <a:spAutoFit/>
          </a:bodyPr>
          <a:lstStyle/>
          <a:p>
            <a:pPr lvl="0"/>
            <a:r>
              <a:rPr lang="en-US" sz="3200" dirty="0">
                <a:solidFill>
                  <a:schemeClr val="bg1"/>
                </a:solidFill>
                <a:latin typeface="Helvetica" panose="020B0604020202020204" pitchFamily="34" charset="0"/>
                <a:cs typeface="Helvetica" panose="020B0604020202020204" pitchFamily="34" charset="0"/>
              </a:rPr>
              <a:t>Scenarios | </a:t>
            </a:r>
            <a:r>
              <a:rPr lang="en-US" sz="2200" dirty="0">
                <a:solidFill>
                  <a:schemeClr val="bg1"/>
                </a:solidFill>
                <a:latin typeface="Helvetica" panose="020B0604020202020204" pitchFamily="34" charset="0"/>
                <a:cs typeface="Helvetica" panose="020B0604020202020204" pitchFamily="34" charset="0"/>
              </a:rPr>
              <a:t>New Orleans</a:t>
            </a:r>
            <a:endParaRPr lang="en-GB" sz="2200" dirty="0">
              <a:solidFill>
                <a:prstClr val="white"/>
              </a:solidFill>
              <a:latin typeface="Helvetica" panose="020B0604020202020204" pitchFamily="34" charset="0"/>
              <a:cs typeface="Helvetica" panose="020B0604020202020204" pitchFamily="34" charset="0"/>
            </a:endParaRPr>
          </a:p>
        </p:txBody>
      </p:sp>
      <p:sp>
        <p:nvSpPr>
          <p:cNvPr id="16" name="TextBox 15"/>
          <p:cNvSpPr txBox="1"/>
          <p:nvPr/>
        </p:nvSpPr>
        <p:spPr>
          <a:xfrm>
            <a:off x="469175" y="1107036"/>
            <a:ext cx="8664654" cy="2985433"/>
          </a:xfrm>
          <a:prstGeom prst="rect">
            <a:avLst/>
          </a:prstGeom>
          <a:noFill/>
        </p:spPr>
        <p:txBody>
          <a:bodyPr wrap="square" rtlCol="0">
            <a:spAutoFit/>
          </a:bodyPr>
          <a:lstStyle/>
          <a:p>
            <a:r>
              <a:rPr lang="en-US" sz="2000" b="1" dirty="0">
                <a:cs typeface="Helvetica" panose="020B0604020202020204" pitchFamily="34" charset="0"/>
              </a:rPr>
              <a:t>Saltwater Extraction</a:t>
            </a:r>
          </a:p>
          <a:p>
            <a:pPr marL="285750" indent="-285750">
              <a:buFont typeface="Arial" panose="020B0604020202020204" pitchFamily="34" charset="0"/>
              <a:buChar char="•"/>
            </a:pPr>
            <a:r>
              <a:rPr lang="en-US" dirty="0">
                <a:cs typeface="Helvetica" panose="020B0604020202020204" pitchFamily="34" charset="0"/>
              </a:rPr>
              <a:t>Adverse effects</a:t>
            </a:r>
          </a:p>
          <a:p>
            <a:pPr marL="285750" indent="-285750">
              <a:buFont typeface="Arial" panose="020B0604020202020204" pitchFamily="34" charset="0"/>
              <a:buChar char="•"/>
            </a:pPr>
            <a:endParaRPr lang="en-US" dirty="0">
              <a:cs typeface="Helvetica" panose="020B0604020202020204" pitchFamily="34" charset="0"/>
            </a:endParaRPr>
          </a:p>
          <a:p>
            <a:r>
              <a:rPr lang="en-US" sz="2000" b="1" dirty="0">
                <a:cs typeface="Helvetica" panose="020B0604020202020204" pitchFamily="34" charset="0"/>
              </a:rPr>
              <a:t>Infiltration: 10 million m</a:t>
            </a:r>
            <a:r>
              <a:rPr lang="en-US" sz="2000" b="1" baseline="30000" dirty="0">
                <a:cs typeface="Helvetica" panose="020B0604020202020204" pitchFamily="34" charset="0"/>
              </a:rPr>
              <a:t>3</a:t>
            </a:r>
            <a:r>
              <a:rPr lang="en-US" sz="2000" b="1" dirty="0">
                <a:cs typeface="Helvetica" panose="020B0604020202020204" pitchFamily="34" charset="0"/>
              </a:rPr>
              <a:t> y</a:t>
            </a:r>
            <a:r>
              <a:rPr lang="en-US" sz="2000" b="1" baseline="30000" dirty="0">
                <a:cs typeface="Helvetica" panose="020B0604020202020204" pitchFamily="34" charset="0"/>
              </a:rPr>
              <a:t>-1</a:t>
            </a:r>
          </a:p>
          <a:p>
            <a:pPr marL="285750" indent="-285750">
              <a:buFont typeface="Arial" panose="020B0604020202020204" pitchFamily="34" charset="0"/>
              <a:buChar char="•"/>
            </a:pPr>
            <a:r>
              <a:rPr lang="en-US" dirty="0">
                <a:cs typeface="Helvetica" panose="020B0604020202020204" pitchFamily="34" charset="0"/>
              </a:rPr>
              <a:t>Freshwater volume stabilizes</a:t>
            </a:r>
          </a:p>
          <a:p>
            <a:pPr marL="285750" indent="-285750">
              <a:buFont typeface="Arial" panose="020B0604020202020204" pitchFamily="34" charset="0"/>
              <a:buChar char="•"/>
            </a:pPr>
            <a:r>
              <a:rPr lang="en-US" dirty="0">
                <a:cs typeface="Helvetica" panose="020B0604020202020204" pitchFamily="34" charset="0"/>
              </a:rPr>
              <a:t>Slight adverse effects of saltwater extraction</a:t>
            </a:r>
          </a:p>
          <a:p>
            <a:endParaRPr lang="en-US" sz="2000" b="1" dirty="0">
              <a:cs typeface="Helvetica" panose="020B0604020202020204" pitchFamily="34" charset="0"/>
            </a:endParaRPr>
          </a:p>
          <a:p>
            <a:r>
              <a:rPr lang="en-US" sz="2000" b="1" dirty="0">
                <a:cs typeface="Helvetica" panose="020B0604020202020204" pitchFamily="34" charset="0"/>
              </a:rPr>
              <a:t>Infiltration: 50 million m</a:t>
            </a:r>
            <a:r>
              <a:rPr lang="en-US" sz="2000" b="1" baseline="30000" dirty="0">
                <a:cs typeface="Helvetica" panose="020B0604020202020204" pitchFamily="34" charset="0"/>
              </a:rPr>
              <a:t>3</a:t>
            </a:r>
            <a:r>
              <a:rPr lang="en-US" sz="2000" b="1" dirty="0">
                <a:cs typeface="Helvetica" panose="020B0604020202020204" pitchFamily="34" charset="0"/>
              </a:rPr>
              <a:t> y</a:t>
            </a:r>
            <a:r>
              <a:rPr lang="en-US" sz="2000" b="1" baseline="30000" dirty="0">
                <a:cs typeface="Helvetica" panose="020B0604020202020204" pitchFamily="34" charset="0"/>
              </a:rPr>
              <a:t>-1</a:t>
            </a:r>
          </a:p>
          <a:p>
            <a:pPr marL="285750" indent="-285750">
              <a:buFont typeface="Arial" panose="020B0604020202020204" pitchFamily="34" charset="0"/>
              <a:buChar char="•"/>
            </a:pPr>
            <a:r>
              <a:rPr lang="en-US" dirty="0">
                <a:cs typeface="Helvetica" panose="020B0604020202020204" pitchFamily="34" charset="0"/>
              </a:rPr>
              <a:t>Volume increase of 45% - 54%</a:t>
            </a:r>
          </a:p>
          <a:p>
            <a:pPr marL="285750" indent="-285750">
              <a:buFont typeface="Arial" panose="020B0604020202020204" pitchFamily="34" charset="0"/>
              <a:buChar char="•"/>
            </a:pPr>
            <a:r>
              <a:rPr lang="en-US" dirty="0">
                <a:cs typeface="Helvetica" panose="020B0604020202020204" pitchFamily="34" charset="0"/>
              </a:rPr>
              <a:t>Larger increase due to saltwater extraction</a:t>
            </a:r>
          </a:p>
        </p:txBody>
      </p:sp>
      <p:pic>
        <p:nvPicPr>
          <p:cNvPr id="14" name="Picture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22221" y="1946923"/>
            <a:ext cx="4120861" cy="2747240"/>
          </a:xfrm>
          <a:prstGeom prst="rect">
            <a:avLst/>
          </a:prstGeom>
        </p:spPr>
      </p:pic>
    </p:spTree>
    <p:extLst>
      <p:ext uri="{BB962C8B-B14F-4D97-AF65-F5344CB8AC3E}">
        <p14:creationId xmlns:p14="http://schemas.microsoft.com/office/powerpoint/2010/main" val="16158210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843558"/>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sp>
        <p:nvSpPr>
          <p:cNvPr id="7" name="Rectangle 6"/>
          <p:cNvSpPr/>
          <p:nvPr/>
        </p:nvSpPr>
        <p:spPr>
          <a:xfrm>
            <a:off x="0" y="4803998"/>
            <a:ext cx="9144000" cy="339501"/>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52320" y="22376"/>
            <a:ext cx="2024042" cy="798806"/>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28184" y="15095"/>
            <a:ext cx="1474232" cy="852862"/>
          </a:xfrm>
          <a:prstGeom prst="rect">
            <a:avLst/>
          </a:prstGeom>
        </p:spPr>
      </p:pic>
      <p:sp>
        <p:nvSpPr>
          <p:cNvPr id="11" name="TextBox 10"/>
          <p:cNvSpPr txBox="1"/>
          <p:nvPr/>
        </p:nvSpPr>
        <p:spPr>
          <a:xfrm>
            <a:off x="0" y="4819859"/>
            <a:ext cx="9144000" cy="307777"/>
          </a:xfrm>
          <a:prstGeom prst="rect">
            <a:avLst/>
          </a:prstGeom>
          <a:noFill/>
        </p:spPr>
        <p:txBody>
          <a:bodyPr wrap="square" rtlCol="0">
            <a:spAutoFit/>
          </a:bodyPr>
          <a:lstStyle/>
          <a:p>
            <a:pPr algn="ctr"/>
            <a:r>
              <a:rPr lang="en-US" sz="1400" dirty="0">
                <a:solidFill>
                  <a:schemeClr val="tx2">
                    <a:lumMod val="20000"/>
                    <a:lumOff val="80000"/>
                  </a:schemeClr>
                </a:solidFill>
                <a:latin typeface="Helvetica" panose="020B0604020202020204" pitchFamily="34" charset="0"/>
                <a:cs typeface="Helvetica" panose="020B0604020202020204" pitchFamily="34" charset="0"/>
              </a:rPr>
              <a:t>Introduction</a:t>
            </a:r>
            <a:r>
              <a:rPr lang="en-US" sz="1400" dirty="0">
                <a:solidFill>
                  <a:schemeClr val="bg1"/>
                </a:solidFill>
                <a:latin typeface="Helvetica" panose="020B0604020202020204" pitchFamily="34" charset="0"/>
                <a:cs typeface="Helvetica" panose="020B0604020202020204" pitchFamily="34" charset="0"/>
              </a:rPr>
              <a:t>   </a:t>
            </a:r>
            <a:r>
              <a:rPr lang="en-US" sz="1400" dirty="0">
                <a:solidFill>
                  <a:schemeClr val="accent1">
                    <a:lumMod val="75000"/>
                  </a:schemeClr>
                </a:solidFill>
                <a:latin typeface="Helvetica" panose="020B0604020202020204" pitchFamily="34" charset="0"/>
                <a:cs typeface="Helvetica" panose="020B0604020202020204" pitchFamily="34" charset="0"/>
              </a:rPr>
              <a:t>|   Objectives   |   Saltwater Intrusion   |   Study Area   |   Model Setup   |   Scenarios   |   Conclusions</a:t>
            </a:r>
            <a:endParaRPr lang="en-GB" sz="1400" dirty="0">
              <a:solidFill>
                <a:schemeClr val="accent1">
                  <a:lumMod val="75000"/>
                </a:schemeClr>
              </a:solidFill>
              <a:latin typeface="Helvetica" panose="020B0604020202020204" pitchFamily="34" charset="0"/>
              <a:cs typeface="Helvetica" panose="020B0604020202020204" pitchFamily="34" charset="0"/>
            </a:endParaRPr>
          </a:p>
        </p:txBody>
      </p:sp>
      <p:sp>
        <p:nvSpPr>
          <p:cNvPr id="5" name="TextBox 4"/>
          <p:cNvSpPr txBox="1"/>
          <p:nvPr/>
        </p:nvSpPr>
        <p:spPr>
          <a:xfrm>
            <a:off x="469175" y="1107035"/>
            <a:ext cx="8352928" cy="954107"/>
          </a:xfrm>
          <a:prstGeom prst="rect">
            <a:avLst/>
          </a:prstGeom>
          <a:noFill/>
        </p:spPr>
        <p:txBody>
          <a:bodyPr wrap="square" rtlCol="0">
            <a:spAutoFit/>
          </a:bodyPr>
          <a:lstStyle/>
          <a:p>
            <a:r>
              <a:rPr lang="en-US" sz="2000" b="1" dirty="0">
                <a:latin typeface="Calibri" panose="020F0502020204030204" pitchFamily="34" charset="0"/>
                <a:cs typeface="Helvetica" panose="020B0604020202020204" pitchFamily="34" charset="0"/>
              </a:rPr>
              <a:t>Mississippi River Delta</a:t>
            </a:r>
          </a:p>
          <a:p>
            <a:pPr marL="285750" indent="-285750">
              <a:buFont typeface="Arial" panose="020B0604020202020204" pitchFamily="34" charset="0"/>
              <a:buChar char="•"/>
            </a:pPr>
            <a:r>
              <a:rPr lang="en-US" dirty="0">
                <a:latin typeface="Calibri" panose="020F0502020204030204" pitchFamily="34" charset="0"/>
                <a:cs typeface="Helvetica" panose="020B0604020202020204" pitchFamily="34" charset="0"/>
              </a:rPr>
              <a:t>Largest port of the USA</a:t>
            </a:r>
          </a:p>
          <a:p>
            <a:pPr marL="285750" indent="-285750">
              <a:buFont typeface="Arial" panose="020B0604020202020204" pitchFamily="34" charset="0"/>
              <a:buChar char="•"/>
            </a:pPr>
            <a:r>
              <a:rPr lang="en-US" dirty="0">
                <a:latin typeface="Calibri" panose="020F0502020204030204" pitchFamily="34" charset="0"/>
                <a:cs typeface="Helvetica" panose="020B0604020202020204" pitchFamily="34" charset="0"/>
              </a:rPr>
              <a:t>Baton Rouge &amp; New Orleans</a:t>
            </a:r>
          </a:p>
        </p:txBody>
      </p:sp>
      <p:sp>
        <p:nvSpPr>
          <p:cNvPr id="12" name="TextBox 11"/>
          <p:cNvSpPr txBox="1"/>
          <p:nvPr/>
        </p:nvSpPr>
        <p:spPr>
          <a:xfrm>
            <a:off x="469175" y="149138"/>
            <a:ext cx="5688632" cy="584775"/>
          </a:xfrm>
          <a:prstGeom prst="rect">
            <a:avLst/>
          </a:prstGeom>
          <a:noFill/>
        </p:spPr>
        <p:txBody>
          <a:bodyPr wrap="square" rtlCol="0">
            <a:spAutoFit/>
          </a:bodyPr>
          <a:lstStyle/>
          <a:p>
            <a:pPr lvl="0"/>
            <a:r>
              <a:rPr lang="en-US" sz="3200" dirty="0">
                <a:solidFill>
                  <a:schemeClr val="bg1"/>
                </a:solidFill>
                <a:latin typeface="Helvetica" panose="020B0604020202020204" pitchFamily="34" charset="0"/>
                <a:cs typeface="Helvetica" panose="020B0604020202020204" pitchFamily="34" charset="0"/>
              </a:rPr>
              <a:t>Introduction</a:t>
            </a:r>
            <a:r>
              <a:rPr lang="en-US" sz="3200" dirty="0">
                <a:solidFill>
                  <a:prstClr val="white"/>
                </a:solidFill>
                <a:latin typeface="Helvetica" panose="020B0604020202020204" pitchFamily="34" charset="0"/>
                <a:cs typeface="Helvetica" panose="020B0604020202020204" pitchFamily="34" charset="0"/>
              </a:rPr>
              <a:t> | </a:t>
            </a:r>
            <a:r>
              <a:rPr lang="en-US" sz="2200" dirty="0">
                <a:solidFill>
                  <a:prstClr val="white"/>
                </a:solidFill>
                <a:latin typeface="Helvetica" panose="020B0604020202020204" pitchFamily="34" charset="0"/>
                <a:cs typeface="Helvetica" panose="020B0604020202020204" pitchFamily="34" charset="0"/>
              </a:rPr>
              <a:t>Southeastern Louisiana</a:t>
            </a:r>
            <a:endParaRPr lang="en-GB" sz="2200" dirty="0">
              <a:solidFill>
                <a:prstClr val="white"/>
              </a:solidFill>
              <a:latin typeface="Helvetica" panose="020B0604020202020204" pitchFamily="34" charset="0"/>
              <a:cs typeface="Helvetica" panose="020B0604020202020204" pitchFamily="34" charset="0"/>
            </a:endParaRPr>
          </a:p>
        </p:txBody>
      </p:sp>
      <p:pic>
        <p:nvPicPr>
          <p:cNvPr id="103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32040" y="1288113"/>
            <a:ext cx="4211960" cy="35058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p:cNvSpPr txBox="1"/>
          <p:nvPr/>
        </p:nvSpPr>
        <p:spPr>
          <a:xfrm>
            <a:off x="469175" y="2355726"/>
            <a:ext cx="4318849" cy="1231106"/>
          </a:xfrm>
          <a:prstGeom prst="rect">
            <a:avLst/>
          </a:prstGeom>
          <a:noFill/>
        </p:spPr>
        <p:txBody>
          <a:bodyPr wrap="square" rtlCol="0">
            <a:spAutoFit/>
          </a:bodyPr>
          <a:lstStyle/>
          <a:p>
            <a:r>
              <a:rPr lang="en-US" sz="2000" b="1" dirty="0">
                <a:latin typeface="Calibri" panose="020F0502020204030204" pitchFamily="34" charset="0"/>
                <a:cs typeface="Helvetica" panose="020B0604020202020204" pitchFamily="34" charset="0"/>
              </a:rPr>
              <a:t>Groundwater Resources</a:t>
            </a:r>
          </a:p>
          <a:p>
            <a:pPr marL="285750" indent="-285750">
              <a:buFont typeface="Arial" panose="020B0604020202020204" pitchFamily="34" charset="0"/>
              <a:buChar char="•"/>
            </a:pPr>
            <a:r>
              <a:rPr lang="en-US" dirty="0">
                <a:latin typeface="Calibri" panose="020F0502020204030204" pitchFamily="34" charset="0"/>
                <a:cs typeface="Helvetica" panose="020B0604020202020204" pitchFamily="34" charset="0"/>
              </a:rPr>
              <a:t>Southern Hills regional aquifer system</a:t>
            </a:r>
          </a:p>
          <a:p>
            <a:pPr marL="285750" indent="-285750">
              <a:buFont typeface="Arial" panose="020B0604020202020204" pitchFamily="34" charset="0"/>
              <a:buChar char="•"/>
            </a:pPr>
            <a:r>
              <a:rPr lang="en-US" dirty="0">
                <a:latin typeface="Calibri" panose="020F0502020204030204" pitchFamily="34" charset="0"/>
                <a:cs typeface="Helvetica" panose="020B0604020202020204" pitchFamily="34" charset="0"/>
              </a:rPr>
              <a:t>Large abundances of fresh groundwater in northern part</a:t>
            </a:r>
          </a:p>
        </p:txBody>
      </p:sp>
    </p:spTree>
    <p:extLst>
      <p:ext uri="{BB962C8B-B14F-4D97-AF65-F5344CB8AC3E}">
        <p14:creationId xmlns:p14="http://schemas.microsoft.com/office/powerpoint/2010/main" val="1594622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688" y="843558"/>
            <a:ext cx="5616624" cy="3970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0" y="0"/>
            <a:ext cx="9144000" cy="843558"/>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sp>
        <p:nvSpPr>
          <p:cNvPr id="7" name="Rectangle 6"/>
          <p:cNvSpPr/>
          <p:nvPr/>
        </p:nvSpPr>
        <p:spPr>
          <a:xfrm>
            <a:off x="-10170" y="4819859"/>
            <a:ext cx="9144000" cy="339501"/>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52320" y="22376"/>
            <a:ext cx="2024042" cy="798806"/>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28184" y="15095"/>
            <a:ext cx="1474232" cy="852862"/>
          </a:xfrm>
          <a:prstGeom prst="rect">
            <a:avLst/>
          </a:prstGeom>
        </p:spPr>
      </p:pic>
      <p:sp>
        <p:nvSpPr>
          <p:cNvPr id="11" name="TextBox 10"/>
          <p:cNvSpPr txBox="1"/>
          <p:nvPr/>
        </p:nvSpPr>
        <p:spPr>
          <a:xfrm>
            <a:off x="0" y="4819859"/>
            <a:ext cx="9144000" cy="307777"/>
          </a:xfrm>
          <a:prstGeom prst="rect">
            <a:avLst/>
          </a:prstGeom>
          <a:noFill/>
        </p:spPr>
        <p:txBody>
          <a:bodyPr wrap="square" rtlCol="0">
            <a:spAutoFit/>
          </a:bodyPr>
          <a:lstStyle/>
          <a:p>
            <a:pPr algn="ctr"/>
            <a:r>
              <a:rPr lang="en-US" sz="1400" dirty="0">
                <a:solidFill>
                  <a:schemeClr val="accent1">
                    <a:lumMod val="75000"/>
                  </a:schemeClr>
                </a:solidFill>
                <a:latin typeface="Helvetica" panose="020B0604020202020204" pitchFamily="34" charset="0"/>
                <a:cs typeface="Helvetica" panose="020B0604020202020204" pitchFamily="34" charset="0"/>
              </a:rPr>
              <a:t>Introduction</a:t>
            </a:r>
            <a:r>
              <a:rPr lang="en-US" sz="1400" dirty="0">
                <a:solidFill>
                  <a:schemeClr val="bg1"/>
                </a:solidFill>
                <a:latin typeface="Helvetica" panose="020B0604020202020204" pitchFamily="34" charset="0"/>
                <a:cs typeface="Helvetica" panose="020B0604020202020204" pitchFamily="34" charset="0"/>
              </a:rPr>
              <a:t>   </a:t>
            </a:r>
            <a:r>
              <a:rPr lang="en-US" sz="1400" dirty="0">
                <a:solidFill>
                  <a:schemeClr val="accent1">
                    <a:lumMod val="75000"/>
                  </a:schemeClr>
                </a:solidFill>
                <a:latin typeface="Helvetica" panose="020B0604020202020204" pitchFamily="34" charset="0"/>
                <a:cs typeface="Helvetica" panose="020B0604020202020204" pitchFamily="34" charset="0"/>
              </a:rPr>
              <a:t>|   Objectives   |   Saltwater Intrusion   |   Study Area   |   Model Setup   |   </a:t>
            </a:r>
            <a:r>
              <a:rPr lang="en-US" sz="1400" dirty="0">
                <a:solidFill>
                  <a:schemeClr val="tx2">
                    <a:lumMod val="20000"/>
                    <a:lumOff val="80000"/>
                  </a:schemeClr>
                </a:solidFill>
                <a:latin typeface="Helvetica" panose="020B0604020202020204" pitchFamily="34" charset="0"/>
                <a:cs typeface="Helvetica" panose="020B0604020202020204" pitchFamily="34" charset="0"/>
              </a:rPr>
              <a:t>Scenarios </a:t>
            </a:r>
            <a:r>
              <a:rPr lang="en-US" sz="1400" dirty="0">
                <a:solidFill>
                  <a:schemeClr val="accent1">
                    <a:lumMod val="75000"/>
                  </a:schemeClr>
                </a:solidFill>
                <a:latin typeface="Helvetica" panose="020B0604020202020204" pitchFamily="34" charset="0"/>
                <a:cs typeface="Helvetica" panose="020B0604020202020204" pitchFamily="34" charset="0"/>
              </a:rPr>
              <a:t>  |   Conclusions</a:t>
            </a:r>
            <a:endParaRPr lang="en-GB" sz="1400" dirty="0">
              <a:solidFill>
                <a:schemeClr val="accent1">
                  <a:lumMod val="75000"/>
                </a:schemeClr>
              </a:solidFill>
              <a:latin typeface="Helvetica" panose="020B0604020202020204" pitchFamily="34" charset="0"/>
              <a:cs typeface="Helvetica" panose="020B0604020202020204" pitchFamily="34" charset="0"/>
            </a:endParaRPr>
          </a:p>
        </p:txBody>
      </p:sp>
      <p:sp>
        <p:nvSpPr>
          <p:cNvPr id="12" name="TextBox 11"/>
          <p:cNvSpPr txBox="1"/>
          <p:nvPr/>
        </p:nvSpPr>
        <p:spPr>
          <a:xfrm>
            <a:off x="469175" y="149138"/>
            <a:ext cx="5688632" cy="584775"/>
          </a:xfrm>
          <a:prstGeom prst="rect">
            <a:avLst/>
          </a:prstGeom>
          <a:noFill/>
        </p:spPr>
        <p:txBody>
          <a:bodyPr wrap="square" rtlCol="0">
            <a:spAutoFit/>
          </a:bodyPr>
          <a:lstStyle/>
          <a:p>
            <a:pPr lvl="0"/>
            <a:r>
              <a:rPr lang="en-US" sz="3200" dirty="0">
                <a:solidFill>
                  <a:schemeClr val="bg1"/>
                </a:solidFill>
                <a:latin typeface="Helvetica" panose="020B0604020202020204" pitchFamily="34" charset="0"/>
                <a:cs typeface="Helvetica" panose="020B0604020202020204" pitchFamily="34" charset="0"/>
              </a:rPr>
              <a:t>Scenarios | </a:t>
            </a:r>
            <a:r>
              <a:rPr lang="en-US" sz="2200" dirty="0">
                <a:solidFill>
                  <a:schemeClr val="bg1"/>
                </a:solidFill>
                <a:latin typeface="Helvetica" panose="020B0604020202020204" pitchFamily="34" charset="0"/>
                <a:cs typeface="Helvetica" panose="020B0604020202020204" pitchFamily="34" charset="0"/>
              </a:rPr>
              <a:t>New Orleans</a:t>
            </a:r>
            <a:endParaRPr lang="en-GB" sz="2200" dirty="0">
              <a:solidFill>
                <a:prstClr val="white"/>
              </a:solidFill>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28377601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62402" y="2494220"/>
            <a:ext cx="6408712" cy="2410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0" y="0"/>
            <a:ext cx="9144000" cy="843558"/>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sp>
        <p:nvSpPr>
          <p:cNvPr id="7" name="Rectangle 6"/>
          <p:cNvSpPr/>
          <p:nvPr/>
        </p:nvSpPr>
        <p:spPr>
          <a:xfrm>
            <a:off x="-10170" y="4819859"/>
            <a:ext cx="9144000" cy="339501"/>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52320" y="22376"/>
            <a:ext cx="2024042" cy="798806"/>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28184" y="15095"/>
            <a:ext cx="1474232" cy="852862"/>
          </a:xfrm>
          <a:prstGeom prst="rect">
            <a:avLst/>
          </a:prstGeom>
        </p:spPr>
      </p:pic>
      <p:sp>
        <p:nvSpPr>
          <p:cNvPr id="11" name="TextBox 10"/>
          <p:cNvSpPr txBox="1"/>
          <p:nvPr/>
        </p:nvSpPr>
        <p:spPr>
          <a:xfrm>
            <a:off x="0" y="4819859"/>
            <a:ext cx="9144000" cy="307777"/>
          </a:xfrm>
          <a:prstGeom prst="rect">
            <a:avLst/>
          </a:prstGeom>
          <a:noFill/>
        </p:spPr>
        <p:txBody>
          <a:bodyPr wrap="square" rtlCol="0">
            <a:spAutoFit/>
          </a:bodyPr>
          <a:lstStyle/>
          <a:p>
            <a:pPr algn="ctr"/>
            <a:r>
              <a:rPr lang="en-US" sz="1400" dirty="0">
                <a:solidFill>
                  <a:schemeClr val="accent1">
                    <a:lumMod val="75000"/>
                  </a:schemeClr>
                </a:solidFill>
                <a:latin typeface="Helvetica" panose="020B0604020202020204" pitchFamily="34" charset="0"/>
                <a:cs typeface="Helvetica" panose="020B0604020202020204" pitchFamily="34" charset="0"/>
              </a:rPr>
              <a:t>Introduction</a:t>
            </a:r>
            <a:r>
              <a:rPr lang="en-US" sz="1400" dirty="0">
                <a:solidFill>
                  <a:schemeClr val="bg1"/>
                </a:solidFill>
                <a:latin typeface="Helvetica" panose="020B0604020202020204" pitchFamily="34" charset="0"/>
                <a:cs typeface="Helvetica" panose="020B0604020202020204" pitchFamily="34" charset="0"/>
              </a:rPr>
              <a:t>   </a:t>
            </a:r>
            <a:r>
              <a:rPr lang="en-US" sz="1400" dirty="0">
                <a:solidFill>
                  <a:schemeClr val="accent1">
                    <a:lumMod val="75000"/>
                  </a:schemeClr>
                </a:solidFill>
                <a:latin typeface="Helvetica" panose="020B0604020202020204" pitchFamily="34" charset="0"/>
                <a:cs typeface="Helvetica" panose="020B0604020202020204" pitchFamily="34" charset="0"/>
              </a:rPr>
              <a:t>|   Objectives   |   Saltwater Intrusion   |   Study Area   |   Model Setup   |   </a:t>
            </a:r>
            <a:r>
              <a:rPr lang="en-US" sz="1400" dirty="0">
                <a:solidFill>
                  <a:schemeClr val="tx2">
                    <a:lumMod val="20000"/>
                    <a:lumOff val="80000"/>
                  </a:schemeClr>
                </a:solidFill>
                <a:latin typeface="Helvetica" panose="020B0604020202020204" pitchFamily="34" charset="0"/>
                <a:cs typeface="Helvetica" panose="020B0604020202020204" pitchFamily="34" charset="0"/>
              </a:rPr>
              <a:t>Scenarios </a:t>
            </a:r>
            <a:r>
              <a:rPr lang="en-US" sz="1400" dirty="0">
                <a:solidFill>
                  <a:schemeClr val="accent1">
                    <a:lumMod val="75000"/>
                  </a:schemeClr>
                </a:solidFill>
                <a:latin typeface="Helvetica" panose="020B0604020202020204" pitchFamily="34" charset="0"/>
                <a:cs typeface="Helvetica" panose="020B0604020202020204" pitchFamily="34" charset="0"/>
              </a:rPr>
              <a:t>  |   Conclusions</a:t>
            </a:r>
            <a:endParaRPr lang="en-GB" sz="1400" dirty="0">
              <a:solidFill>
                <a:schemeClr val="accent1">
                  <a:lumMod val="75000"/>
                </a:schemeClr>
              </a:solidFill>
              <a:latin typeface="Helvetica" panose="020B0604020202020204" pitchFamily="34" charset="0"/>
              <a:cs typeface="Helvetica" panose="020B0604020202020204" pitchFamily="34" charset="0"/>
            </a:endParaRPr>
          </a:p>
        </p:txBody>
      </p:sp>
      <p:sp>
        <p:nvSpPr>
          <p:cNvPr id="12" name="TextBox 11"/>
          <p:cNvSpPr txBox="1"/>
          <p:nvPr/>
        </p:nvSpPr>
        <p:spPr>
          <a:xfrm>
            <a:off x="469175" y="149138"/>
            <a:ext cx="5688632" cy="584775"/>
          </a:xfrm>
          <a:prstGeom prst="rect">
            <a:avLst/>
          </a:prstGeom>
          <a:noFill/>
        </p:spPr>
        <p:txBody>
          <a:bodyPr wrap="square" rtlCol="0">
            <a:spAutoFit/>
          </a:bodyPr>
          <a:lstStyle/>
          <a:p>
            <a:pPr lvl="0"/>
            <a:r>
              <a:rPr lang="en-US" sz="3200" dirty="0">
                <a:solidFill>
                  <a:schemeClr val="bg1"/>
                </a:solidFill>
                <a:latin typeface="Helvetica" panose="020B0604020202020204" pitchFamily="34" charset="0"/>
                <a:cs typeface="Helvetica" panose="020B0604020202020204" pitchFamily="34" charset="0"/>
              </a:rPr>
              <a:t>Scenarios | </a:t>
            </a:r>
            <a:r>
              <a:rPr lang="en-US" sz="2200" dirty="0">
                <a:solidFill>
                  <a:schemeClr val="bg1"/>
                </a:solidFill>
                <a:latin typeface="Helvetica" panose="020B0604020202020204" pitchFamily="34" charset="0"/>
                <a:cs typeface="Helvetica" panose="020B0604020202020204" pitchFamily="34" charset="0"/>
              </a:rPr>
              <a:t>New Orleans</a:t>
            </a:r>
            <a:endParaRPr lang="en-GB" sz="2200" dirty="0">
              <a:solidFill>
                <a:prstClr val="white"/>
              </a:solidFill>
              <a:latin typeface="Helvetica" panose="020B0604020202020204" pitchFamily="34" charset="0"/>
              <a:cs typeface="Helvetica" panose="020B0604020202020204" pitchFamily="34" charset="0"/>
            </a:endParaRPr>
          </a:p>
        </p:txBody>
      </p:sp>
      <p:sp>
        <p:nvSpPr>
          <p:cNvPr id="16" name="TextBox 15"/>
          <p:cNvSpPr txBox="1"/>
          <p:nvPr/>
        </p:nvSpPr>
        <p:spPr>
          <a:xfrm>
            <a:off x="469175" y="1107036"/>
            <a:ext cx="7995166" cy="1477328"/>
          </a:xfrm>
          <a:prstGeom prst="rect">
            <a:avLst/>
          </a:prstGeom>
          <a:noFill/>
        </p:spPr>
        <p:txBody>
          <a:bodyPr wrap="square" rtlCol="0">
            <a:spAutoFit/>
          </a:bodyPr>
          <a:lstStyle/>
          <a:p>
            <a:r>
              <a:rPr lang="en-US" b="1" dirty="0">
                <a:cs typeface="Helvetica" panose="020B0604020202020204" pitchFamily="34" charset="0"/>
              </a:rPr>
              <a:t>Artificial Recharge + Saltwater Extraction at 50 million m</a:t>
            </a:r>
            <a:r>
              <a:rPr lang="en-US" b="1" baseline="30000" dirty="0">
                <a:cs typeface="Helvetica" panose="020B0604020202020204" pitchFamily="34" charset="0"/>
              </a:rPr>
              <a:t>3</a:t>
            </a:r>
            <a:r>
              <a:rPr lang="en-US" b="1" dirty="0">
                <a:cs typeface="Helvetica" panose="020B0604020202020204" pitchFamily="34" charset="0"/>
              </a:rPr>
              <a:t> y</a:t>
            </a:r>
            <a:r>
              <a:rPr lang="en-US" b="1" baseline="30000" dirty="0">
                <a:cs typeface="Helvetica" panose="020B0604020202020204" pitchFamily="34" charset="0"/>
              </a:rPr>
              <a:t>-1</a:t>
            </a:r>
            <a:r>
              <a:rPr lang="en-US" b="1" dirty="0">
                <a:cs typeface="Helvetica" panose="020B0604020202020204" pitchFamily="34" charset="0"/>
              </a:rPr>
              <a:t> leads to the largest increase of freshwater volume in the New Orleans area. </a:t>
            </a:r>
          </a:p>
          <a:p>
            <a:endParaRPr lang="en-US" b="1" dirty="0">
              <a:cs typeface="Helvetica" panose="020B0604020202020204" pitchFamily="34" charset="0"/>
            </a:endParaRPr>
          </a:p>
          <a:p>
            <a:r>
              <a:rPr lang="en-US" b="1" dirty="0">
                <a:cs typeface="Helvetica" panose="020B0604020202020204" pitchFamily="34" charset="0"/>
              </a:rPr>
              <a:t>However:</a:t>
            </a:r>
            <a:endParaRPr lang="en-US" dirty="0">
              <a:cs typeface="Helvetica" panose="020B0604020202020204" pitchFamily="34" charset="0"/>
            </a:endParaRPr>
          </a:p>
          <a:p>
            <a:pPr marL="285750" indent="-285750">
              <a:buFont typeface="Arial" panose="020B0604020202020204" pitchFamily="34" charset="0"/>
              <a:buChar char="•"/>
            </a:pPr>
            <a:r>
              <a:rPr lang="en-US" dirty="0">
                <a:cs typeface="Helvetica" panose="020B0604020202020204" pitchFamily="34" charset="0"/>
              </a:rPr>
              <a:t>Subsidence due to decreasing hydraulic heads</a:t>
            </a:r>
          </a:p>
        </p:txBody>
      </p:sp>
    </p:spTree>
    <p:extLst>
      <p:ext uri="{BB962C8B-B14F-4D97-AF65-F5344CB8AC3E}">
        <p14:creationId xmlns:p14="http://schemas.microsoft.com/office/powerpoint/2010/main" val="7784618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843558"/>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sp>
        <p:nvSpPr>
          <p:cNvPr id="7" name="Rectangle 6"/>
          <p:cNvSpPr/>
          <p:nvPr/>
        </p:nvSpPr>
        <p:spPr>
          <a:xfrm>
            <a:off x="-10170" y="4819859"/>
            <a:ext cx="9144000" cy="339501"/>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52320" y="22376"/>
            <a:ext cx="2024042" cy="798806"/>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28184" y="15095"/>
            <a:ext cx="1474232" cy="852862"/>
          </a:xfrm>
          <a:prstGeom prst="rect">
            <a:avLst/>
          </a:prstGeom>
        </p:spPr>
      </p:pic>
      <p:sp>
        <p:nvSpPr>
          <p:cNvPr id="11" name="TextBox 10"/>
          <p:cNvSpPr txBox="1"/>
          <p:nvPr/>
        </p:nvSpPr>
        <p:spPr>
          <a:xfrm>
            <a:off x="0" y="4819859"/>
            <a:ext cx="9144000" cy="307777"/>
          </a:xfrm>
          <a:prstGeom prst="rect">
            <a:avLst/>
          </a:prstGeom>
          <a:noFill/>
        </p:spPr>
        <p:txBody>
          <a:bodyPr wrap="square" rtlCol="0">
            <a:spAutoFit/>
          </a:bodyPr>
          <a:lstStyle/>
          <a:p>
            <a:pPr algn="ctr"/>
            <a:r>
              <a:rPr lang="en-US" sz="1400" dirty="0">
                <a:solidFill>
                  <a:schemeClr val="accent1">
                    <a:lumMod val="75000"/>
                  </a:schemeClr>
                </a:solidFill>
                <a:latin typeface="Helvetica" panose="020B0604020202020204" pitchFamily="34" charset="0"/>
                <a:cs typeface="Helvetica" panose="020B0604020202020204" pitchFamily="34" charset="0"/>
              </a:rPr>
              <a:t>Introduction</a:t>
            </a:r>
            <a:r>
              <a:rPr lang="en-US" sz="1400" dirty="0">
                <a:solidFill>
                  <a:schemeClr val="bg1"/>
                </a:solidFill>
                <a:latin typeface="Helvetica" panose="020B0604020202020204" pitchFamily="34" charset="0"/>
                <a:cs typeface="Helvetica" panose="020B0604020202020204" pitchFamily="34" charset="0"/>
              </a:rPr>
              <a:t>   </a:t>
            </a:r>
            <a:r>
              <a:rPr lang="en-US" sz="1400" dirty="0">
                <a:solidFill>
                  <a:schemeClr val="accent1">
                    <a:lumMod val="75000"/>
                  </a:schemeClr>
                </a:solidFill>
                <a:latin typeface="Helvetica" panose="020B0604020202020204" pitchFamily="34" charset="0"/>
                <a:cs typeface="Helvetica" panose="020B0604020202020204" pitchFamily="34" charset="0"/>
              </a:rPr>
              <a:t>|   Objectives   |   Saltwater Intrusion   |   Study Area   |   Model Setup   |   </a:t>
            </a:r>
            <a:r>
              <a:rPr lang="en-US" sz="1400" dirty="0">
                <a:solidFill>
                  <a:schemeClr val="tx2">
                    <a:lumMod val="20000"/>
                    <a:lumOff val="80000"/>
                  </a:schemeClr>
                </a:solidFill>
                <a:latin typeface="Helvetica" panose="020B0604020202020204" pitchFamily="34" charset="0"/>
                <a:cs typeface="Helvetica" panose="020B0604020202020204" pitchFamily="34" charset="0"/>
              </a:rPr>
              <a:t>Scenarios </a:t>
            </a:r>
            <a:r>
              <a:rPr lang="en-US" sz="1400" dirty="0">
                <a:solidFill>
                  <a:schemeClr val="accent1">
                    <a:lumMod val="75000"/>
                  </a:schemeClr>
                </a:solidFill>
                <a:latin typeface="Helvetica" panose="020B0604020202020204" pitchFamily="34" charset="0"/>
                <a:cs typeface="Helvetica" panose="020B0604020202020204" pitchFamily="34" charset="0"/>
              </a:rPr>
              <a:t>  |   Conclusions</a:t>
            </a:r>
            <a:endParaRPr lang="en-GB" sz="1400" dirty="0">
              <a:solidFill>
                <a:schemeClr val="accent1">
                  <a:lumMod val="75000"/>
                </a:schemeClr>
              </a:solidFill>
              <a:latin typeface="Helvetica" panose="020B0604020202020204" pitchFamily="34" charset="0"/>
              <a:cs typeface="Helvetica" panose="020B0604020202020204" pitchFamily="34" charset="0"/>
            </a:endParaRPr>
          </a:p>
        </p:txBody>
      </p:sp>
      <p:sp>
        <p:nvSpPr>
          <p:cNvPr id="12" name="TextBox 11"/>
          <p:cNvSpPr txBox="1"/>
          <p:nvPr/>
        </p:nvSpPr>
        <p:spPr>
          <a:xfrm>
            <a:off x="469175" y="149138"/>
            <a:ext cx="5688632" cy="584775"/>
          </a:xfrm>
          <a:prstGeom prst="rect">
            <a:avLst/>
          </a:prstGeom>
          <a:noFill/>
        </p:spPr>
        <p:txBody>
          <a:bodyPr wrap="square" rtlCol="0">
            <a:spAutoFit/>
          </a:bodyPr>
          <a:lstStyle/>
          <a:p>
            <a:pPr lvl="0"/>
            <a:r>
              <a:rPr lang="en-US" sz="3200" dirty="0">
                <a:solidFill>
                  <a:schemeClr val="bg1"/>
                </a:solidFill>
                <a:latin typeface="Helvetica" panose="020B0604020202020204" pitchFamily="34" charset="0"/>
                <a:cs typeface="Helvetica" panose="020B0604020202020204" pitchFamily="34" charset="0"/>
              </a:rPr>
              <a:t>Scenarios | </a:t>
            </a:r>
            <a:r>
              <a:rPr lang="en-US" sz="2200" dirty="0">
                <a:solidFill>
                  <a:schemeClr val="bg1"/>
                </a:solidFill>
                <a:latin typeface="Helvetica" panose="020B0604020202020204" pitchFamily="34" charset="0"/>
                <a:cs typeface="Helvetica" panose="020B0604020202020204" pitchFamily="34" charset="0"/>
              </a:rPr>
              <a:t>New Orleans</a:t>
            </a:r>
            <a:endParaRPr lang="en-GB" sz="2200" dirty="0">
              <a:solidFill>
                <a:prstClr val="white"/>
              </a:solidFill>
              <a:latin typeface="Helvetica" panose="020B0604020202020204" pitchFamily="34" charset="0"/>
              <a:cs typeface="Helvetica" panose="020B0604020202020204" pitchFamily="34" charset="0"/>
            </a:endParaRPr>
          </a:p>
        </p:txBody>
      </p:sp>
      <p:sp>
        <p:nvSpPr>
          <p:cNvPr id="16" name="TextBox 15"/>
          <p:cNvSpPr txBox="1"/>
          <p:nvPr/>
        </p:nvSpPr>
        <p:spPr>
          <a:xfrm>
            <a:off x="469175" y="1107036"/>
            <a:ext cx="7995166" cy="2031325"/>
          </a:xfrm>
          <a:prstGeom prst="rect">
            <a:avLst/>
          </a:prstGeom>
          <a:noFill/>
        </p:spPr>
        <p:txBody>
          <a:bodyPr wrap="square" rtlCol="0">
            <a:spAutoFit/>
          </a:bodyPr>
          <a:lstStyle/>
          <a:p>
            <a:r>
              <a:rPr lang="en-US" b="1" dirty="0">
                <a:cs typeface="Helvetica" panose="020B0604020202020204" pitchFamily="34" charset="0"/>
              </a:rPr>
              <a:t>Artificial Recharge + Saltwater Extraction at 50 million m</a:t>
            </a:r>
            <a:r>
              <a:rPr lang="en-US" b="1" baseline="30000" dirty="0">
                <a:cs typeface="Helvetica" panose="020B0604020202020204" pitchFamily="34" charset="0"/>
              </a:rPr>
              <a:t>3</a:t>
            </a:r>
            <a:r>
              <a:rPr lang="en-US" b="1" dirty="0">
                <a:cs typeface="Helvetica" panose="020B0604020202020204" pitchFamily="34" charset="0"/>
              </a:rPr>
              <a:t> y</a:t>
            </a:r>
            <a:r>
              <a:rPr lang="en-US" b="1" baseline="30000" dirty="0">
                <a:cs typeface="Helvetica" panose="020B0604020202020204" pitchFamily="34" charset="0"/>
              </a:rPr>
              <a:t>-1</a:t>
            </a:r>
            <a:r>
              <a:rPr lang="en-US" b="1" dirty="0">
                <a:cs typeface="Helvetica" panose="020B0604020202020204" pitchFamily="34" charset="0"/>
              </a:rPr>
              <a:t> leads to the largest increase of freshwater volume in the New Orleans area. </a:t>
            </a:r>
          </a:p>
          <a:p>
            <a:endParaRPr lang="en-US" b="1" dirty="0">
              <a:cs typeface="Helvetica" panose="020B0604020202020204" pitchFamily="34" charset="0"/>
            </a:endParaRPr>
          </a:p>
          <a:p>
            <a:r>
              <a:rPr lang="en-US" b="1" dirty="0">
                <a:cs typeface="Helvetica" panose="020B0604020202020204" pitchFamily="34" charset="0"/>
              </a:rPr>
              <a:t>However:</a:t>
            </a:r>
            <a:endParaRPr lang="en-US" dirty="0">
              <a:cs typeface="Helvetica" panose="020B0604020202020204" pitchFamily="34" charset="0"/>
            </a:endParaRPr>
          </a:p>
          <a:p>
            <a:pPr marL="285750" indent="-285750">
              <a:buFont typeface="Arial" panose="020B0604020202020204" pitchFamily="34" charset="0"/>
              <a:buChar char="•"/>
            </a:pPr>
            <a:r>
              <a:rPr lang="en-US" dirty="0">
                <a:cs typeface="Helvetica" panose="020B0604020202020204" pitchFamily="34" charset="0"/>
              </a:rPr>
              <a:t>Subsidence due to decreasing hydraulic heads</a:t>
            </a:r>
          </a:p>
          <a:p>
            <a:pPr marL="285750" indent="-285750">
              <a:buFont typeface="Arial" panose="020B0604020202020204" pitchFamily="34" charset="0"/>
              <a:buChar char="•"/>
            </a:pPr>
            <a:r>
              <a:rPr lang="en-US" dirty="0">
                <a:cs typeface="Helvetica" panose="020B0604020202020204" pitchFamily="34" charset="0"/>
              </a:rPr>
              <a:t>Increased influx of highly saline water</a:t>
            </a:r>
          </a:p>
          <a:p>
            <a:pPr marL="285750" indent="-285750">
              <a:buFont typeface="Arial" panose="020B0604020202020204" pitchFamily="34" charset="0"/>
              <a:buChar char="•"/>
            </a:pPr>
            <a:endParaRPr lang="en-US" dirty="0">
              <a:cs typeface="Helvetica" panose="020B0604020202020204" pitchFamily="34" charset="0"/>
            </a:endParaRPr>
          </a:p>
        </p:txBody>
      </p:sp>
      <p:pic>
        <p:nvPicPr>
          <p:cNvPr id="307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6673" y="2931790"/>
            <a:ext cx="8360169" cy="1664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098604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843558"/>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sp>
        <p:nvSpPr>
          <p:cNvPr id="7" name="Rectangle 6"/>
          <p:cNvSpPr/>
          <p:nvPr/>
        </p:nvSpPr>
        <p:spPr>
          <a:xfrm>
            <a:off x="-10170" y="4819859"/>
            <a:ext cx="9144000" cy="339501"/>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52320" y="22376"/>
            <a:ext cx="2024042" cy="798806"/>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28184" y="15095"/>
            <a:ext cx="1474232" cy="852862"/>
          </a:xfrm>
          <a:prstGeom prst="rect">
            <a:avLst/>
          </a:prstGeom>
        </p:spPr>
      </p:pic>
      <p:sp>
        <p:nvSpPr>
          <p:cNvPr id="11" name="TextBox 10"/>
          <p:cNvSpPr txBox="1"/>
          <p:nvPr/>
        </p:nvSpPr>
        <p:spPr>
          <a:xfrm>
            <a:off x="0" y="4819859"/>
            <a:ext cx="9144000" cy="307777"/>
          </a:xfrm>
          <a:prstGeom prst="rect">
            <a:avLst/>
          </a:prstGeom>
          <a:noFill/>
        </p:spPr>
        <p:txBody>
          <a:bodyPr wrap="square" rtlCol="0">
            <a:spAutoFit/>
          </a:bodyPr>
          <a:lstStyle/>
          <a:p>
            <a:pPr algn="ctr"/>
            <a:r>
              <a:rPr lang="en-US" sz="1400" dirty="0">
                <a:solidFill>
                  <a:schemeClr val="accent1">
                    <a:lumMod val="75000"/>
                  </a:schemeClr>
                </a:solidFill>
                <a:latin typeface="Helvetica" panose="020B0604020202020204" pitchFamily="34" charset="0"/>
                <a:cs typeface="Helvetica" panose="020B0604020202020204" pitchFamily="34" charset="0"/>
              </a:rPr>
              <a:t>Introduction</a:t>
            </a:r>
            <a:r>
              <a:rPr lang="en-US" sz="1400" dirty="0">
                <a:solidFill>
                  <a:schemeClr val="bg1"/>
                </a:solidFill>
                <a:latin typeface="Helvetica" panose="020B0604020202020204" pitchFamily="34" charset="0"/>
                <a:cs typeface="Helvetica" panose="020B0604020202020204" pitchFamily="34" charset="0"/>
              </a:rPr>
              <a:t>   </a:t>
            </a:r>
            <a:r>
              <a:rPr lang="en-US" sz="1400" dirty="0">
                <a:solidFill>
                  <a:schemeClr val="accent1">
                    <a:lumMod val="75000"/>
                  </a:schemeClr>
                </a:solidFill>
                <a:latin typeface="Helvetica" panose="020B0604020202020204" pitchFamily="34" charset="0"/>
                <a:cs typeface="Helvetica" panose="020B0604020202020204" pitchFamily="34" charset="0"/>
              </a:rPr>
              <a:t>|   Objectives   |   Saltwater Intrusion   |   Study Area   |   Model Setup   |   </a:t>
            </a:r>
            <a:r>
              <a:rPr lang="en-US" sz="1400" dirty="0">
                <a:solidFill>
                  <a:schemeClr val="tx2">
                    <a:lumMod val="20000"/>
                    <a:lumOff val="80000"/>
                  </a:schemeClr>
                </a:solidFill>
                <a:latin typeface="Helvetica" panose="020B0604020202020204" pitchFamily="34" charset="0"/>
                <a:cs typeface="Helvetica" panose="020B0604020202020204" pitchFamily="34" charset="0"/>
              </a:rPr>
              <a:t>Scenarios </a:t>
            </a:r>
            <a:r>
              <a:rPr lang="en-US" sz="1400" dirty="0">
                <a:solidFill>
                  <a:schemeClr val="accent1">
                    <a:lumMod val="75000"/>
                  </a:schemeClr>
                </a:solidFill>
                <a:latin typeface="Helvetica" panose="020B0604020202020204" pitchFamily="34" charset="0"/>
                <a:cs typeface="Helvetica" panose="020B0604020202020204" pitchFamily="34" charset="0"/>
              </a:rPr>
              <a:t>  |   Conclusions</a:t>
            </a:r>
            <a:endParaRPr lang="en-GB" sz="1400" dirty="0">
              <a:solidFill>
                <a:schemeClr val="accent1">
                  <a:lumMod val="75000"/>
                </a:schemeClr>
              </a:solidFill>
              <a:latin typeface="Helvetica" panose="020B0604020202020204" pitchFamily="34" charset="0"/>
              <a:cs typeface="Helvetica" panose="020B0604020202020204" pitchFamily="34" charset="0"/>
            </a:endParaRPr>
          </a:p>
        </p:txBody>
      </p:sp>
      <p:sp>
        <p:nvSpPr>
          <p:cNvPr id="12" name="TextBox 11"/>
          <p:cNvSpPr txBox="1"/>
          <p:nvPr/>
        </p:nvSpPr>
        <p:spPr>
          <a:xfrm>
            <a:off x="469175" y="149138"/>
            <a:ext cx="5688632" cy="584775"/>
          </a:xfrm>
          <a:prstGeom prst="rect">
            <a:avLst/>
          </a:prstGeom>
          <a:noFill/>
        </p:spPr>
        <p:txBody>
          <a:bodyPr wrap="square" rtlCol="0">
            <a:spAutoFit/>
          </a:bodyPr>
          <a:lstStyle/>
          <a:p>
            <a:pPr lvl="0"/>
            <a:r>
              <a:rPr lang="en-US" sz="3200" dirty="0">
                <a:solidFill>
                  <a:schemeClr val="bg1"/>
                </a:solidFill>
                <a:latin typeface="Helvetica" panose="020B0604020202020204" pitchFamily="34" charset="0"/>
                <a:cs typeface="Helvetica" panose="020B0604020202020204" pitchFamily="34" charset="0"/>
              </a:rPr>
              <a:t>Scenarios | </a:t>
            </a:r>
            <a:r>
              <a:rPr lang="en-US" sz="2200" dirty="0">
                <a:solidFill>
                  <a:schemeClr val="bg1"/>
                </a:solidFill>
                <a:latin typeface="Helvetica" panose="020B0604020202020204" pitchFamily="34" charset="0"/>
                <a:cs typeface="Helvetica" panose="020B0604020202020204" pitchFamily="34" charset="0"/>
              </a:rPr>
              <a:t>New Orleans</a:t>
            </a:r>
            <a:endParaRPr lang="en-GB" sz="2200" dirty="0">
              <a:solidFill>
                <a:prstClr val="white"/>
              </a:solidFill>
              <a:latin typeface="Helvetica" panose="020B0604020202020204" pitchFamily="34" charset="0"/>
              <a:cs typeface="Helvetica" panose="020B0604020202020204" pitchFamily="34" charset="0"/>
            </a:endParaRPr>
          </a:p>
        </p:txBody>
      </p:sp>
      <p:sp>
        <p:nvSpPr>
          <p:cNvPr id="16" name="TextBox 15"/>
          <p:cNvSpPr txBox="1"/>
          <p:nvPr/>
        </p:nvSpPr>
        <p:spPr>
          <a:xfrm>
            <a:off x="469175" y="1107036"/>
            <a:ext cx="7995166" cy="2031325"/>
          </a:xfrm>
          <a:prstGeom prst="rect">
            <a:avLst/>
          </a:prstGeom>
          <a:noFill/>
        </p:spPr>
        <p:txBody>
          <a:bodyPr wrap="square" rtlCol="0">
            <a:spAutoFit/>
          </a:bodyPr>
          <a:lstStyle/>
          <a:p>
            <a:r>
              <a:rPr lang="en-US" b="1" dirty="0">
                <a:cs typeface="Helvetica" panose="020B0604020202020204" pitchFamily="34" charset="0"/>
              </a:rPr>
              <a:t>Artificial Recharge + Saltwater Extraction at 50 million m</a:t>
            </a:r>
            <a:r>
              <a:rPr lang="en-US" b="1" baseline="30000" dirty="0">
                <a:cs typeface="Helvetica" panose="020B0604020202020204" pitchFamily="34" charset="0"/>
              </a:rPr>
              <a:t>3</a:t>
            </a:r>
            <a:r>
              <a:rPr lang="en-US" b="1" dirty="0">
                <a:cs typeface="Helvetica" panose="020B0604020202020204" pitchFamily="34" charset="0"/>
              </a:rPr>
              <a:t> y</a:t>
            </a:r>
            <a:r>
              <a:rPr lang="en-US" b="1" baseline="30000" dirty="0">
                <a:cs typeface="Helvetica" panose="020B0604020202020204" pitchFamily="34" charset="0"/>
              </a:rPr>
              <a:t>-1</a:t>
            </a:r>
            <a:r>
              <a:rPr lang="en-US" b="1" dirty="0">
                <a:cs typeface="Helvetica" panose="020B0604020202020204" pitchFamily="34" charset="0"/>
              </a:rPr>
              <a:t> leads to the largest increase of freshwater volume in the New Orleans area. </a:t>
            </a:r>
          </a:p>
          <a:p>
            <a:endParaRPr lang="en-US" b="1" dirty="0">
              <a:cs typeface="Helvetica" panose="020B0604020202020204" pitchFamily="34" charset="0"/>
            </a:endParaRPr>
          </a:p>
          <a:p>
            <a:r>
              <a:rPr lang="en-US" b="1" dirty="0">
                <a:cs typeface="Helvetica" panose="020B0604020202020204" pitchFamily="34" charset="0"/>
              </a:rPr>
              <a:t>However, due to saltwater extraction:</a:t>
            </a:r>
            <a:endParaRPr lang="en-US" dirty="0">
              <a:cs typeface="Helvetica" panose="020B0604020202020204" pitchFamily="34" charset="0"/>
            </a:endParaRPr>
          </a:p>
          <a:p>
            <a:pPr marL="285750" indent="-285750">
              <a:buFont typeface="Arial" panose="020B0604020202020204" pitchFamily="34" charset="0"/>
              <a:buChar char="•"/>
            </a:pPr>
            <a:r>
              <a:rPr lang="en-US" dirty="0">
                <a:cs typeface="Helvetica" panose="020B0604020202020204" pitchFamily="34" charset="0"/>
              </a:rPr>
              <a:t>Subsidence due to decreasing hydraulic heads</a:t>
            </a:r>
          </a:p>
          <a:p>
            <a:pPr marL="285750" indent="-285750">
              <a:buFont typeface="Arial" panose="020B0604020202020204" pitchFamily="34" charset="0"/>
              <a:buChar char="•"/>
            </a:pPr>
            <a:r>
              <a:rPr lang="en-US" dirty="0">
                <a:cs typeface="Helvetica" panose="020B0604020202020204" pitchFamily="34" charset="0"/>
              </a:rPr>
              <a:t>Increased influx of highly saline water</a:t>
            </a:r>
          </a:p>
          <a:p>
            <a:pPr marL="285750" indent="-285750">
              <a:buFont typeface="Arial" panose="020B0604020202020204" pitchFamily="34" charset="0"/>
              <a:buChar char="•"/>
            </a:pPr>
            <a:r>
              <a:rPr lang="en-US" dirty="0">
                <a:cs typeface="Helvetica" panose="020B0604020202020204" pitchFamily="34" charset="0"/>
              </a:rPr>
              <a:t>Larger costs</a:t>
            </a:r>
          </a:p>
        </p:txBody>
      </p:sp>
      <p:cxnSp>
        <p:nvCxnSpPr>
          <p:cNvPr id="5" name="Straight Connector 4"/>
          <p:cNvCxnSpPr/>
          <p:nvPr/>
        </p:nvCxnSpPr>
        <p:spPr>
          <a:xfrm>
            <a:off x="539552" y="3138361"/>
            <a:ext cx="5618255" cy="0"/>
          </a:xfrm>
          <a:prstGeom prst="line">
            <a:avLst/>
          </a:prstGeom>
        </p:spPr>
        <p:style>
          <a:lnRef idx="1">
            <a:schemeClr val="dk1"/>
          </a:lnRef>
          <a:fillRef idx="0">
            <a:schemeClr val="dk1"/>
          </a:fillRef>
          <a:effectRef idx="0">
            <a:schemeClr val="dk1"/>
          </a:effectRef>
          <a:fontRef idx="minor">
            <a:schemeClr val="tx1"/>
          </a:fontRef>
        </p:style>
      </p:cxnSp>
      <p:sp>
        <p:nvSpPr>
          <p:cNvPr id="13" name="TextBox 12"/>
          <p:cNvSpPr txBox="1"/>
          <p:nvPr/>
        </p:nvSpPr>
        <p:spPr>
          <a:xfrm>
            <a:off x="5988030" y="2916000"/>
            <a:ext cx="217718" cy="307777"/>
          </a:xfrm>
          <a:prstGeom prst="rect">
            <a:avLst/>
          </a:prstGeom>
          <a:noFill/>
        </p:spPr>
        <p:txBody>
          <a:bodyPr wrap="square" rtlCol="0">
            <a:spAutoFit/>
          </a:bodyPr>
          <a:lstStyle/>
          <a:p>
            <a:r>
              <a:rPr lang="en-US" sz="1400" dirty="0"/>
              <a:t>+</a:t>
            </a:r>
            <a:endParaRPr lang="en-GB" sz="1400" dirty="0"/>
          </a:p>
        </p:txBody>
      </p:sp>
      <p:sp>
        <p:nvSpPr>
          <p:cNvPr id="14" name="TextBox 13"/>
          <p:cNvSpPr txBox="1"/>
          <p:nvPr/>
        </p:nvSpPr>
        <p:spPr>
          <a:xfrm>
            <a:off x="469174" y="3182126"/>
            <a:ext cx="5618255" cy="369332"/>
          </a:xfrm>
          <a:prstGeom prst="rect">
            <a:avLst/>
          </a:prstGeom>
          <a:noFill/>
        </p:spPr>
        <p:txBody>
          <a:bodyPr wrap="square" rtlCol="0">
            <a:spAutoFit/>
          </a:bodyPr>
          <a:lstStyle/>
          <a:p>
            <a:pPr marL="285750" indent="-285750">
              <a:buFont typeface="Arial" panose="020B0604020202020204" pitchFamily="34" charset="0"/>
              <a:buChar char="•"/>
            </a:pPr>
            <a:r>
              <a:rPr lang="en-US" dirty="0"/>
              <a:t>Artificial Recharge only the most viable solution</a:t>
            </a:r>
            <a:endParaRPr lang="en-GB" dirty="0"/>
          </a:p>
        </p:txBody>
      </p:sp>
    </p:spTree>
    <p:extLst>
      <p:ext uri="{BB962C8B-B14F-4D97-AF65-F5344CB8AC3E}">
        <p14:creationId xmlns:p14="http://schemas.microsoft.com/office/powerpoint/2010/main" val="3262057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843558"/>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sp>
        <p:nvSpPr>
          <p:cNvPr id="7" name="Rectangle 6"/>
          <p:cNvSpPr/>
          <p:nvPr/>
        </p:nvSpPr>
        <p:spPr>
          <a:xfrm>
            <a:off x="-10170" y="4819859"/>
            <a:ext cx="9144000" cy="339501"/>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52320" y="22376"/>
            <a:ext cx="2024042" cy="798806"/>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28184" y="15095"/>
            <a:ext cx="1474232" cy="852862"/>
          </a:xfrm>
          <a:prstGeom prst="rect">
            <a:avLst/>
          </a:prstGeom>
        </p:spPr>
      </p:pic>
      <p:sp>
        <p:nvSpPr>
          <p:cNvPr id="11" name="TextBox 10"/>
          <p:cNvSpPr txBox="1"/>
          <p:nvPr/>
        </p:nvSpPr>
        <p:spPr>
          <a:xfrm>
            <a:off x="0" y="4819859"/>
            <a:ext cx="9144000" cy="307777"/>
          </a:xfrm>
          <a:prstGeom prst="rect">
            <a:avLst/>
          </a:prstGeom>
          <a:noFill/>
        </p:spPr>
        <p:txBody>
          <a:bodyPr wrap="square" rtlCol="0">
            <a:spAutoFit/>
          </a:bodyPr>
          <a:lstStyle/>
          <a:p>
            <a:pPr algn="ctr"/>
            <a:r>
              <a:rPr lang="en-US" sz="1400" dirty="0">
                <a:solidFill>
                  <a:schemeClr val="accent1">
                    <a:lumMod val="75000"/>
                  </a:schemeClr>
                </a:solidFill>
                <a:latin typeface="Helvetica" panose="020B0604020202020204" pitchFamily="34" charset="0"/>
                <a:cs typeface="Helvetica" panose="020B0604020202020204" pitchFamily="34" charset="0"/>
              </a:rPr>
              <a:t>Introduction</a:t>
            </a:r>
            <a:r>
              <a:rPr lang="en-US" sz="1400" dirty="0">
                <a:solidFill>
                  <a:schemeClr val="bg1"/>
                </a:solidFill>
                <a:latin typeface="Helvetica" panose="020B0604020202020204" pitchFamily="34" charset="0"/>
                <a:cs typeface="Helvetica" panose="020B0604020202020204" pitchFamily="34" charset="0"/>
              </a:rPr>
              <a:t>   </a:t>
            </a:r>
            <a:r>
              <a:rPr lang="en-US" sz="1400" dirty="0">
                <a:solidFill>
                  <a:schemeClr val="accent1">
                    <a:lumMod val="75000"/>
                  </a:schemeClr>
                </a:solidFill>
                <a:latin typeface="Helvetica" panose="020B0604020202020204" pitchFamily="34" charset="0"/>
                <a:cs typeface="Helvetica" panose="020B0604020202020204" pitchFamily="34" charset="0"/>
              </a:rPr>
              <a:t>|   Objectives   |   Saltwater Intrusion   |   Study Area   |   Model Setup   |   Scenarios</a:t>
            </a:r>
            <a:r>
              <a:rPr lang="en-US" sz="1400" dirty="0">
                <a:solidFill>
                  <a:schemeClr val="tx2">
                    <a:lumMod val="20000"/>
                    <a:lumOff val="80000"/>
                  </a:schemeClr>
                </a:solidFill>
                <a:latin typeface="Helvetica" panose="020B0604020202020204" pitchFamily="34" charset="0"/>
                <a:cs typeface="Helvetica" panose="020B0604020202020204" pitchFamily="34" charset="0"/>
              </a:rPr>
              <a:t> </a:t>
            </a:r>
            <a:r>
              <a:rPr lang="en-US" sz="1400" dirty="0">
                <a:solidFill>
                  <a:schemeClr val="accent1">
                    <a:lumMod val="75000"/>
                  </a:schemeClr>
                </a:solidFill>
                <a:latin typeface="Helvetica" panose="020B0604020202020204" pitchFamily="34" charset="0"/>
                <a:cs typeface="Helvetica" panose="020B0604020202020204" pitchFamily="34" charset="0"/>
              </a:rPr>
              <a:t>  |   </a:t>
            </a:r>
            <a:r>
              <a:rPr lang="en-US" sz="1400" dirty="0">
                <a:solidFill>
                  <a:schemeClr val="tx2">
                    <a:lumMod val="20000"/>
                    <a:lumOff val="80000"/>
                  </a:schemeClr>
                </a:solidFill>
                <a:latin typeface="Helvetica" panose="020B0604020202020204" pitchFamily="34" charset="0"/>
                <a:cs typeface="Helvetica" panose="020B0604020202020204" pitchFamily="34" charset="0"/>
              </a:rPr>
              <a:t>Conclusions</a:t>
            </a:r>
            <a:endParaRPr lang="en-GB" sz="1400" dirty="0">
              <a:solidFill>
                <a:schemeClr val="tx2">
                  <a:lumMod val="20000"/>
                  <a:lumOff val="80000"/>
                </a:schemeClr>
              </a:solidFill>
              <a:latin typeface="Helvetica" panose="020B0604020202020204" pitchFamily="34" charset="0"/>
              <a:cs typeface="Helvetica" panose="020B0604020202020204" pitchFamily="34" charset="0"/>
            </a:endParaRPr>
          </a:p>
        </p:txBody>
      </p:sp>
      <p:sp>
        <p:nvSpPr>
          <p:cNvPr id="12" name="TextBox 11"/>
          <p:cNvSpPr txBox="1"/>
          <p:nvPr/>
        </p:nvSpPr>
        <p:spPr>
          <a:xfrm>
            <a:off x="469175" y="149138"/>
            <a:ext cx="5688632" cy="584775"/>
          </a:xfrm>
          <a:prstGeom prst="rect">
            <a:avLst/>
          </a:prstGeom>
          <a:noFill/>
        </p:spPr>
        <p:txBody>
          <a:bodyPr wrap="square" rtlCol="0">
            <a:spAutoFit/>
          </a:bodyPr>
          <a:lstStyle/>
          <a:p>
            <a:pPr lvl="0"/>
            <a:r>
              <a:rPr lang="en-US" sz="3200" dirty="0">
                <a:solidFill>
                  <a:schemeClr val="bg1"/>
                </a:solidFill>
                <a:latin typeface="Helvetica" panose="020B0604020202020204" pitchFamily="34" charset="0"/>
                <a:cs typeface="Helvetica" panose="020B0604020202020204" pitchFamily="34" charset="0"/>
              </a:rPr>
              <a:t>Conclusions</a:t>
            </a:r>
            <a:endParaRPr lang="en-GB" sz="2200" dirty="0">
              <a:solidFill>
                <a:prstClr val="white"/>
              </a:solidFill>
              <a:latin typeface="Helvetica" panose="020B0604020202020204" pitchFamily="34" charset="0"/>
              <a:cs typeface="Helvetica" panose="020B0604020202020204" pitchFamily="34" charset="0"/>
            </a:endParaRPr>
          </a:p>
        </p:txBody>
      </p:sp>
      <p:sp>
        <p:nvSpPr>
          <p:cNvPr id="16" name="TextBox 15"/>
          <p:cNvSpPr txBox="1"/>
          <p:nvPr/>
        </p:nvSpPr>
        <p:spPr>
          <a:xfrm>
            <a:off x="469175" y="1107036"/>
            <a:ext cx="7995166" cy="3416320"/>
          </a:xfrm>
          <a:prstGeom prst="rect">
            <a:avLst/>
          </a:prstGeom>
          <a:noFill/>
        </p:spPr>
        <p:txBody>
          <a:bodyPr wrap="square" rtlCol="0">
            <a:spAutoFit/>
          </a:bodyPr>
          <a:lstStyle/>
          <a:p>
            <a:pPr marL="285750" indent="-285750">
              <a:buFont typeface="Arial" panose="020B0604020202020204" pitchFamily="34" charset="0"/>
              <a:buChar char="•"/>
            </a:pPr>
            <a:r>
              <a:rPr lang="en-US" dirty="0">
                <a:cs typeface="Helvetica" panose="020B0604020202020204" pitchFamily="34" charset="0"/>
              </a:rPr>
              <a:t>Sea level rise, subsidence and flooding are expected to have a negligible effect on the groundwater resources and saltwater intrusion in Southeastern Louisiana</a:t>
            </a:r>
          </a:p>
          <a:p>
            <a:pPr marL="285750" indent="-285750">
              <a:buFont typeface="Arial" panose="020B0604020202020204" pitchFamily="34" charset="0"/>
              <a:buChar char="•"/>
            </a:pPr>
            <a:endParaRPr lang="en-US" dirty="0">
              <a:cs typeface="Helvetica" panose="020B0604020202020204" pitchFamily="34" charset="0"/>
            </a:endParaRPr>
          </a:p>
          <a:p>
            <a:pPr marL="285750" indent="-285750">
              <a:buFont typeface="Arial" panose="020B0604020202020204" pitchFamily="34" charset="0"/>
              <a:buChar char="•"/>
            </a:pPr>
            <a:r>
              <a:rPr lang="en-US" dirty="0">
                <a:cs typeface="Helvetica" panose="020B0604020202020204" pitchFamily="34" charset="0"/>
              </a:rPr>
              <a:t>Groundwater extractions have little effect on the total freshwater volumes for the regional aquifer system, but can lead to large amounts of saltwater intrusion locally (e.g. Baton Rouge, New Orleans)</a:t>
            </a:r>
          </a:p>
          <a:p>
            <a:pPr marL="285750" indent="-285750">
              <a:buFont typeface="Arial" panose="020B0604020202020204" pitchFamily="34" charset="0"/>
              <a:buChar char="•"/>
            </a:pPr>
            <a:endParaRPr lang="en-US" dirty="0">
              <a:cs typeface="Helvetica" panose="020B0604020202020204" pitchFamily="34" charset="0"/>
            </a:endParaRPr>
          </a:p>
          <a:p>
            <a:pPr marL="285750" indent="-285750">
              <a:buFont typeface="Arial" panose="020B0604020202020204" pitchFamily="34" charset="0"/>
              <a:buChar char="•"/>
            </a:pPr>
            <a:r>
              <a:rPr lang="en-US" dirty="0">
                <a:cs typeface="Helvetica" panose="020B0604020202020204" pitchFamily="34" charset="0"/>
              </a:rPr>
              <a:t>The availability of freshwater during the upcoming century in the New Orleans area is highly dependent on the amount of groundwater extracted</a:t>
            </a:r>
          </a:p>
          <a:p>
            <a:pPr marL="285750" indent="-285750">
              <a:buFont typeface="Arial" panose="020B0604020202020204" pitchFamily="34" charset="0"/>
              <a:buChar char="•"/>
            </a:pPr>
            <a:endParaRPr lang="en-US" dirty="0">
              <a:cs typeface="Helvetica" panose="020B0604020202020204" pitchFamily="34" charset="0"/>
            </a:endParaRPr>
          </a:p>
          <a:p>
            <a:pPr marL="285750" indent="-285750">
              <a:buFont typeface="Arial" panose="020B0604020202020204" pitchFamily="34" charset="0"/>
              <a:buChar char="•"/>
            </a:pPr>
            <a:r>
              <a:rPr lang="en-US" dirty="0">
                <a:cs typeface="Helvetica" panose="020B0604020202020204" pitchFamily="34" charset="0"/>
              </a:rPr>
              <a:t>Large scale artificial recharge can significantly increase the future availability of freshwater in the New Orleans area</a:t>
            </a:r>
          </a:p>
        </p:txBody>
      </p:sp>
    </p:spTree>
    <p:extLst>
      <p:ext uri="{BB962C8B-B14F-4D97-AF65-F5344CB8AC3E}">
        <p14:creationId xmlns:p14="http://schemas.microsoft.com/office/powerpoint/2010/main" val="127974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843558"/>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sp>
        <p:nvSpPr>
          <p:cNvPr id="7" name="Rectangle 6"/>
          <p:cNvSpPr/>
          <p:nvPr/>
        </p:nvSpPr>
        <p:spPr>
          <a:xfrm>
            <a:off x="-10170" y="4819859"/>
            <a:ext cx="9144000" cy="339501"/>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52320" y="22376"/>
            <a:ext cx="2024042" cy="798806"/>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28184" y="15095"/>
            <a:ext cx="1474232" cy="852862"/>
          </a:xfrm>
          <a:prstGeom prst="rect">
            <a:avLst/>
          </a:prstGeom>
        </p:spPr>
      </p:pic>
      <p:sp>
        <p:nvSpPr>
          <p:cNvPr id="11" name="TextBox 10"/>
          <p:cNvSpPr txBox="1"/>
          <p:nvPr/>
        </p:nvSpPr>
        <p:spPr>
          <a:xfrm>
            <a:off x="0" y="4819859"/>
            <a:ext cx="9144000" cy="307777"/>
          </a:xfrm>
          <a:prstGeom prst="rect">
            <a:avLst/>
          </a:prstGeom>
          <a:noFill/>
        </p:spPr>
        <p:txBody>
          <a:bodyPr wrap="square" rtlCol="0">
            <a:spAutoFit/>
          </a:bodyPr>
          <a:lstStyle/>
          <a:p>
            <a:pPr algn="ctr"/>
            <a:r>
              <a:rPr lang="en-US" sz="1400" dirty="0">
                <a:solidFill>
                  <a:schemeClr val="accent1">
                    <a:lumMod val="75000"/>
                  </a:schemeClr>
                </a:solidFill>
                <a:latin typeface="Helvetica" panose="020B0604020202020204" pitchFamily="34" charset="0"/>
                <a:cs typeface="Helvetica" panose="020B0604020202020204" pitchFamily="34" charset="0"/>
              </a:rPr>
              <a:t>Introduction</a:t>
            </a:r>
            <a:r>
              <a:rPr lang="en-US" sz="1400" dirty="0">
                <a:solidFill>
                  <a:schemeClr val="bg1"/>
                </a:solidFill>
                <a:latin typeface="Helvetica" panose="020B0604020202020204" pitchFamily="34" charset="0"/>
                <a:cs typeface="Helvetica" panose="020B0604020202020204" pitchFamily="34" charset="0"/>
              </a:rPr>
              <a:t>   </a:t>
            </a:r>
            <a:r>
              <a:rPr lang="en-US" sz="1400" dirty="0">
                <a:solidFill>
                  <a:schemeClr val="accent1">
                    <a:lumMod val="75000"/>
                  </a:schemeClr>
                </a:solidFill>
                <a:latin typeface="Helvetica" panose="020B0604020202020204" pitchFamily="34" charset="0"/>
                <a:cs typeface="Helvetica" panose="020B0604020202020204" pitchFamily="34" charset="0"/>
              </a:rPr>
              <a:t>|   Objectives   |   Saltwater Intrusion   |   Study Area   |   Model Setup   |   Scenarios</a:t>
            </a:r>
            <a:r>
              <a:rPr lang="en-US" sz="1400" dirty="0">
                <a:solidFill>
                  <a:schemeClr val="tx2">
                    <a:lumMod val="20000"/>
                    <a:lumOff val="80000"/>
                  </a:schemeClr>
                </a:solidFill>
                <a:latin typeface="Helvetica" panose="020B0604020202020204" pitchFamily="34" charset="0"/>
                <a:cs typeface="Helvetica" panose="020B0604020202020204" pitchFamily="34" charset="0"/>
              </a:rPr>
              <a:t> </a:t>
            </a:r>
            <a:r>
              <a:rPr lang="en-US" sz="1400" dirty="0">
                <a:solidFill>
                  <a:schemeClr val="accent1">
                    <a:lumMod val="75000"/>
                  </a:schemeClr>
                </a:solidFill>
                <a:latin typeface="Helvetica" panose="020B0604020202020204" pitchFamily="34" charset="0"/>
                <a:cs typeface="Helvetica" panose="020B0604020202020204" pitchFamily="34" charset="0"/>
              </a:rPr>
              <a:t>  |   </a:t>
            </a:r>
            <a:r>
              <a:rPr lang="en-US" sz="1400" dirty="0">
                <a:solidFill>
                  <a:schemeClr val="tx2">
                    <a:lumMod val="20000"/>
                    <a:lumOff val="80000"/>
                  </a:schemeClr>
                </a:solidFill>
                <a:latin typeface="Helvetica" panose="020B0604020202020204" pitchFamily="34" charset="0"/>
                <a:cs typeface="Helvetica" panose="020B0604020202020204" pitchFamily="34" charset="0"/>
              </a:rPr>
              <a:t>Conclusions</a:t>
            </a:r>
            <a:endParaRPr lang="en-GB" sz="1400" dirty="0">
              <a:solidFill>
                <a:schemeClr val="tx2">
                  <a:lumMod val="20000"/>
                  <a:lumOff val="80000"/>
                </a:schemeClr>
              </a:solidFill>
              <a:latin typeface="Helvetica" panose="020B0604020202020204" pitchFamily="34" charset="0"/>
              <a:cs typeface="Helvetica" panose="020B0604020202020204" pitchFamily="34" charset="0"/>
            </a:endParaRPr>
          </a:p>
        </p:txBody>
      </p:sp>
      <p:sp>
        <p:nvSpPr>
          <p:cNvPr id="12" name="TextBox 11"/>
          <p:cNvSpPr txBox="1"/>
          <p:nvPr/>
        </p:nvSpPr>
        <p:spPr>
          <a:xfrm>
            <a:off x="469175" y="149138"/>
            <a:ext cx="5688632" cy="584775"/>
          </a:xfrm>
          <a:prstGeom prst="rect">
            <a:avLst/>
          </a:prstGeom>
          <a:noFill/>
        </p:spPr>
        <p:txBody>
          <a:bodyPr wrap="square" rtlCol="0">
            <a:spAutoFit/>
          </a:bodyPr>
          <a:lstStyle/>
          <a:p>
            <a:pPr lvl="0"/>
            <a:r>
              <a:rPr lang="en-US" sz="3200" dirty="0">
                <a:solidFill>
                  <a:schemeClr val="bg1"/>
                </a:solidFill>
                <a:latin typeface="Helvetica" panose="020B0604020202020204" pitchFamily="34" charset="0"/>
                <a:cs typeface="Helvetica" panose="020B0604020202020204" pitchFamily="34" charset="0"/>
              </a:rPr>
              <a:t>Recommendations</a:t>
            </a:r>
            <a:endParaRPr lang="en-GB" sz="2200" dirty="0">
              <a:solidFill>
                <a:prstClr val="white"/>
              </a:solidFill>
              <a:latin typeface="Helvetica" panose="020B0604020202020204" pitchFamily="34" charset="0"/>
              <a:cs typeface="Helvetica" panose="020B0604020202020204" pitchFamily="34" charset="0"/>
            </a:endParaRPr>
          </a:p>
        </p:txBody>
      </p:sp>
      <p:sp>
        <p:nvSpPr>
          <p:cNvPr id="16" name="TextBox 15"/>
          <p:cNvSpPr txBox="1"/>
          <p:nvPr/>
        </p:nvSpPr>
        <p:spPr>
          <a:xfrm>
            <a:off x="469175" y="1107036"/>
            <a:ext cx="7995166" cy="2862322"/>
          </a:xfrm>
          <a:prstGeom prst="rect">
            <a:avLst/>
          </a:prstGeom>
          <a:noFill/>
        </p:spPr>
        <p:txBody>
          <a:bodyPr wrap="square" rtlCol="0">
            <a:spAutoFit/>
          </a:bodyPr>
          <a:lstStyle/>
          <a:p>
            <a:pPr marL="285750" lvl="0" indent="-285750">
              <a:buFont typeface="Arial" panose="020B0604020202020204" pitchFamily="34" charset="0"/>
              <a:buChar char="•"/>
            </a:pPr>
            <a:r>
              <a:rPr lang="en-GB" dirty="0"/>
              <a:t>Using a finer model resolution to include transport process within aquifers such as upward movement of saline water due to groundwater extraction</a:t>
            </a:r>
          </a:p>
          <a:p>
            <a:pPr marL="285750" lvl="0" indent="-285750">
              <a:buFont typeface="Arial" panose="020B0604020202020204" pitchFamily="34" charset="0"/>
              <a:buChar char="•"/>
            </a:pPr>
            <a:endParaRPr lang="en-GB" dirty="0"/>
          </a:p>
          <a:p>
            <a:pPr marL="285750" lvl="0" indent="-285750">
              <a:buFont typeface="Arial" panose="020B0604020202020204" pitchFamily="34" charset="0"/>
              <a:buChar char="•"/>
            </a:pPr>
            <a:r>
              <a:rPr lang="en-GB" dirty="0"/>
              <a:t>Conducting extended research on the hydrogeology of the Southern Hills aquifer system to gain more insight in the distribution of aquifers and confining layers, and better estimates of the hydraulic conductivity </a:t>
            </a:r>
          </a:p>
          <a:p>
            <a:pPr marL="285750" lvl="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Verifying and calibrating the groundwater model based on known extraction rates and salinity changes in the past</a:t>
            </a:r>
            <a:endParaRPr lang="en-GB" dirty="0"/>
          </a:p>
          <a:p>
            <a:pPr marL="285750" lvl="0" indent="-285750">
              <a:buFont typeface="Arial" panose="020B0604020202020204" pitchFamily="34" charset="0"/>
              <a:buChar char="•"/>
            </a:pPr>
            <a:endParaRPr lang="en-GB" dirty="0"/>
          </a:p>
        </p:txBody>
      </p:sp>
    </p:spTree>
    <p:extLst>
      <p:ext uri="{BB962C8B-B14F-4D97-AF65-F5344CB8AC3E}">
        <p14:creationId xmlns:p14="http://schemas.microsoft.com/office/powerpoint/2010/main" val="1154418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843558"/>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sp>
        <p:nvSpPr>
          <p:cNvPr id="7" name="Rectangle 6"/>
          <p:cNvSpPr/>
          <p:nvPr/>
        </p:nvSpPr>
        <p:spPr>
          <a:xfrm>
            <a:off x="-10170" y="4803996"/>
            <a:ext cx="9144000" cy="339501"/>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52320" y="22376"/>
            <a:ext cx="2024042" cy="798806"/>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28184" y="15095"/>
            <a:ext cx="1474232" cy="852862"/>
          </a:xfrm>
          <a:prstGeom prst="rect">
            <a:avLst/>
          </a:prstGeom>
        </p:spPr>
      </p:pic>
      <p:sp>
        <p:nvSpPr>
          <p:cNvPr id="11" name="TextBox 10"/>
          <p:cNvSpPr txBox="1"/>
          <p:nvPr/>
        </p:nvSpPr>
        <p:spPr>
          <a:xfrm>
            <a:off x="0" y="4819859"/>
            <a:ext cx="9144000" cy="307777"/>
          </a:xfrm>
          <a:prstGeom prst="rect">
            <a:avLst/>
          </a:prstGeom>
          <a:noFill/>
        </p:spPr>
        <p:txBody>
          <a:bodyPr wrap="square" rtlCol="0">
            <a:spAutoFit/>
          </a:bodyPr>
          <a:lstStyle/>
          <a:p>
            <a:pPr algn="ctr"/>
            <a:r>
              <a:rPr lang="en-US" sz="1400" dirty="0">
                <a:solidFill>
                  <a:schemeClr val="accent1">
                    <a:lumMod val="75000"/>
                  </a:schemeClr>
                </a:solidFill>
                <a:latin typeface="Helvetica" panose="020B0604020202020204" pitchFamily="34" charset="0"/>
                <a:cs typeface="Helvetica" panose="020B0604020202020204" pitchFamily="34" charset="0"/>
              </a:rPr>
              <a:t>Introduction</a:t>
            </a:r>
            <a:r>
              <a:rPr lang="en-US" sz="1400" dirty="0">
                <a:solidFill>
                  <a:schemeClr val="bg1"/>
                </a:solidFill>
                <a:latin typeface="Helvetica" panose="020B0604020202020204" pitchFamily="34" charset="0"/>
                <a:cs typeface="Helvetica" panose="020B0604020202020204" pitchFamily="34" charset="0"/>
              </a:rPr>
              <a:t>   </a:t>
            </a:r>
            <a:r>
              <a:rPr lang="en-US" sz="1400" dirty="0">
                <a:solidFill>
                  <a:schemeClr val="accent1">
                    <a:lumMod val="75000"/>
                  </a:schemeClr>
                </a:solidFill>
                <a:latin typeface="Helvetica" panose="020B0604020202020204" pitchFamily="34" charset="0"/>
                <a:cs typeface="Helvetica" panose="020B0604020202020204" pitchFamily="34" charset="0"/>
              </a:rPr>
              <a:t>|   Objectives   |   Saltwater Intrusion   |   Study Area   |   Model Setup   |   Scenarios</a:t>
            </a:r>
            <a:r>
              <a:rPr lang="en-US" sz="1400" dirty="0">
                <a:solidFill>
                  <a:schemeClr val="tx2">
                    <a:lumMod val="20000"/>
                    <a:lumOff val="80000"/>
                  </a:schemeClr>
                </a:solidFill>
                <a:latin typeface="Helvetica" panose="020B0604020202020204" pitchFamily="34" charset="0"/>
                <a:cs typeface="Helvetica" panose="020B0604020202020204" pitchFamily="34" charset="0"/>
              </a:rPr>
              <a:t> </a:t>
            </a:r>
            <a:r>
              <a:rPr lang="en-US" sz="1400" dirty="0">
                <a:solidFill>
                  <a:schemeClr val="accent1">
                    <a:lumMod val="75000"/>
                  </a:schemeClr>
                </a:solidFill>
                <a:latin typeface="Helvetica" panose="020B0604020202020204" pitchFamily="34" charset="0"/>
                <a:cs typeface="Helvetica" panose="020B0604020202020204" pitchFamily="34" charset="0"/>
              </a:rPr>
              <a:t>  |   </a:t>
            </a:r>
            <a:r>
              <a:rPr lang="en-US" sz="1400" dirty="0">
                <a:solidFill>
                  <a:schemeClr val="tx2">
                    <a:lumMod val="20000"/>
                    <a:lumOff val="80000"/>
                  </a:schemeClr>
                </a:solidFill>
                <a:latin typeface="Helvetica" panose="020B0604020202020204" pitchFamily="34" charset="0"/>
                <a:cs typeface="Helvetica" panose="020B0604020202020204" pitchFamily="34" charset="0"/>
              </a:rPr>
              <a:t>Conclusions</a:t>
            </a:r>
            <a:endParaRPr lang="en-GB" sz="1400" dirty="0">
              <a:solidFill>
                <a:schemeClr val="tx2">
                  <a:lumMod val="20000"/>
                  <a:lumOff val="80000"/>
                </a:schemeClr>
              </a:solidFill>
              <a:latin typeface="Helvetica" panose="020B0604020202020204" pitchFamily="34" charset="0"/>
              <a:cs typeface="Helvetica" panose="020B0604020202020204" pitchFamily="34" charset="0"/>
            </a:endParaRPr>
          </a:p>
        </p:txBody>
      </p:sp>
      <p:sp>
        <p:nvSpPr>
          <p:cNvPr id="12" name="TextBox 11"/>
          <p:cNvSpPr txBox="1"/>
          <p:nvPr/>
        </p:nvSpPr>
        <p:spPr>
          <a:xfrm>
            <a:off x="469175" y="149138"/>
            <a:ext cx="5688632" cy="584775"/>
          </a:xfrm>
          <a:prstGeom prst="rect">
            <a:avLst/>
          </a:prstGeom>
          <a:noFill/>
        </p:spPr>
        <p:txBody>
          <a:bodyPr wrap="square" rtlCol="0">
            <a:spAutoFit/>
          </a:bodyPr>
          <a:lstStyle/>
          <a:p>
            <a:pPr lvl="0"/>
            <a:r>
              <a:rPr lang="en-US" sz="3200" dirty="0">
                <a:solidFill>
                  <a:schemeClr val="bg1"/>
                </a:solidFill>
                <a:latin typeface="Helvetica" panose="020B0604020202020204" pitchFamily="34" charset="0"/>
                <a:cs typeface="Helvetica" panose="020B0604020202020204" pitchFamily="34" charset="0"/>
              </a:rPr>
              <a:t>References</a:t>
            </a:r>
            <a:endParaRPr lang="en-GB" sz="2200" dirty="0">
              <a:solidFill>
                <a:prstClr val="white"/>
              </a:solidFill>
              <a:latin typeface="Helvetica" panose="020B0604020202020204" pitchFamily="34" charset="0"/>
              <a:cs typeface="Helvetica" panose="020B0604020202020204" pitchFamily="34" charset="0"/>
            </a:endParaRPr>
          </a:p>
        </p:txBody>
      </p:sp>
      <p:sp>
        <p:nvSpPr>
          <p:cNvPr id="16" name="TextBox 15"/>
          <p:cNvSpPr txBox="1"/>
          <p:nvPr/>
        </p:nvSpPr>
        <p:spPr>
          <a:xfrm>
            <a:off x="472699" y="1107036"/>
            <a:ext cx="7995166" cy="2862322"/>
          </a:xfrm>
          <a:prstGeom prst="rect">
            <a:avLst/>
          </a:prstGeom>
          <a:noFill/>
        </p:spPr>
        <p:txBody>
          <a:bodyPr wrap="square" rtlCol="0">
            <a:spAutoFit/>
          </a:bodyPr>
          <a:lstStyle/>
          <a:p>
            <a:pPr marL="171450" indent="-171450">
              <a:buFont typeface="Arial" panose="020B0604020202020204" pitchFamily="34" charset="0"/>
              <a:buChar char="•"/>
            </a:pPr>
            <a:r>
              <a:rPr lang="en-GB" sz="1000" dirty="0"/>
              <a:t>Blum, M. D., &amp; Roberts, H. H. (2009). Drowning of the Mississippi Delta due to insufficient sediment supply and global sea-level rise. </a:t>
            </a:r>
            <a:r>
              <a:rPr lang="en-GB" sz="1000" i="1" dirty="0"/>
              <a:t>Nature Geoscience</a:t>
            </a:r>
            <a:r>
              <a:rPr lang="en-GB" sz="1000" dirty="0"/>
              <a:t>, </a:t>
            </a:r>
            <a:r>
              <a:rPr lang="en-GB" sz="1000" i="1" dirty="0"/>
              <a:t>2</a:t>
            </a:r>
            <a:r>
              <a:rPr lang="en-GB" sz="1000" dirty="0"/>
              <a:t>, 488–491. https://doi.org/10.1038/ngeo553</a:t>
            </a:r>
            <a:endParaRPr lang="es-ES" sz="1000" dirty="0"/>
          </a:p>
          <a:p>
            <a:pPr marL="171450" indent="-171450">
              <a:buFont typeface="Arial" panose="020B0604020202020204" pitchFamily="34" charset="0"/>
              <a:buChar char="•"/>
            </a:pPr>
            <a:r>
              <a:rPr lang="es-ES" sz="1000" dirty="0"/>
              <a:t>Dial, D. C., &amp; </a:t>
            </a:r>
            <a:r>
              <a:rPr lang="es-ES" sz="1000" dirty="0" err="1"/>
              <a:t>Sumner</a:t>
            </a:r>
            <a:r>
              <a:rPr lang="es-ES" sz="1000" dirty="0"/>
              <a:t>, D. M. (1989). </a:t>
            </a:r>
            <a:r>
              <a:rPr lang="en-GB" sz="1000" dirty="0"/>
              <a:t>Geohydrology and simulated effects of </a:t>
            </a:r>
            <a:r>
              <a:rPr lang="en-GB" sz="1000" dirty="0" err="1"/>
              <a:t>pumpage</a:t>
            </a:r>
            <a:r>
              <a:rPr lang="en-GB" sz="1000" dirty="0"/>
              <a:t> on the New Orleans aquifer system at New Orleans, Louisiana. </a:t>
            </a:r>
            <a:r>
              <a:rPr lang="en-GB" sz="1000" i="1" dirty="0"/>
              <a:t>Louisiana Department of Transportation and Development Water Resources Technical Report No. 46, 54 P.</a:t>
            </a:r>
            <a:r>
              <a:rPr lang="en-GB" sz="1000" dirty="0"/>
              <a:t> Retrieved from https://la.water.usgs.gov/publications/pdfs/TR46.pdf</a:t>
            </a:r>
            <a:endParaRPr lang="en-US" sz="1000" dirty="0"/>
          </a:p>
          <a:p>
            <a:pPr marL="171450" indent="-171450">
              <a:buFont typeface="Arial" panose="020B0604020202020204" pitchFamily="34" charset="0"/>
              <a:buChar char="•"/>
            </a:pPr>
            <a:r>
              <a:rPr lang="en-US" sz="1000" dirty="0"/>
              <a:t>Ferguson, G., &amp; Gleeson, T. (2012). Vulnerability of coastal aquifers to groundwater use and climate change. </a:t>
            </a:r>
            <a:r>
              <a:rPr lang="en-US" sz="1000" i="1" dirty="0"/>
              <a:t>Nature Climate Change</a:t>
            </a:r>
            <a:r>
              <a:rPr lang="en-US" sz="1000" dirty="0"/>
              <a:t>, </a:t>
            </a:r>
            <a:r>
              <a:rPr lang="en-US" sz="1000" i="1" dirty="0"/>
              <a:t>2</a:t>
            </a:r>
            <a:r>
              <a:rPr lang="en-US" sz="1000" dirty="0"/>
              <a:t>(5), 342-345.</a:t>
            </a:r>
          </a:p>
          <a:p>
            <a:pPr marL="171450" indent="-171450">
              <a:buFont typeface="Arial" panose="020B0604020202020204" pitchFamily="34" charset="0"/>
              <a:buChar char="•"/>
            </a:pPr>
            <a:r>
              <a:rPr lang="en-GB" sz="1000" dirty="0"/>
              <a:t>Griffith, J. M. (2003). </a:t>
            </a:r>
            <a:r>
              <a:rPr lang="en-GB" sz="1000" dirty="0" err="1"/>
              <a:t>Hydrogeologic</a:t>
            </a:r>
            <a:r>
              <a:rPr lang="en-GB" sz="1000" dirty="0"/>
              <a:t> Framework of Southeastern Louisiana. </a:t>
            </a:r>
            <a:r>
              <a:rPr lang="en-GB" sz="1000" i="1" dirty="0"/>
              <a:t>Water Resources Technical Report 72, Louisiana Department of Transportation and Development, Baton Rouge, LA</a:t>
            </a:r>
            <a:r>
              <a:rPr lang="en-GB" sz="1000" dirty="0"/>
              <a:t>.</a:t>
            </a:r>
            <a:endParaRPr lang="en-US" sz="1000" dirty="0"/>
          </a:p>
          <a:p>
            <a:pPr marL="171450" indent="-171450">
              <a:buFont typeface="Arial" panose="020B0604020202020204" pitchFamily="34" charset="0"/>
              <a:buChar char="•"/>
            </a:pPr>
            <a:r>
              <a:rPr lang="en-GB" sz="1000" dirty="0" err="1"/>
              <a:t>Ketabchi</a:t>
            </a:r>
            <a:r>
              <a:rPr lang="en-GB" sz="1000" dirty="0"/>
              <a:t>, H., </a:t>
            </a:r>
            <a:r>
              <a:rPr lang="en-GB" sz="1000" dirty="0" err="1"/>
              <a:t>Mahmoodzadeh</a:t>
            </a:r>
            <a:r>
              <a:rPr lang="en-GB" sz="1000" dirty="0"/>
              <a:t>, D., </a:t>
            </a:r>
            <a:r>
              <a:rPr lang="en-GB" sz="1000" dirty="0" err="1"/>
              <a:t>Ataie-Ashtiani</a:t>
            </a:r>
            <a:r>
              <a:rPr lang="en-GB" sz="1000" dirty="0"/>
              <a:t>, B., &amp; Simmons, C. T. (2016). Sea-level rise impacts on seawater intrusion in coastal aquifers: Review and integration. Journal of Hydrology, 535, 235–255. https://doi.org/10.1016/j.jhydrol.2016.01.083</a:t>
            </a:r>
            <a:endParaRPr lang="en-US" sz="1000" dirty="0"/>
          </a:p>
          <a:p>
            <a:pPr marL="171450" indent="-171450">
              <a:buFont typeface="Arial" panose="020B0604020202020204" pitchFamily="34" charset="0"/>
              <a:buChar char="•"/>
            </a:pPr>
            <a:r>
              <a:rPr lang="en-GB" sz="1000" dirty="0"/>
              <a:t>Pool, M., &amp; Carrera, J. (2010). Dynamics of negative hydraulic barriers to prevent seawater intrusion. </a:t>
            </a:r>
            <a:r>
              <a:rPr lang="en-GB" sz="1000" i="1" dirty="0"/>
              <a:t>Hydrogeology Journal</a:t>
            </a:r>
            <a:r>
              <a:rPr lang="en-GB" sz="1000" dirty="0"/>
              <a:t>, </a:t>
            </a:r>
            <a:r>
              <a:rPr lang="en-GB" sz="1000" i="1" dirty="0"/>
              <a:t>18</a:t>
            </a:r>
            <a:r>
              <a:rPr lang="en-GB" sz="1000" dirty="0"/>
              <a:t>, 95–105. https://doi.org/10.1007/s10040-009-0516-1</a:t>
            </a:r>
          </a:p>
          <a:p>
            <a:pPr marL="171450" indent="-171450">
              <a:buFont typeface="Arial" panose="020B0604020202020204" pitchFamily="34" charset="0"/>
              <a:buChar char="•"/>
            </a:pPr>
            <a:r>
              <a:rPr lang="en-GB" sz="1000" dirty="0" err="1"/>
              <a:t>Prakken</a:t>
            </a:r>
            <a:r>
              <a:rPr lang="en-GB" sz="1000" dirty="0"/>
              <a:t>, L. B. (2009). </a:t>
            </a:r>
            <a:r>
              <a:rPr lang="en-GB" sz="1000" i="1" dirty="0"/>
              <a:t>Groundwater Resources in the New Orleans Area, 2008</a:t>
            </a:r>
            <a:r>
              <a:rPr lang="en-GB" sz="1000" dirty="0"/>
              <a:t>. </a:t>
            </a:r>
            <a:r>
              <a:rPr lang="en-GB" sz="1000" i="1" dirty="0"/>
              <a:t>Water Resources Technical Report No.80</a:t>
            </a:r>
            <a:r>
              <a:rPr lang="en-GB" sz="1000" dirty="0"/>
              <a:t>. Retrieved from https://la.water.usgs.gov/publications/pdfs/TR80.pdf</a:t>
            </a:r>
          </a:p>
          <a:p>
            <a:pPr marL="171450" indent="-171450">
              <a:buFont typeface="Arial" panose="020B0604020202020204" pitchFamily="34" charset="0"/>
              <a:buChar char="•"/>
            </a:pPr>
            <a:r>
              <a:rPr lang="en-US" sz="1000" dirty="0" err="1"/>
              <a:t>Simmon</a:t>
            </a:r>
            <a:r>
              <a:rPr lang="en-US" sz="1000" dirty="0"/>
              <a:t>, R. (2002). </a:t>
            </a:r>
            <a:r>
              <a:rPr lang="en-GB" sz="1000" dirty="0"/>
              <a:t>New Orleans, Louisiana. NASA earth observatory. Retrieved from https://earthobservatory.nasa.gov/images/2158/new-orleans-louisiana.</a:t>
            </a:r>
          </a:p>
          <a:p>
            <a:pPr marL="171450" indent="-171450">
              <a:buFont typeface="Arial" panose="020B0604020202020204" pitchFamily="34" charset="0"/>
              <a:buChar char="•"/>
            </a:pPr>
            <a:r>
              <a:rPr lang="en-GB" sz="1000" dirty="0" err="1"/>
              <a:t>Tessler</a:t>
            </a:r>
            <a:r>
              <a:rPr lang="en-GB" sz="1000" dirty="0"/>
              <a:t>, Z. D., </a:t>
            </a:r>
            <a:r>
              <a:rPr lang="en-GB" sz="1000" dirty="0" err="1"/>
              <a:t>Vörösmarty</a:t>
            </a:r>
            <a:r>
              <a:rPr lang="en-GB" sz="1000" dirty="0"/>
              <a:t>, C. J., </a:t>
            </a:r>
            <a:r>
              <a:rPr lang="en-GB" sz="1000" dirty="0" err="1"/>
              <a:t>Grossberg</a:t>
            </a:r>
            <a:r>
              <a:rPr lang="en-GB" sz="1000" dirty="0"/>
              <a:t>, M., </a:t>
            </a:r>
            <a:r>
              <a:rPr lang="en-GB" sz="1000" dirty="0" err="1"/>
              <a:t>Gladkova</a:t>
            </a:r>
            <a:r>
              <a:rPr lang="en-GB" sz="1000" dirty="0"/>
              <a:t>, I., </a:t>
            </a:r>
            <a:r>
              <a:rPr lang="en-GB" sz="1000" dirty="0" err="1"/>
              <a:t>Aizenman</a:t>
            </a:r>
            <a:r>
              <a:rPr lang="en-GB" sz="1000" dirty="0"/>
              <a:t>, H., </a:t>
            </a:r>
            <a:r>
              <a:rPr lang="en-GB" sz="1000" dirty="0" err="1"/>
              <a:t>Syvitski</a:t>
            </a:r>
            <a:r>
              <a:rPr lang="en-GB" sz="1000" dirty="0"/>
              <a:t>, J. P. M., &amp; </a:t>
            </a:r>
            <a:r>
              <a:rPr lang="en-GB" sz="1000" dirty="0" err="1"/>
              <a:t>Foufoula</a:t>
            </a:r>
            <a:r>
              <a:rPr lang="en-GB" sz="1000" dirty="0"/>
              <a:t>-Georgiou, E. (2015). Profiling risk and sustainability in coastal deltas of the world. </a:t>
            </a:r>
            <a:r>
              <a:rPr lang="en-GB" sz="1000" i="1" dirty="0"/>
              <a:t>Science</a:t>
            </a:r>
            <a:r>
              <a:rPr lang="en-GB" sz="1000" dirty="0"/>
              <a:t>, </a:t>
            </a:r>
            <a:r>
              <a:rPr lang="en-GB" sz="1000" i="1" dirty="0"/>
              <a:t>349</a:t>
            </a:r>
            <a:r>
              <a:rPr lang="en-GB" sz="1000" dirty="0"/>
              <a:t>(6248), 638-643.</a:t>
            </a:r>
          </a:p>
        </p:txBody>
      </p:sp>
    </p:spTree>
    <p:extLst>
      <p:ext uri="{BB962C8B-B14F-4D97-AF65-F5344CB8AC3E}">
        <p14:creationId xmlns:p14="http://schemas.microsoft.com/office/powerpoint/2010/main" val="1965534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0590" y="858945"/>
            <a:ext cx="8402480" cy="3960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0" y="0"/>
            <a:ext cx="9144000" cy="843558"/>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sp>
        <p:nvSpPr>
          <p:cNvPr id="7" name="Rectangle 6"/>
          <p:cNvSpPr/>
          <p:nvPr/>
        </p:nvSpPr>
        <p:spPr>
          <a:xfrm>
            <a:off x="-10170" y="4819859"/>
            <a:ext cx="9144000" cy="339501"/>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52320" y="22376"/>
            <a:ext cx="2024042" cy="798806"/>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28184" y="15095"/>
            <a:ext cx="1474232" cy="852862"/>
          </a:xfrm>
          <a:prstGeom prst="rect">
            <a:avLst/>
          </a:prstGeom>
        </p:spPr>
      </p:pic>
      <p:sp>
        <p:nvSpPr>
          <p:cNvPr id="11" name="TextBox 10"/>
          <p:cNvSpPr txBox="1"/>
          <p:nvPr/>
        </p:nvSpPr>
        <p:spPr>
          <a:xfrm>
            <a:off x="0" y="4819859"/>
            <a:ext cx="9144000" cy="307777"/>
          </a:xfrm>
          <a:prstGeom prst="rect">
            <a:avLst/>
          </a:prstGeom>
          <a:noFill/>
        </p:spPr>
        <p:txBody>
          <a:bodyPr wrap="square" rtlCol="0">
            <a:spAutoFit/>
          </a:bodyPr>
          <a:lstStyle/>
          <a:p>
            <a:pPr algn="ctr"/>
            <a:r>
              <a:rPr lang="en-US" sz="1400" dirty="0">
                <a:solidFill>
                  <a:schemeClr val="accent1">
                    <a:lumMod val="75000"/>
                  </a:schemeClr>
                </a:solidFill>
                <a:latin typeface="Helvetica" panose="020B0604020202020204" pitchFamily="34" charset="0"/>
                <a:cs typeface="Helvetica" panose="020B0604020202020204" pitchFamily="34" charset="0"/>
              </a:rPr>
              <a:t>Introduction</a:t>
            </a:r>
            <a:r>
              <a:rPr lang="en-US" sz="1400" dirty="0">
                <a:solidFill>
                  <a:schemeClr val="bg1"/>
                </a:solidFill>
                <a:latin typeface="Helvetica" panose="020B0604020202020204" pitchFamily="34" charset="0"/>
                <a:cs typeface="Helvetica" panose="020B0604020202020204" pitchFamily="34" charset="0"/>
              </a:rPr>
              <a:t>   </a:t>
            </a:r>
            <a:r>
              <a:rPr lang="en-US" sz="1400" dirty="0">
                <a:solidFill>
                  <a:schemeClr val="accent1">
                    <a:lumMod val="75000"/>
                  </a:schemeClr>
                </a:solidFill>
                <a:latin typeface="Helvetica" panose="020B0604020202020204" pitchFamily="34" charset="0"/>
                <a:cs typeface="Helvetica" panose="020B0604020202020204" pitchFamily="34" charset="0"/>
              </a:rPr>
              <a:t>|   Objectives   |   Saltwater Intrusion   |   Study Area   |   Model Setup   |   </a:t>
            </a:r>
            <a:r>
              <a:rPr lang="en-US" sz="1400" dirty="0">
                <a:solidFill>
                  <a:schemeClr val="tx2">
                    <a:lumMod val="20000"/>
                    <a:lumOff val="80000"/>
                  </a:schemeClr>
                </a:solidFill>
                <a:latin typeface="Helvetica" panose="020B0604020202020204" pitchFamily="34" charset="0"/>
                <a:cs typeface="Helvetica" panose="020B0604020202020204" pitchFamily="34" charset="0"/>
              </a:rPr>
              <a:t>Scenarios </a:t>
            </a:r>
            <a:r>
              <a:rPr lang="en-US" sz="1400" dirty="0">
                <a:solidFill>
                  <a:schemeClr val="accent1">
                    <a:lumMod val="75000"/>
                  </a:schemeClr>
                </a:solidFill>
                <a:latin typeface="Helvetica" panose="020B0604020202020204" pitchFamily="34" charset="0"/>
                <a:cs typeface="Helvetica" panose="020B0604020202020204" pitchFamily="34" charset="0"/>
              </a:rPr>
              <a:t>  |   Conclusions</a:t>
            </a:r>
            <a:endParaRPr lang="en-GB" sz="1400" dirty="0">
              <a:solidFill>
                <a:schemeClr val="accent1">
                  <a:lumMod val="75000"/>
                </a:schemeClr>
              </a:solidFill>
              <a:latin typeface="Helvetica" panose="020B0604020202020204" pitchFamily="34" charset="0"/>
              <a:cs typeface="Helvetica" panose="020B0604020202020204" pitchFamily="34" charset="0"/>
            </a:endParaRPr>
          </a:p>
        </p:txBody>
      </p:sp>
      <p:sp>
        <p:nvSpPr>
          <p:cNvPr id="12" name="TextBox 11"/>
          <p:cNvSpPr txBox="1"/>
          <p:nvPr/>
        </p:nvSpPr>
        <p:spPr>
          <a:xfrm>
            <a:off x="469175" y="149138"/>
            <a:ext cx="5688632" cy="584775"/>
          </a:xfrm>
          <a:prstGeom prst="rect">
            <a:avLst/>
          </a:prstGeom>
          <a:noFill/>
        </p:spPr>
        <p:txBody>
          <a:bodyPr wrap="square" rtlCol="0">
            <a:spAutoFit/>
          </a:bodyPr>
          <a:lstStyle/>
          <a:p>
            <a:pPr lvl="0"/>
            <a:r>
              <a:rPr lang="en-US" sz="3200" dirty="0">
                <a:solidFill>
                  <a:schemeClr val="bg1"/>
                </a:solidFill>
                <a:latin typeface="Helvetica" panose="020B0604020202020204" pitchFamily="34" charset="0"/>
                <a:cs typeface="Helvetica" panose="020B0604020202020204" pitchFamily="34" charset="0"/>
              </a:rPr>
              <a:t>Scenarios | </a:t>
            </a:r>
            <a:r>
              <a:rPr lang="en-US" sz="2200" dirty="0">
                <a:solidFill>
                  <a:schemeClr val="bg1"/>
                </a:solidFill>
                <a:latin typeface="Helvetica" panose="020B0604020202020204" pitchFamily="34" charset="0"/>
                <a:cs typeface="Helvetica" panose="020B0604020202020204" pitchFamily="34" charset="0"/>
              </a:rPr>
              <a:t>New Orleans</a:t>
            </a:r>
            <a:endParaRPr lang="en-GB" sz="2200" dirty="0">
              <a:solidFill>
                <a:prstClr val="white"/>
              </a:solidFill>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2946183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843558"/>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sp>
        <p:nvSpPr>
          <p:cNvPr id="7" name="Rectangle 6"/>
          <p:cNvSpPr/>
          <p:nvPr/>
        </p:nvSpPr>
        <p:spPr>
          <a:xfrm>
            <a:off x="-10170" y="4819859"/>
            <a:ext cx="9144000" cy="339501"/>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52320" y="22376"/>
            <a:ext cx="2024042" cy="798806"/>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28184" y="15095"/>
            <a:ext cx="1474232" cy="852862"/>
          </a:xfrm>
          <a:prstGeom prst="rect">
            <a:avLst/>
          </a:prstGeom>
        </p:spPr>
      </p:pic>
      <p:sp>
        <p:nvSpPr>
          <p:cNvPr id="11" name="TextBox 10"/>
          <p:cNvSpPr txBox="1"/>
          <p:nvPr/>
        </p:nvSpPr>
        <p:spPr>
          <a:xfrm>
            <a:off x="0" y="4819859"/>
            <a:ext cx="9144000" cy="307777"/>
          </a:xfrm>
          <a:prstGeom prst="rect">
            <a:avLst/>
          </a:prstGeom>
          <a:noFill/>
        </p:spPr>
        <p:txBody>
          <a:bodyPr wrap="square" rtlCol="0">
            <a:spAutoFit/>
          </a:bodyPr>
          <a:lstStyle/>
          <a:p>
            <a:pPr algn="ctr"/>
            <a:r>
              <a:rPr lang="en-US" sz="1400" dirty="0">
                <a:solidFill>
                  <a:schemeClr val="accent1">
                    <a:lumMod val="75000"/>
                  </a:schemeClr>
                </a:solidFill>
                <a:latin typeface="Helvetica" panose="020B0604020202020204" pitchFamily="34" charset="0"/>
                <a:cs typeface="Helvetica" panose="020B0604020202020204" pitchFamily="34" charset="0"/>
              </a:rPr>
              <a:t>Introduction</a:t>
            </a:r>
            <a:r>
              <a:rPr lang="en-US" sz="1400" dirty="0">
                <a:solidFill>
                  <a:schemeClr val="bg1"/>
                </a:solidFill>
                <a:latin typeface="Helvetica" panose="020B0604020202020204" pitchFamily="34" charset="0"/>
                <a:cs typeface="Helvetica" panose="020B0604020202020204" pitchFamily="34" charset="0"/>
              </a:rPr>
              <a:t>   </a:t>
            </a:r>
            <a:r>
              <a:rPr lang="en-US" sz="1400" dirty="0">
                <a:solidFill>
                  <a:schemeClr val="accent1">
                    <a:lumMod val="75000"/>
                  </a:schemeClr>
                </a:solidFill>
                <a:latin typeface="Helvetica" panose="020B0604020202020204" pitchFamily="34" charset="0"/>
                <a:cs typeface="Helvetica" panose="020B0604020202020204" pitchFamily="34" charset="0"/>
              </a:rPr>
              <a:t>|   Objectives   |   Saltwater Intrusion   |   Study Area   |   Model Setup   |   </a:t>
            </a:r>
            <a:r>
              <a:rPr lang="en-US" sz="1400" dirty="0">
                <a:solidFill>
                  <a:schemeClr val="tx2">
                    <a:lumMod val="20000"/>
                    <a:lumOff val="80000"/>
                  </a:schemeClr>
                </a:solidFill>
                <a:latin typeface="Helvetica" panose="020B0604020202020204" pitchFamily="34" charset="0"/>
                <a:cs typeface="Helvetica" panose="020B0604020202020204" pitchFamily="34" charset="0"/>
              </a:rPr>
              <a:t>Scenarios </a:t>
            </a:r>
            <a:r>
              <a:rPr lang="en-US" sz="1400" dirty="0">
                <a:solidFill>
                  <a:schemeClr val="accent1">
                    <a:lumMod val="75000"/>
                  </a:schemeClr>
                </a:solidFill>
                <a:latin typeface="Helvetica" panose="020B0604020202020204" pitchFamily="34" charset="0"/>
                <a:cs typeface="Helvetica" panose="020B0604020202020204" pitchFamily="34" charset="0"/>
              </a:rPr>
              <a:t>  |   Conclusions</a:t>
            </a:r>
            <a:endParaRPr lang="en-GB" sz="1400" dirty="0">
              <a:solidFill>
                <a:schemeClr val="accent1">
                  <a:lumMod val="75000"/>
                </a:schemeClr>
              </a:solidFill>
              <a:latin typeface="Helvetica" panose="020B0604020202020204" pitchFamily="34" charset="0"/>
              <a:cs typeface="Helvetica" panose="020B0604020202020204" pitchFamily="34" charset="0"/>
            </a:endParaRPr>
          </a:p>
        </p:txBody>
      </p:sp>
      <p:sp>
        <p:nvSpPr>
          <p:cNvPr id="12" name="TextBox 11"/>
          <p:cNvSpPr txBox="1"/>
          <p:nvPr/>
        </p:nvSpPr>
        <p:spPr>
          <a:xfrm>
            <a:off x="469175" y="149138"/>
            <a:ext cx="5688632" cy="584775"/>
          </a:xfrm>
          <a:prstGeom prst="rect">
            <a:avLst/>
          </a:prstGeom>
          <a:noFill/>
        </p:spPr>
        <p:txBody>
          <a:bodyPr wrap="square" rtlCol="0">
            <a:spAutoFit/>
          </a:bodyPr>
          <a:lstStyle/>
          <a:p>
            <a:pPr lvl="0"/>
            <a:r>
              <a:rPr lang="en-US" sz="3200" dirty="0">
                <a:solidFill>
                  <a:schemeClr val="bg1"/>
                </a:solidFill>
                <a:latin typeface="Helvetica" panose="020B0604020202020204" pitchFamily="34" charset="0"/>
                <a:cs typeface="Helvetica" panose="020B0604020202020204" pitchFamily="34" charset="0"/>
              </a:rPr>
              <a:t>Scenarios | </a:t>
            </a:r>
            <a:r>
              <a:rPr lang="en-US" sz="2200" dirty="0">
                <a:solidFill>
                  <a:schemeClr val="bg1"/>
                </a:solidFill>
                <a:latin typeface="Helvetica" panose="020B0604020202020204" pitchFamily="34" charset="0"/>
                <a:cs typeface="Helvetica" panose="020B0604020202020204" pitchFamily="34" charset="0"/>
              </a:rPr>
              <a:t>New Orleans</a:t>
            </a:r>
            <a:endParaRPr lang="en-GB" sz="2200" dirty="0">
              <a:solidFill>
                <a:prstClr val="white"/>
              </a:solidFill>
              <a:latin typeface="Helvetica" panose="020B0604020202020204" pitchFamily="34" charset="0"/>
              <a:cs typeface="Helvetica" panose="020B0604020202020204" pitchFamily="34" charset="0"/>
            </a:endParaRPr>
          </a:p>
        </p:txBody>
      </p:sp>
      <p:pic>
        <p:nvPicPr>
          <p:cNvPr id="1026" name="Picture 2" descr="C:\Users\brokx\AppData\Local\Microsoft\Windows\Temporary Internet Files\Content.Outlook\UOS0M6JE\conc3D (2).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40963" y="894994"/>
            <a:ext cx="4041734" cy="35971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49252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843558"/>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sp>
        <p:nvSpPr>
          <p:cNvPr id="7" name="Rectangle 6"/>
          <p:cNvSpPr/>
          <p:nvPr/>
        </p:nvSpPr>
        <p:spPr>
          <a:xfrm>
            <a:off x="-10170" y="4819859"/>
            <a:ext cx="9144000" cy="339501"/>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52320" y="22376"/>
            <a:ext cx="2024042" cy="798806"/>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28184" y="15095"/>
            <a:ext cx="1474232" cy="852862"/>
          </a:xfrm>
          <a:prstGeom prst="rect">
            <a:avLst/>
          </a:prstGeom>
        </p:spPr>
      </p:pic>
      <p:sp>
        <p:nvSpPr>
          <p:cNvPr id="11" name="TextBox 10"/>
          <p:cNvSpPr txBox="1"/>
          <p:nvPr/>
        </p:nvSpPr>
        <p:spPr>
          <a:xfrm>
            <a:off x="0" y="4819859"/>
            <a:ext cx="9144000" cy="307777"/>
          </a:xfrm>
          <a:prstGeom prst="rect">
            <a:avLst/>
          </a:prstGeom>
          <a:noFill/>
        </p:spPr>
        <p:txBody>
          <a:bodyPr wrap="square" rtlCol="0">
            <a:spAutoFit/>
          </a:bodyPr>
          <a:lstStyle/>
          <a:p>
            <a:pPr algn="ctr"/>
            <a:r>
              <a:rPr lang="en-US" sz="1400" dirty="0">
                <a:solidFill>
                  <a:schemeClr val="accent1">
                    <a:lumMod val="75000"/>
                  </a:schemeClr>
                </a:solidFill>
                <a:latin typeface="Helvetica" panose="020B0604020202020204" pitchFamily="34" charset="0"/>
                <a:cs typeface="Helvetica" panose="020B0604020202020204" pitchFamily="34" charset="0"/>
              </a:rPr>
              <a:t>Introduction</a:t>
            </a:r>
            <a:r>
              <a:rPr lang="en-US" sz="1400" dirty="0">
                <a:solidFill>
                  <a:schemeClr val="bg1"/>
                </a:solidFill>
                <a:latin typeface="Helvetica" panose="020B0604020202020204" pitchFamily="34" charset="0"/>
                <a:cs typeface="Helvetica" panose="020B0604020202020204" pitchFamily="34" charset="0"/>
              </a:rPr>
              <a:t>   </a:t>
            </a:r>
            <a:r>
              <a:rPr lang="en-US" sz="1400" dirty="0">
                <a:solidFill>
                  <a:schemeClr val="accent1">
                    <a:lumMod val="75000"/>
                  </a:schemeClr>
                </a:solidFill>
                <a:latin typeface="Helvetica" panose="020B0604020202020204" pitchFamily="34" charset="0"/>
                <a:cs typeface="Helvetica" panose="020B0604020202020204" pitchFamily="34" charset="0"/>
              </a:rPr>
              <a:t>|   Objectives   |   Saltwater Intrusion   |   Study Area   |   Model Setup   |   </a:t>
            </a:r>
            <a:r>
              <a:rPr lang="en-US" sz="1400" dirty="0">
                <a:solidFill>
                  <a:schemeClr val="tx2">
                    <a:lumMod val="20000"/>
                    <a:lumOff val="80000"/>
                  </a:schemeClr>
                </a:solidFill>
                <a:latin typeface="Helvetica" panose="020B0604020202020204" pitchFamily="34" charset="0"/>
                <a:cs typeface="Helvetica" panose="020B0604020202020204" pitchFamily="34" charset="0"/>
              </a:rPr>
              <a:t>Scenarios </a:t>
            </a:r>
            <a:r>
              <a:rPr lang="en-US" sz="1400" dirty="0">
                <a:solidFill>
                  <a:schemeClr val="accent1">
                    <a:lumMod val="75000"/>
                  </a:schemeClr>
                </a:solidFill>
                <a:latin typeface="Helvetica" panose="020B0604020202020204" pitchFamily="34" charset="0"/>
                <a:cs typeface="Helvetica" panose="020B0604020202020204" pitchFamily="34" charset="0"/>
              </a:rPr>
              <a:t>  |   Conclusions</a:t>
            </a:r>
            <a:endParaRPr lang="en-GB" sz="1400" dirty="0">
              <a:solidFill>
                <a:schemeClr val="accent1">
                  <a:lumMod val="75000"/>
                </a:schemeClr>
              </a:solidFill>
              <a:latin typeface="Helvetica" panose="020B0604020202020204" pitchFamily="34" charset="0"/>
              <a:cs typeface="Helvetica" panose="020B0604020202020204" pitchFamily="34" charset="0"/>
            </a:endParaRPr>
          </a:p>
        </p:txBody>
      </p:sp>
      <p:sp>
        <p:nvSpPr>
          <p:cNvPr id="12" name="TextBox 11"/>
          <p:cNvSpPr txBox="1"/>
          <p:nvPr/>
        </p:nvSpPr>
        <p:spPr>
          <a:xfrm>
            <a:off x="469175" y="149138"/>
            <a:ext cx="5688632" cy="584775"/>
          </a:xfrm>
          <a:prstGeom prst="rect">
            <a:avLst/>
          </a:prstGeom>
          <a:noFill/>
        </p:spPr>
        <p:txBody>
          <a:bodyPr wrap="square" rtlCol="0">
            <a:spAutoFit/>
          </a:bodyPr>
          <a:lstStyle/>
          <a:p>
            <a:pPr lvl="0"/>
            <a:r>
              <a:rPr lang="en-US" sz="3200" dirty="0">
                <a:solidFill>
                  <a:schemeClr val="bg1"/>
                </a:solidFill>
                <a:latin typeface="Helvetica" panose="020B0604020202020204" pitchFamily="34" charset="0"/>
                <a:cs typeface="Helvetica" panose="020B0604020202020204" pitchFamily="34" charset="0"/>
              </a:rPr>
              <a:t>Scenarios | </a:t>
            </a:r>
            <a:r>
              <a:rPr lang="en-US" sz="2200" dirty="0">
                <a:solidFill>
                  <a:schemeClr val="bg1"/>
                </a:solidFill>
                <a:latin typeface="Helvetica" panose="020B0604020202020204" pitchFamily="34" charset="0"/>
                <a:cs typeface="Helvetica" panose="020B0604020202020204" pitchFamily="34" charset="0"/>
              </a:rPr>
              <a:t>New Orleans</a:t>
            </a:r>
            <a:endParaRPr lang="en-GB" sz="2200" dirty="0">
              <a:solidFill>
                <a:prstClr val="white"/>
              </a:solidFill>
              <a:latin typeface="Helvetica" panose="020B0604020202020204" pitchFamily="34" charset="0"/>
              <a:cs typeface="Helvetica" panose="020B0604020202020204" pitchFamily="34" charset="0"/>
            </a:endParaRPr>
          </a:p>
        </p:txBody>
      </p:sp>
      <p:pic>
        <p:nvPicPr>
          <p:cNvPr id="2050" name="Picture 2" descr="C:\Users\brokx\AppData\Local\Microsoft\Windows\Temporary Internet Files\Content.Outlook\UOS0M6JE\dhdc_SP11_SLR_minus_ref (2).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267744" y="766093"/>
            <a:ext cx="4545790" cy="40457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20664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843558"/>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sp>
        <p:nvSpPr>
          <p:cNvPr id="7" name="Rectangle 6"/>
          <p:cNvSpPr/>
          <p:nvPr/>
        </p:nvSpPr>
        <p:spPr>
          <a:xfrm>
            <a:off x="0" y="4803998"/>
            <a:ext cx="9144000" cy="339501"/>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52320" y="22376"/>
            <a:ext cx="2024042" cy="798806"/>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28184" y="15095"/>
            <a:ext cx="1474232" cy="852862"/>
          </a:xfrm>
          <a:prstGeom prst="rect">
            <a:avLst/>
          </a:prstGeom>
        </p:spPr>
      </p:pic>
      <p:sp>
        <p:nvSpPr>
          <p:cNvPr id="11" name="TextBox 10"/>
          <p:cNvSpPr txBox="1"/>
          <p:nvPr/>
        </p:nvSpPr>
        <p:spPr>
          <a:xfrm>
            <a:off x="0" y="4819859"/>
            <a:ext cx="9144000" cy="307777"/>
          </a:xfrm>
          <a:prstGeom prst="rect">
            <a:avLst/>
          </a:prstGeom>
          <a:noFill/>
        </p:spPr>
        <p:txBody>
          <a:bodyPr wrap="square" rtlCol="0">
            <a:spAutoFit/>
          </a:bodyPr>
          <a:lstStyle/>
          <a:p>
            <a:pPr algn="ctr"/>
            <a:r>
              <a:rPr lang="en-US" sz="1400" dirty="0">
                <a:solidFill>
                  <a:schemeClr val="tx2">
                    <a:lumMod val="20000"/>
                    <a:lumOff val="80000"/>
                  </a:schemeClr>
                </a:solidFill>
                <a:latin typeface="Helvetica" panose="020B0604020202020204" pitchFamily="34" charset="0"/>
                <a:cs typeface="Helvetica" panose="020B0604020202020204" pitchFamily="34" charset="0"/>
              </a:rPr>
              <a:t>Introduction</a:t>
            </a:r>
            <a:r>
              <a:rPr lang="en-US" sz="1400" dirty="0">
                <a:solidFill>
                  <a:schemeClr val="bg1"/>
                </a:solidFill>
                <a:latin typeface="Helvetica" panose="020B0604020202020204" pitchFamily="34" charset="0"/>
                <a:cs typeface="Helvetica" panose="020B0604020202020204" pitchFamily="34" charset="0"/>
              </a:rPr>
              <a:t>   </a:t>
            </a:r>
            <a:r>
              <a:rPr lang="en-US" sz="1400" dirty="0">
                <a:solidFill>
                  <a:schemeClr val="accent1">
                    <a:lumMod val="75000"/>
                  </a:schemeClr>
                </a:solidFill>
                <a:latin typeface="Helvetica" panose="020B0604020202020204" pitchFamily="34" charset="0"/>
                <a:cs typeface="Helvetica" panose="020B0604020202020204" pitchFamily="34" charset="0"/>
              </a:rPr>
              <a:t>|   Objectives   |   Saltwater Intrusion   |   Study Area   |   Model Setup   |   Scenarios   |   Conclusions</a:t>
            </a:r>
            <a:endParaRPr lang="en-GB" sz="1400" dirty="0">
              <a:solidFill>
                <a:schemeClr val="accent1">
                  <a:lumMod val="75000"/>
                </a:schemeClr>
              </a:solidFill>
              <a:latin typeface="Helvetica" panose="020B0604020202020204" pitchFamily="34" charset="0"/>
              <a:cs typeface="Helvetica" panose="020B0604020202020204" pitchFamily="34" charset="0"/>
            </a:endParaRPr>
          </a:p>
        </p:txBody>
      </p:sp>
      <p:sp>
        <p:nvSpPr>
          <p:cNvPr id="5" name="TextBox 4"/>
          <p:cNvSpPr txBox="1"/>
          <p:nvPr/>
        </p:nvSpPr>
        <p:spPr>
          <a:xfrm>
            <a:off x="469175" y="1107035"/>
            <a:ext cx="8352928" cy="1231106"/>
          </a:xfrm>
          <a:prstGeom prst="rect">
            <a:avLst/>
          </a:prstGeom>
          <a:noFill/>
        </p:spPr>
        <p:txBody>
          <a:bodyPr wrap="square" rtlCol="0">
            <a:spAutoFit/>
          </a:bodyPr>
          <a:lstStyle/>
          <a:p>
            <a:r>
              <a:rPr lang="en-US" sz="2000" b="1" dirty="0">
                <a:latin typeface="Calibri" panose="020F0502020204030204" pitchFamily="34" charset="0"/>
                <a:cs typeface="Helvetica" panose="020B0604020202020204" pitchFamily="34" charset="0"/>
              </a:rPr>
              <a:t>Dependent on Surface Water</a:t>
            </a:r>
          </a:p>
          <a:p>
            <a:pPr marL="285750" indent="-285750">
              <a:buFont typeface="Arial" panose="020B0604020202020204" pitchFamily="34" charset="0"/>
              <a:buChar char="•"/>
            </a:pPr>
            <a:r>
              <a:rPr lang="en-US" dirty="0">
                <a:latin typeface="Calibri" panose="020F0502020204030204" pitchFamily="34" charset="0"/>
                <a:cs typeface="Helvetica" panose="020B0604020202020204" pitchFamily="34" charset="0"/>
              </a:rPr>
              <a:t>98.6% of total freshwater use</a:t>
            </a:r>
          </a:p>
          <a:p>
            <a:pPr marL="285750" indent="-285750">
              <a:buFont typeface="Arial" panose="020B0604020202020204" pitchFamily="34" charset="0"/>
              <a:buChar char="•"/>
            </a:pPr>
            <a:r>
              <a:rPr lang="en-US" dirty="0">
                <a:latin typeface="Calibri" panose="020F0502020204030204" pitchFamily="34" charset="0"/>
                <a:cs typeface="Helvetica" panose="020B0604020202020204" pitchFamily="34" charset="0"/>
              </a:rPr>
              <a:t>Unreliable source</a:t>
            </a:r>
          </a:p>
          <a:p>
            <a:endParaRPr lang="en-US" dirty="0">
              <a:latin typeface="Calibri" panose="020F0502020204030204" pitchFamily="34" charset="0"/>
              <a:cs typeface="Helvetica" panose="020B0604020202020204" pitchFamily="34" charset="0"/>
            </a:endParaRPr>
          </a:p>
        </p:txBody>
      </p:sp>
      <p:sp>
        <p:nvSpPr>
          <p:cNvPr id="12" name="TextBox 11"/>
          <p:cNvSpPr txBox="1"/>
          <p:nvPr/>
        </p:nvSpPr>
        <p:spPr>
          <a:xfrm>
            <a:off x="469175" y="149138"/>
            <a:ext cx="5688632" cy="584775"/>
          </a:xfrm>
          <a:prstGeom prst="rect">
            <a:avLst/>
          </a:prstGeom>
          <a:noFill/>
        </p:spPr>
        <p:txBody>
          <a:bodyPr wrap="square" rtlCol="0">
            <a:spAutoFit/>
          </a:bodyPr>
          <a:lstStyle/>
          <a:p>
            <a:pPr lvl="0"/>
            <a:r>
              <a:rPr lang="en-US" sz="3200" dirty="0">
                <a:solidFill>
                  <a:schemeClr val="bg1"/>
                </a:solidFill>
                <a:latin typeface="Helvetica" panose="020B0604020202020204" pitchFamily="34" charset="0"/>
                <a:cs typeface="Helvetica" panose="020B0604020202020204" pitchFamily="34" charset="0"/>
              </a:rPr>
              <a:t>Introduction</a:t>
            </a:r>
            <a:r>
              <a:rPr lang="en-US" sz="3200" dirty="0">
                <a:solidFill>
                  <a:prstClr val="white"/>
                </a:solidFill>
                <a:latin typeface="Helvetica" panose="020B0604020202020204" pitchFamily="34" charset="0"/>
                <a:cs typeface="Helvetica" panose="020B0604020202020204" pitchFamily="34" charset="0"/>
              </a:rPr>
              <a:t> | </a:t>
            </a:r>
            <a:r>
              <a:rPr lang="en-US" sz="2200" dirty="0">
                <a:solidFill>
                  <a:prstClr val="white"/>
                </a:solidFill>
                <a:latin typeface="Helvetica" panose="020B0604020202020204" pitchFamily="34" charset="0"/>
                <a:cs typeface="Helvetica" panose="020B0604020202020204" pitchFamily="34" charset="0"/>
              </a:rPr>
              <a:t>New Orleans</a:t>
            </a:r>
            <a:endParaRPr lang="en-GB" sz="2200" dirty="0">
              <a:solidFill>
                <a:prstClr val="white"/>
              </a:solidFill>
              <a:latin typeface="Helvetica" panose="020B0604020202020204" pitchFamily="34" charset="0"/>
              <a:cs typeface="Helvetica" panose="020B0604020202020204" pitchFamily="34" charset="0"/>
            </a:endParaRPr>
          </a:p>
        </p:txBody>
      </p:sp>
      <p:pic>
        <p:nvPicPr>
          <p:cNvPr id="2051"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45639" y="1449901"/>
            <a:ext cx="4507178" cy="33430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p:cNvSpPr txBox="1"/>
          <p:nvPr/>
        </p:nvSpPr>
        <p:spPr>
          <a:xfrm>
            <a:off x="8045598" y="1245534"/>
            <a:ext cx="1160945" cy="215444"/>
          </a:xfrm>
          <a:prstGeom prst="rect">
            <a:avLst/>
          </a:prstGeom>
          <a:noFill/>
        </p:spPr>
        <p:txBody>
          <a:bodyPr wrap="square" rtlCol="0">
            <a:spAutoFit/>
          </a:bodyPr>
          <a:lstStyle/>
          <a:p>
            <a:r>
              <a:rPr lang="en-US" sz="800" i="1" dirty="0"/>
              <a:t>Source: </a:t>
            </a:r>
            <a:r>
              <a:rPr lang="en-US" sz="800" i="1" dirty="0" err="1"/>
              <a:t>Simmon</a:t>
            </a:r>
            <a:r>
              <a:rPr lang="en-US" sz="800" i="1" dirty="0"/>
              <a:t> (2002)</a:t>
            </a:r>
            <a:endParaRPr lang="en-GB" sz="1000" i="1" dirty="0"/>
          </a:p>
        </p:txBody>
      </p:sp>
      <p:sp>
        <p:nvSpPr>
          <p:cNvPr id="14" name="TextBox 13"/>
          <p:cNvSpPr txBox="1"/>
          <p:nvPr/>
        </p:nvSpPr>
        <p:spPr>
          <a:xfrm>
            <a:off x="469175" y="2338141"/>
            <a:ext cx="4176464" cy="1231106"/>
          </a:xfrm>
          <a:prstGeom prst="rect">
            <a:avLst/>
          </a:prstGeom>
          <a:noFill/>
        </p:spPr>
        <p:txBody>
          <a:bodyPr wrap="square" rtlCol="0">
            <a:spAutoFit/>
          </a:bodyPr>
          <a:lstStyle/>
          <a:p>
            <a:r>
              <a:rPr lang="en-US" sz="2000" b="1" dirty="0">
                <a:latin typeface="Calibri" panose="020F0502020204030204" pitchFamily="34" charset="0"/>
                <a:cs typeface="Helvetica" panose="020B0604020202020204" pitchFamily="34" charset="0"/>
              </a:rPr>
              <a:t>Groundwater</a:t>
            </a:r>
          </a:p>
          <a:p>
            <a:pPr marL="285750" indent="-285750">
              <a:buFont typeface="Arial" panose="020B0604020202020204" pitchFamily="34" charset="0"/>
              <a:buChar char="•"/>
            </a:pPr>
            <a:r>
              <a:rPr lang="en-US" dirty="0">
                <a:latin typeface="Calibri" panose="020F0502020204030204" pitchFamily="34" charset="0"/>
                <a:cs typeface="Helvetica" panose="020B0604020202020204" pitchFamily="34" charset="0"/>
              </a:rPr>
              <a:t>Alternative or emergency source</a:t>
            </a:r>
          </a:p>
          <a:p>
            <a:pPr marL="285750" indent="-285750">
              <a:buFont typeface="Arial" panose="020B0604020202020204" pitchFamily="34" charset="0"/>
              <a:buChar char="•"/>
            </a:pPr>
            <a:r>
              <a:rPr lang="en-US" dirty="0">
                <a:latin typeface="Calibri" panose="020F0502020204030204" pitchFamily="34" charset="0"/>
                <a:cs typeface="Helvetica" panose="020B0604020202020204" pitchFamily="34" charset="0"/>
              </a:rPr>
              <a:t>Currently hardly used</a:t>
            </a:r>
          </a:p>
          <a:p>
            <a:pPr marL="285750" indent="-285750">
              <a:buFont typeface="Arial" panose="020B0604020202020204" pitchFamily="34" charset="0"/>
              <a:buChar char="•"/>
            </a:pPr>
            <a:r>
              <a:rPr lang="en-US" dirty="0">
                <a:latin typeface="Calibri" panose="020F0502020204030204" pitchFamily="34" charset="0"/>
                <a:cs typeface="Helvetica" panose="020B0604020202020204" pitchFamily="34" charset="0"/>
              </a:rPr>
              <a:t>Past extraction led to SWI</a:t>
            </a:r>
          </a:p>
        </p:txBody>
      </p:sp>
      <p:sp>
        <p:nvSpPr>
          <p:cNvPr id="8" name="TextBox 7"/>
          <p:cNvSpPr txBox="1"/>
          <p:nvPr/>
        </p:nvSpPr>
        <p:spPr>
          <a:xfrm>
            <a:off x="469175" y="4000937"/>
            <a:ext cx="3382745" cy="400110"/>
          </a:xfrm>
          <a:prstGeom prst="rect">
            <a:avLst/>
          </a:prstGeom>
          <a:noFill/>
        </p:spPr>
        <p:txBody>
          <a:bodyPr wrap="square" rtlCol="0">
            <a:spAutoFit/>
          </a:bodyPr>
          <a:lstStyle/>
          <a:p>
            <a:r>
              <a:rPr lang="en-US" sz="2000" b="1" dirty="0"/>
              <a:t>    Further Research Needed</a:t>
            </a:r>
            <a:endParaRPr lang="en-GB" sz="2000" b="1" dirty="0"/>
          </a:p>
        </p:txBody>
      </p:sp>
      <p:cxnSp>
        <p:nvCxnSpPr>
          <p:cNvPr id="18" name="Straight Arrow Connector 17"/>
          <p:cNvCxnSpPr/>
          <p:nvPr/>
        </p:nvCxnSpPr>
        <p:spPr>
          <a:xfrm>
            <a:off x="1979712" y="3553170"/>
            <a:ext cx="0" cy="514671"/>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3261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par>
                                <p:cTn id="13" presetID="10" presetClass="entr" presetSubtype="0"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8"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843558"/>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sp>
        <p:nvSpPr>
          <p:cNvPr id="7" name="Rectangle 6"/>
          <p:cNvSpPr/>
          <p:nvPr/>
        </p:nvSpPr>
        <p:spPr>
          <a:xfrm>
            <a:off x="-10170" y="4819859"/>
            <a:ext cx="9144000" cy="339501"/>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52320" y="22376"/>
            <a:ext cx="2024042" cy="798806"/>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28184" y="15095"/>
            <a:ext cx="1474232" cy="852862"/>
          </a:xfrm>
          <a:prstGeom prst="rect">
            <a:avLst/>
          </a:prstGeom>
        </p:spPr>
      </p:pic>
      <p:sp>
        <p:nvSpPr>
          <p:cNvPr id="11" name="TextBox 10"/>
          <p:cNvSpPr txBox="1"/>
          <p:nvPr/>
        </p:nvSpPr>
        <p:spPr>
          <a:xfrm>
            <a:off x="0" y="4819859"/>
            <a:ext cx="9144000" cy="307777"/>
          </a:xfrm>
          <a:prstGeom prst="rect">
            <a:avLst/>
          </a:prstGeom>
          <a:noFill/>
        </p:spPr>
        <p:txBody>
          <a:bodyPr wrap="square" rtlCol="0">
            <a:spAutoFit/>
          </a:bodyPr>
          <a:lstStyle/>
          <a:p>
            <a:pPr algn="ctr"/>
            <a:r>
              <a:rPr lang="en-US" sz="1400" dirty="0">
                <a:solidFill>
                  <a:schemeClr val="accent1">
                    <a:lumMod val="75000"/>
                  </a:schemeClr>
                </a:solidFill>
                <a:latin typeface="Helvetica" panose="020B0604020202020204" pitchFamily="34" charset="0"/>
                <a:cs typeface="Helvetica" panose="020B0604020202020204" pitchFamily="34" charset="0"/>
              </a:rPr>
              <a:t>Introduction</a:t>
            </a:r>
            <a:r>
              <a:rPr lang="en-US" sz="1400" dirty="0">
                <a:solidFill>
                  <a:schemeClr val="bg1"/>
                </a:solidFill>
                <a:latin typeface="Helvetica" panose="020B0604020202020204" pitchFamily="34" charset="0"/>
                <a:cs typeface="Helvetica" panose="020B0604020202020204" pitchFamily="34" charset="0"/>
              </a:rPr>
              <a:t>   </a:t>
            </a:r>
            <a:r>
              <a:rPr lang="en-US" sz="1400" dirty="0">
                <a:solidFill>
                  <a:schemeClr val="accent1">
                    <a:lumMod val="75000"/>
                  </a:schemeClr>
                </a:solidFill>
                <a:latin typeface="Helvetica" panose="020B0604020202020204" pitchFamily="34" charset="0"/>
                <a:cs typeface="Helvetica" panose="020B0604020202020204" pitchFamily="34" charset="0"/>
              </a:rPr>
              <a:t>|   Objectives   |   Saltwater Intrusion   |   Study Area   |   Model Setup   |   </a:t>
            </a:r>
            <a:r>
              <a:rPr lang="en-US" sz="1400" dirty="0">
                <a:solidFill>
                  <a:schemeClr val="tx2">
                    <a:lumMod val="20000"/>
                    <a:lumOff val="80000"/>
                  </a:schemeClr>
                </a:solidFill>
                <a:latin typeface="Helvetica" panose="020B0604020202020204" pitchFamily="34" charset="0"/>
                <a:cs typeface="Helvetica" panose="020B0604020202020204" pitchFamily="34" charset="0"/>
              </a:rPr>
              <a:t>Scenarios </a:t>
            </a:r>
            <a:r>
              <a:rPr lang="en-US" sz="1400" dirty="0">
                <a:solidFill>
                  <a:schemeClr val="accent1">
                    <a:lumMod val="75000"/>
                  </a:schemeClr>
                </a:solidFill>
                <a:latin typeface="Helvetica" panose="020B0604020202020204" pitchFamily="34" charset="0"/>
                <a:cs typeface="Helvetica" panose="020B0604020202020204" pitchFamily="34" charset="0"/>
              </a:rPr>
              <a:t>  |   Conclusions</a:t>
            </a:r>
            <a:endParaRPr lang="en-GB" sz="1400" dirty="0">
              <a:solidFill>
                <a:schemeClr val="accent1">
                  <a:lumMod val="75000"/>
                </a:schemeClr>
              </a:solidFill>
              <a:latin typeface="Helvetica" panose="020B0604020202020204" pitchFamily="34" charset="0"/>
              <a:cs typeface="Helvetica" panose="020B0604020202020204" pitchFamily="34" charset="0"/>
            </a:endParaRPr>
          </a:p>
        </p:txBody>
      </p:sp>
      <p:sp>
        <p:nvSpPr>
          <p:cNvPr id="12" name="TextBox 11"/>
          <p:cNvSpPr txBox="1"/>
          <p:nvPr/>
        </p:nvSpPr>
        <p:spPr>
          <a:xfrm>
            <a:off x="469175" y="149138"/>
            <a:ext cx="5688632" cy="584775"/>
          </a:xfrm>
          <a:prstGeom prst="rect">
            <a:avLst/>
          </a:prstGeom>
          <a:noFill/>
        </p:spPr>
        <p:txBody>
          <a:bodyPr wrap="square" rtlCol="0">
            <a:spAutoFit/>
          </a:bodyPr>
          <a:lstStyle/>
          <a:p>
            <a:pPr lvl="0"/>
            <a:r>
              <a:rPr lang="en-US" sz="3200" dirty="0">
                <a:solidFill>
                  <a:schemeClr val="bg1"/>
                </a:solidFill>
                <a:latin typeface="Helvetica" panose="020B0604020202020204" pitchFamily="34" charset="0"/>
                <a:cs typeface="Helvetica" panose="020B0604020202020204" pitchFamily="34" charset="0"/>
              </a:rPr>
              <a:t>Scenarios | </a:t>
            </a:r>
            <a:r>
              <a:rPr lang="en-US" sz="2200" dirty="0">
                <a:solidFill>
                  <a:schemeClr val="bg1"/>
                </a:solidFill>
                <a:latin typeface="Helvetica" panose="020B0604020202020204" pitchFamily="34" charset="0"/>
                <a:cs typeface="Helvetica" panose="020B0604020202020204" pitchFamily="34" charset="0"/>
              </a:rPr>
              <a:t>New Orleans</a:t>
            </a:r>
            <a:endParaRPr lang="en-GB" sz="2200" dirty="0">
              <a:solidFill>
                <a:prstClr val="white"/>
              </a:solidFill>
              <a:latin typeface="Helvetica" panose="020B0604020202020204" pitchFamily="34" charset="0"/>
              <a:cs typeface="Helvetica" panose="020B0604020202020204" pitchFamily="34" charset="0"/>
            </a:endParaRPr>
          </a:p>
        </p:txBody>
      </p:sp>
      <p:grpSp>
        <p:nvGrpSpPr>
          <p:cNvPr id="9" name="Group 8"/>
          <p:cNvGrpSpPr/>
          <p:nvPr/>
        </p:nvGrpSpPr>
        <p:grpSpPr>
          <a:xfrm>
            <a:off x="1595437" y="898045"/>
            <a:ext cx="5953125" cy="3771900"/>
            <a:chOff x="0" y="152400"/>
            <a:chExt cx="5953125" cy="3771900"/>
          </a:xfrm>
        </p:grpSpPr>
        <p:pic>
          <p:nvPicPr>
            <p:cNvPr id="10" name="Picture 9"/>
            <p:cNvPicPr>
              <a:picLocks noChangeAspect="1"/>
            </p:cNvPicPr>
            <p:nvPr/>
          </p:nvPicPr>
          <p:blipFill rotWithShape="1">
            <a:blip r:embed="rId5">
              <a:extLst>
                <a:ext uri="{28A0092B-C50C-407E-A947-70E740481C1C}">
                  <a14:useLocalDpi xmlns:a14="http://schemas.microsoft.com/office/drawing/2010/main" val="0"/>
                </a:ext>
              </a:extLst>
            </a:blip>
            <a:srcRect t="3883"/>
            <a:stretch/>
          </p:blipFill>
          <p:spPr>
            <a:xfrm>
              <a:off x="0" y="152400"/>
              <a:ext cx="5953125" cy="3771900"/>
            </a:xfrm>
            <a:prstGeom prst="rect">
              <a:avLst/>
            </a:prstGeom>
          </p:spPr>
        </p:pic>
        <p:sp>
          <p:nvSpPr>
            <p:cNvPr id="13" name="Text Box 317"/>
            <p:cNvSpPr txBox="1"/>
            <p:nvPr/>
          </p:nvSpPr>
          <p:spPr>
            <a:xfrm>
              <a:off x="3086100" y="2162175"/>
              <a:ext cx="2613660" cy="1447800"/>
            </a:xfrm>
            <a:prstGeom prst="rect">
              <a:avLst/>
            </a:prstGeom>
            <a:solidFill>
              <a:prstClr val="white"/>
            </a:solidFill>
            <a:ln>
              <a:noFill/>
            </a:ln>
            <a:effectLst/>
          </p:spPr>
          <p:txBody>
            <a:bodyPr rot="0" spcFirstLastPara="0" vert="horz" wrap="square" lIns="0" tIns="0" rIns="0" bIns="0" numCol="1" spcCol="0" rtlCol="0" fromWordArt="0" anchor="t" anchorCtr="0" forceAA="0" compatLnSpc="1">
              <a:prstTxWarp prst="textNoShape">
                <a:avLst/>
              </a:prstTxWarp>
              <a:noAutofit/>
            </a:bodyPr>
            <a:lstStyle/>
            <a:p>
              <a:pPr algn="just">
                <a:spcAft>
                  <a:spcPts val="1000"/>
                </a:spcAft>
              </a:pPr>
              <a:r>
                <a:rPr lang="en-GB" sz="900" b="1" dirty="0">
                  <a:solidFill>
                    <a:srgbClr val="4F81BD"/>
                  </a:solidFill>
                  <a:effectLst/>
                  <a:latin typeface="Calibri"/>
                  <a:ea typeface="SimSun"/>
                  <a:cs typeface="Times New Roman"/>
                </a:rPr>
                <a:t>Fig. 4.8. Head changes due to (a) sea level rise, (b) subsidence and (c) both sea level rise and subsidence in 2119 vs. latitude for several model layers. Head changes are defined as the 2119 head difference between the sea level rise or subsidence scenario and FS2. The head changes were given for X = 1085000 m, at the same location as the transects depicted in Fig. 4.7. </a:t>
              </a:r>
            </a:p>
          </p:txBody>
        </p:sp>
      </p:grpSp>
    </p:spTree>
    <p:extLst>
      <p:ext uri="{BB962C8B-B14F-4D97-AF65-F5344CB8AC3E}">
        <p14:creationId xmlns:p14="http://schemas.microsoft.com/office/powerpoint/2010/main" val="25338967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843558"/>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sp>
        <p:nvSpPr>
          <p:cNvPr id="7" name="Rectangle 6"/>
          <p:cNvSpPr/>
          <p:nvPr/>
        </p:nvSpPr>
        <p:spPr>
          <a:xfrm>
            <a:off x="-10170" y="4819859"/>
            <a:ext cx="9144000" cy="339501"/>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52320" y="22376"/>
            <a:ext cx="2024042" cy="798806"/>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28184" y="15095"/>
            <a:ext cx="1474232" cy="852862"/>
          </a:xfrm>
          <a:prstGeom prst="rect">
            <a:avLst/>
          </a:prstGeom>
        </p:spPr>
      </p:pic>
      <p:sp>
        <p:nvSpPr>
          <p:cNvPr id="11" name="TextBox 10"/>
          <p:cNvSpPr txBox="1"/>
          <p:nvPr/>
        </p:nvSpPr>
        <p:spPr>
          <a:xfrm>
            <a:off x="0" y="4819859"/>
            <a:ext cx="9144000" cy="307777"/>
          </a:xfrm>
          <a:prstGeom prst="rect">
            <a:avLst/>
          </a:prstGeom>
          <a:noFill/>
        </p:spPr>
        <p:txBody>
          <a:bodyPr wrap="square" rtlCol="0">
            <a:spAutoFit/>
          </a:bodyPr>
          <a:lstStyle/>
          <a:p>
            <a:pPr algn="ctr"/>
            <a:r>
              <a:rPr lang="en-US" sz="1400" dirty="0">
                <a:solidFill>
                  <a:schemeClr val="accent1">
                    <a:lumMod val="75000"/>
                  </a:schemeClr>
                </a:solidFill>
                <a:latin typeface="Helvetica" panose="020B0604020202020204" pitchFamily="34" charset="0"/>
                <a:cs typeface="Helvetica" panose="020B0604020202020204" pitchFamily="34" charset="0"/>
              </a:rPr>
              <a:t>Introduction</a:t>
            </a:r>
            <a:r>
              <a:rPr lang="en-US" sz="1400" dirty="0">
                <a:solidFill>
                  <a:schemeClr val="bg1"/>
                </a:solidFill>
                <a:latin typeface="Helvetica" panose="020B0604020202020204" pitchFamily="34" charset="0"/>
                <a:cs typeface="Helvetica" panose="020B0604020202020204" pitchFamily="34" charset="0"/>
              </a:rPr>
              <a:t>   </a:t>
            </a:r>
            <a:r>
              <a:rPr lang="en-US" sz="1400" dirty="0">
                <a:solidFill>
                  <a:schemeClr val="accent1">
                    <a:lumMod val="75000"/>
                  </a:schemeClr>
                </a:solidFill>
                <a:latin typeface="Helvetica" panose="020B0604020202020204" pitchFamily="34" charset="0"/>
                <a:cs typeface="Helvetica" panose="020B0604020202020204" pitchFamily="34" charset="0"/>
              </a:rPr>
              <a:t>|   </a:t>
            </a:r>
            <a:r>
              <a:rPr lang="en-US" sz="1400" dirty="0">
                <a:solidFill>
                  <a:schemeClr val="tx2">
                    <a:lumMod val="20000"/>
                    <a:lumOff val="80000"/>
                  </a:schemeClr>
                </a:solidFill>
                <a:latin typeface="Helvetica" panose="020B0604020202020204" pitchFamily="34" charset="0"/>
                <a:cs typeface="Helvetica" panose="020B0604020202020204" pitchFamily="34" charset="0"/>
              </a:rPr>
              <a:t>Objectives</a:t>
            </a:r>
            <a:r>
              <a:rPr lang="en-US" sz="1400" dirty="0">
                <a:solidFill>
                  <a:schemeClr val="accent1">
                    <a:lumMod val="75000"/>
                  </a:schemeClr>
                </a:solidFill>
                <a:latin typeface="Helvetica" panose="020B0604020202020204" pitchFamily="34" charset="0"/>
                <a:cs typeface="Helvetica" panose="020B0604020202020204" pitchFamily="34" charset="0"/>
              </a:rPr>
              <a:t>   |   Saltwater Intrusion   |   Study Area   |   Model Setup   |   Scenarios   |   Conclusions</a:t>
            </a:r>
            <a:endParaRPr lang="en-GB" sz="1400" dirty="0">
              <a:solidFill>
                <a:schemeClr val="accent1">
                  <a:lumMod val="75000"/>
                </a:schemeClr>
              </a:solidFill>
              <a:latin typeface="Helvetica" panose="020B0604020202020204" pitchFamily="34" charset="0"/>
              <a:cs typeface="Helvetica" panose="020B0604020202020204" pitchFamily="34" charset="0"/>
            </a:endParaRPr>
          </a:p>
        </p:txBody>
      </p:sp>
      <p:sp>
        <p:nvSpPr>
          <p:cNvPr id="12" name="TextBox 11"/>
          <p:cNvSpPr txBox="1"/>
          <p:nvPr/>
        </p:nvSpPr>
        <p:spPr>
          <a:xfrm>
            <a:off x="469175" y="149138"/>
            <a:ext cx="5688632" cy="584775"/>
          </a:xfrm>
          <a:prstGeom prst="rect">
            <a:avLst/>
          </a:prstGeom>
          <a:noFill/>
        </p:spPr>
        <p:txBody>
          <a:bodyPr wrap="square" rtlCol="0">
            <a:spAutoFit/>
          </a:bodyPr>
          <a:lstStyle/>
          <a:p>
            <a:pPr lvl="0"/>
            <a:r>
              <a:rPr lang="en-US" sz="3200" dirty="0">
                <a:solidFill>
                  <a:schemeClr val="bg1"/>
                </a:solidFill>
                <a:latin typeface="Helvetica" panose="020B0604020202020204" pitchFamily="34" charset="0"/>
                <a:cs typeface="Helvetica" panose="020B0604020202020204" pitchFamily="34" charset="0"/>
              </a:rPr>
              <a:t>Objectives</a:t>
            </a:r>
            <a:endParaRPr lang="en-GB" sz="2200" dirty="0">
              <a:solidFill>
                <a:prstClr val="white"/>
              </a:solidFill>
              <a:latin typeface="Helvetica" panose="020B0604020202020204" pitchFamily="34" charset="0"/>
              <a:cs typeface="Helvetica" panose="020B0604020202020204" pitchFamily="34" charset="0"/>
            </a:endParaRPr>
          </a:p>
        </p:txBody>
      </p:sp>
      <p:sp>
        <p:nvSpPr>
          <p:cNvPr id="9" name="TextBox 8"/>
          <p:cNvSpPr txBox="1"/>
          <p:nvPr/>
        </p:nvSpPr>
        <p:spPr>
          <a:xfrm>
            <a:off x="469175" y="1107035"/>
            <a:ext cx="8352928" cy="923330"/>
          </a:xfrm>
          <a:prstGeom prst="rect">
            <a:avLst/>
          </a:prstGeom>
          <a:noFill/>
        </p:spPr>
        <p:txBody>
          <a:bodyPr wrap="square" rtlCol="0">
            <a:spAutoFit/>
          </a:bodyPr>
          <a:lstStyle/>
          <a:p>
            <a:r>
              <a:rPr lang="en-US" dirty="0">
                <a:latin typeface="Calibri" panose="020F0502020204030204" pitchFamily="34" charset="0"/>
                <a:cs typeface="Helvetica" panose="020B0604020202020204" pitchFamily="34" charset="0"/>
              </a:rPr>
              <a:t>Study the effects of saltwater intrusion on the freshwater resources of southeastern Louisiana in the coming century (2019-2119), creating and using a 3D variable density groundwater model, as a result of the following processes:</a:t>
            </a:r>
          </a:p>
        </p:txBody>
      </p:sp>
      <p:sp>
        <p:nvSpPr>
          <p:cNvPr id="2" name="TextBox 1"/>
          <p:cNvSpPr txBox="1"/>
          <p:nvPr/>
        </p:nvSpPr>
        <p:spPr>
          <a:xfrm>
            <a:off x="469174" y="2355726"/>
            <a:ext cx="3886801" cy="2031325"/>
          </a:xfrm>
          <a:prstGeom prst="rect">
            <a:avLst/>
          </a:prstGeom>
          <a:noFill/>
        </p:spPr>
        <p:txBody>
          <a:bodyPr wrap="square" rtlCol="0">
            <a:spAutoFit/>
          </a:bodyPr>
          <a:lstStyle/>
          <a:p>
            <a:r>
              <a:rPr lang="en-US" b="1" dirty="0">
                <a:latin typeface="Calibri" panose="020F0502020204030204" pitchFamily="34" charset="0"/>
                <a:cs typeface="Helvetica" panose="020B0604020202020204" pitchFamily="34" charset="0"/>
              </a:rPr>
              <a:t>Southeastern Louisiana (regional scale)</a:t>
            </a:r>
          </a:p>
          <a:p>
            <a:pPr marL="285750" indent="-285750">
              <a:buFont typeface="Arial" panose="020B0604020202020204" pitchFamily="34" charset="0"/>
              <a:buChar char="•"/>
            </a:pPr>
            <a:r>
              <a:rPr lang="en-US" dirty="0">
                <a:latin typeface="Calibri" panose="020F0502020204030204" pitchFamily="34" charset="0"/>
                <a:cs typeface="Helvetica" panose="020B0604020202020204" pitchFamily="34" charset="0"/>
              </a:rPr>
              <a:t>Sea level rise</a:t>
            </a:r>
          </a:p>
          <a:p>
            <a:pPr marL="285750" indent="-285750">
              <a:buFont typeface="Arial" panose="020B0604020202020204" pitchFamily="34" charset="0"/>
              <a:buChar char="•"/>
            </a:pPr>
            <a:r>
              <a:rPr lang="en-US" dirty="0">
                <a:latin typeface="Calibri" panose="020F0502020204030204" pitchFamily="34" charset="0"/>
                <a:cs typeface="Helvetica" panose="020B0604020202020204" pitchFamily="34" charset="0"/>
              </a:rPr>
              <a:t>Subsidence</a:t>
            </a:r>
          </a:p>
          <a:p>
            <a:pPr marL="285750" indent="-285750">
              <a:buFont typeface="Arial" panose="020B0604020202020204" pitchFamily="34" charset="0"/>
              <a:buChar char="•"/>
            </a:pPr>
            <a:r>
              <a:rPr lang="en-US" dirty="0">
                <a:latin typeface="Calibri" panose="020F0502020204030204" pitchFamily="34" charset="0"/>
                <a:cs typeface="Helvetica" panose="020B0604020202020204" pitchFamily="34" charset="0"/>
              </a:rPr>
              <a:t>Flooding</a:t>
            </a:r>
          </a:p>
          <a:p>
            <a:pPr marL="285750" indent="-285750">
              <a:buFont typeface="Arial" panose="020B0604020202020204" pitchFamily="34" charset="0"/>
              <a:buChar char="•"/>
            </a:pPr>
            <a:r>
              <a:rPr lang="en-US" dirty="0">
                <a:latin typeface="Calibri" panose="020F0502020204030204" pitchFamily="34" charset="0"/>
                <a:cs typeface="Helvetica" panose="020B0604020202020204" pitchFamily="34" charset="0"/>
              </a:rPr>
              <a:t>Groundwater extraction</a:t>
            </a:r>
          </a:p>
          <a:p>
            <a:pPr marL="285750" indent="-285750">
              <a:buFont typeface="Arial" panose="020B0604020202020204" pitchFamily="34" charset="0"/>
              <a:buChar char="•"/>
            </a:pPr>
            <a:endParaRPr lang="en-US" dirty="0">
              <a:latin typeface="Calibri" panose="020F0502020204030204" pitchFamily="34" charset="0"/>
              <a:cs typeface="Helvetica" panose="020B0604020202020204" pitchFamily="34" charset="0"/>
            </a:endParaRPr>
          </a:p>
          <a:p>
            <a:endParaRPr lang="en-GB" dirty="0"/>
          </a:p>
        </p:txBody>
      </p:sp>
      <p:sp>
        <p:nvSpPr>
          <p:cNvPr id="8" name="TextBox 7"/>
          <p:cNvSpPr txBox="1"/>
          <p:nvPr/>
        </p:nvSpPr>
        <p:spPr>
          <a:xfrm>
            <a:off x="5072608" y="2355726"/>
            <a:ext cx="4320480" cy="1477328"/>
          </a:xfrm>
          <a:prstGeom prst="rect">
            <a:avLst/>
          </a:prstGeom>
          <a:noFill/>
        </p:spPr>
        <p:txBody>
          <a:bodyPr wrap="square" rtlCol="0">
            <a:spAutoFit/>
          </a:bodyPr>
          <a:lstStyle/>
          <a:p>
            <a:r>
              <a:rPr lang="en-US" b="1" dirty="0"/>
              <a:t>New Orleans (local scale)</a:t>
            </a:r>
          </a:p>
          <a:p>
            <a:pPr marL="342900" indent="-342900">
              <a:buFont typeface="Arial" panose="020B0604020202020204" pitchFamily="34" charset="0"/>
              <a:buChar char="•"/>
            </a:pPr>
            <a:r>
              <a:rPr lang="en-US" dirty="0"/>
              <a:t>Groundwater extraction</a:t>
            </a:r>
          </a:p>
          <a:p>
            <a:pPr marL="342900" indent="-342900">
              <a:buFont typeface="Arial" panose="020B0604020202020204" pitchFamily="34" charset="0"/>
              <a:buChar char="•"/>
            </a:pPr>
            <a:r>
              <a:rPr lang="en-US" dirty="0"/>
              <a:t>Mitigation methods</a:t>
            </a:r>
          </a:p>
          <a:p>
            <a:pPr marL="742950" lvl="1" indent="-285750">
              <a:buSzPct val="50000"/>
              <a:buFont typeface="Courier New" panose="02070309020205020404" pitchFamily="49" charset="0"/>
              <a:buChar char="o"/>
            </a:pPr>
            <a:r>
              <a:rPr lang="en-US" i="1" dirty="0"/>
              <a:t>Artificial recharge</a:t>
            </a:r>
          </a:p>
          <a:p>
            <a:pPr marL="742950" lvl="1" indent="-285750">
              <a:buSzPct val="50000"/>
              <a:buFont typeface="Courier New" panose="02070309020205020404" pitchFamily="49" charset="0"/>
              <a:buChar char="o"/>
            </a:pPr>
            <a:r>
              <a:rPr lang="en-US" i="1" dirty="0"/>
              <a:t>Saltwater extraction</a:t>
            </a:r>
            <a:endParaRPr lang="en-GB" i="1" dirty="0"/>
          </a:p>
        </p:txBody>
      </p:sp>
    </p:spTree>
    <p:extLst>
      <p:ext uri="{BB962C8B-B14F-4D97-AF65-F5344CB8AC3E}">
        <p14:creationId xmlns:p14="http://schemas.microsoft.com/office/powerpoint/2010/main" val="3897622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843558"/>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sp>
        <p:nvSpPr>
          <p:cNvPr id="7" name="Rectangle 6"/>
          <p:cNvSpPr/>
          <p:nvPr/>
        </p:nvSpPr>
        <p:spPr>
          <a:xfrm>
            <a:off x="-10170" y="4819859"/>
            <a:ext cx="9144000" cy="339501"/>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52320" y="22376"/>
            <a:ext cx="2024042" cy="798806"/>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28184" y="15095"/>
            <a:ext cx="1474232" cy="852862"/>
          </a:xfrm>
          <a:prstGeom prst="rect">
            <a:avLst/>
          </a:prstGeom>
        </p:spPr>
      </p:pic>
      <p:sp>
        <p:nvSpPr>
          <p:cNvPr id="11" name="TextBox 10"/>
          <p:cNvSpPr txBox="1"/>
          <p:nvPr/>
        </p:nvSpPr>
        <p:spPr>
          <a:xfrm>
            <a:off x="0" y="4819859"/>
            <a:ext cx="9144000" cy="307777"/>
          </a:xfrm>
          <a:prstGeom prst="rect">
            <a:avLst/>
          </a:prstGeom>
          <a:noFill/>
        </p:spPr>
        <p:txBody>
          <a:bodyPr wrap="square" rtlCol="0">
            <a:spAutoFit/>
          </a:bodyPr>
          <a:lstStyle/>
          <a:p>
            <a:pPr algn="ctr"/>
            <a:r>
              <a:rPr lang="en-US" sz="1400" dirty="0">
                <a:solidFill>
                  <a:schemeClr val="accent1">
                    <a:lumMod val="75000"/>
                  </a:schemeClr>
                </a:solidFill>
                <a:latin typeface="Helvetica" panose="020B0604020202020204" pitchFamily="34" charset="0"/>
                <a:cs typeface="Helvetica" panose="020B0604020202020204" pitchFamily="34" charset="0"/>
              </a:rPr>
              <a:t>Introduction</a:t>
            </a:r>
            <a:r>
              <a:rPr lang="en-US" sz="1400" dirty="0">
                <a:solidFill>
                  <a:schemeClr val="bg1"/>
                </a:solidFill>
                <a:latin typeface="Helvetica" panose="020B0604020202020204" pitchFamily="34" charset="0"/>
                <a:cs typeface="Helvetica" panose="020B0604020202020204" pitchFamily="34" charset="0"/>
              </a:rPr>
              <a:t>   </a:t>
            </a:r>
            <a:r>
              <a:rPr lang="en-US" sz="1400" dirty="0">
                <a:solidFill>
                  <a:schemeClr val="accent1">
                    <a:lumMod val="75000"/>
                  </a:schemeClr>
                </a:solidFill>
                <a:latin typeface="Helvetica" panose="020B0604020202020204" pitchFamily="34" charset="0"/>
                <a:cs typeface="Helvetica" panose="020B0604020202020204" pitchFamily="34" charset="0"/>
              </a:rPr>
              <a:t>|   Objectives   |   </a:t>
            </a:r>
            <a:r>
              <a:rPr lang="en-US" sz="1400" dirty="0">
                <a:solidFill>
                  <a:schemeClr val="tx2">
                    <a:lumMod val="20000"/>
                    <a:lumOff val="80000"/>
                  </a:schemeClr>
                </a:solidFill>
                <a:latin typeface="Helvetica" panose="020B0604020202020204" pitchFamily="34" charset="0"/>
                <a:cs typeface="Helvetica" panose="020B0604020202020204" pitchFamily="34" charset="0"/>
              </a:rPr>
              <a:t>Saltwater Intrusion   </a:t>
            </a:r>
            <a:r>
              <a:rPr lang="en-US" sz="1400" dirty="0">
                <a:solidFill>
                  <a:schemeClr val="accent1">
                    <a:lumMod val="75000"/>
                  </a:schemeClr>
                </a:solidFill>
                <a:latin typeface="Helvetica" panose="020B0604020202020204" pitchFamily="34" charset="0"/>
                <a:cs typeface="Helvetica" panose="020B0604020202020204" pitchFamily="34" charset="0"/>
              </a:rPr>
              <a:t>|   Study Area   |   Model Setup   |   Scenarios   |   Conclusions</a:t>
            </a:r>
            <a:endParaRPr lang="en-GB" sz="1400" dirty="0">
              <a:solidFill>
                <a:schemeClr val="accent1">
                  <a:lumMod val="75000"/>
                </a:schemeClr>
              </a:solidFill>
              <a:latin typeface="Helvetica" panose="020B0604020202020204" pitchFamily="34" charset="0"/>
              <a:cs typeface="Helvetica" panose="020B0604020202020204" pitchFamily="34" charset="0"/>
            </a:endParaRPr>
          </a:p>
        </p:txBody>
      </p:sp>
      <p:sp>
        <p:nvSpPr>
          <p:cNvPr id="12" name="TextBox 11"/>
          <p:cNvSpPr txBox="1"/>
          <p:nvPr/>
        </p:nvSpPr>
        <p:spPr>
          <a:xfrm>
            <a:off x="469175" y="149138"/>
            <a:ext cx="5688632" cy="584775"/>
          </a:xfrm>
          <a:prstGeom prst="rect">
            <a:avLst/>
          </a:prstGeom>
          <a:noFill/>
        </p:spPr>
        <p:txBody>
          <a:bodyPr wrap="square" rtlCol="0">
            <a:spAutoFit/>
          </a:bodyPr>
          <a:lstStyle/>
          <a:p>
            <a:pPr lvl="0"/>
            <a:r>
              <a:rPr lang="en-US" sz="3200" dirty="0">
                <a:solidFill>
                  <a:schemeClr val="bg1"/>
                </a:solidFill>
                <a:latin typeface="Helvetica" panose="020B0604020202020204" pitchFamily="34" charset="0"/>
                <a:cs typeface="Helvetica" panose="020B0604020202020204" pitchFamily="34" charset="0"/>
              </a:rPr>
              <a:t>Saltwater Intrusion | </a:t>
            </a:r>
            <a:r>
              <a:rPr lang="en-US" sz="2200" dirty="0">
                <a:solidFill>
                  <a:schemeClr val="bg1"/>
                </a:solidFill>
                <a:latin typeface="Helvetica" panose="020B0604020202020204" pitchFamily="34" charset="0"/>
                <a:cs typeface="Helvetica" panose="020B0604020202020204" pitchFamily="34" charset="0"/>
              </a:rPr>
              <a:t>General</a:t>
            </a:r>
            <a:r>
              <a:rPr lang="en-US" sz="3200" dirty="0">
                <a:solidFill>
                  <a:schemeClr val="bg1"/>
                </a:solidFill>
                <a:latin typeface="Helvetica" panose="020B0604020202020204" pitchFamily="34" charset="0"/>
                <a:cs typeface="Helvetica" panose="020B0604020202020204" pitchFamily="34" charset="0"/>
              </a:rPr>
              <a:t> </a:t>
            </a:r>
            <a:endParaRPr lang="en-GB" sz="2200" dirty="0">
              <a:solidFill>
                <a:prstClr val="white"/>
              </a:solidFill>
              <a:latin typeface="Helvetica" panose="020B0604020202020204" pitchFamily="34" charset="0"/>
              <a:cs typeface="Helvetica" panose="020B0604020202020204" pitchFamily="34" charset="0"/>
            </a:endParaRPr>
          </a:p>
        </p:txBody>
      </p:sp>
      <p:sp>
        <p:nvSpPr>
          <p:cNvPr id="13" name="TextBox 12"/>
          <p:cNvSpPr txBox="1"/>
          <p:nvPr/>
        </p:nvSpPr>
        <p:spPr>
          <a:xfrm>
            <a:off x="469175" y="1076259"/>
            <a:ext cx="8352928" cy="400110"/>
          </a:xfrm>
          <a:prstGeom prst="rect">
            <a:avLst/>
          </a:prstGeom>
          <a:noFill/>
        </p:spPr>
        <p:txBody>
          <a:bodyPr wrap="square" rtlCol="0">
            <a:spAutoFit/>
          </a:bodyPr>
          <a:lstStyle/>
          <a:p>
            <a:r>
              <a:rPr lang="en-US" sz="2000" i="1" dirty="0">
                <a:cs typeface="Helvetica" panose="020B0604020202020204" pitchFamily="34" charset="0"/>
              </a:rPr>
              <a:t>Inflow of saline water into areas previously containing fresher water</a:t>
            </a:r>
          </a:p>
        </p:txBody>
      </p:sp>
      <p:pic>
        <p:nvPicPr>
          <p:cNvPr id="14"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t="3338" b="-1"/>
          <a:stretch/>
        </p:blipFill>
        <p:spPr bwMode="auto">
          <a:xfrm>
            <a:off x="4427984" y="1476369"/>
            <a:ext cx="3907322" cy="32597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19" name="Table 18"/>
          <p:cNvGraphicFramePr>
            <a:graphicFrameLocks noGrp="1"/>
          </p:cNvGraphicFramePr>
          <p:nvPr>
            <p:extLst>
              <p:ext uri="{D42A27DB-BD31-4B8C-83A1-F6EECF244321}">
                <p14:modId xmlns:p14="http://schemas.microsoft.com/office/powerpoint/2010/main" val="423264342"/>
              </p:ext>
            </p:extLst>
          </p:nvPr>
        </p:nvGraphicFramePr>
        <p:xfrm>
          <a:off x="323528" y="3543904"/>
          <a:ext cx="3672408" cy="1014828"/>
        </p:xfrm>
        <a:graphic>
          <a:graphicData uri="http://schemas.openxmlformats.org/drawingml/2006/table">
            <a:tbl>
              <a:tblPr firstRow="1" firstCol="1" bandRow="1">
                <a:tableStyleId>{7E9639D4-E3E2-4D34-9284-5A2195B3D0D7}</a:tableStyleId>
              </a:tblPr>
              <a:tblGrid>
                <a:gridCol w="1175171">
                  <a:extLst>
                    <a:ext uri="{9D8B030D-6E8A-4147-A177-3AD203B41FA5}">
                      <a16:colId xmlns:a16="http://schemas.microsoft.com/office/drawing/2014/main" val="20000"/>
                    </a:ext>
                  </a:extLst>
                </a:gridCol>
                <a:gridCol w="1028274">
                  <a:extLst>
                    <a:ext uri="{9D8B030D-6E8A-4147-A177-3AD203B41FA5}">
                      <a16:colId xmlns:a16="http://schemas.microsoft.com/office/drawing/2014/main" val="20001"/>
                    </a:ext>
                  </a:extLst>
                </a:gridCol>
                <a:gridCol w="1468963">
                  <a:extLst>
                    <a:ext uri="{9D8B030D-6E8A-4147-A177-3AD203B41FA5}">
                      <a16:colId xmlns:a16="http://schemas.microsoft.com/office/drawing/2014/main" val="20002"/>
                    </a:ext>
                  </a:extLst>
                </a:gridCol>
              </a:tblGrid>
              <a:tr h="253707">
                <a:tc>
                  <a:txBody>
                    <a:bodyPr/>
                    <a:lstStyle/>
                    <a:p>
                      <a:pPr algn="ctr">
                        <a:lnSpc>
                          <a:spcPct val="115000"/>
                        </a:lnSpc>
                        <a:spcAft>
                          <a:spcPts val="0"/>
                        </a:spcAft>
                      </a:pPr>
                      <a:r>
                        <a:rPr lang="en-GB" sz="1200" dirty="0">
                          <a:effectLst/>
                        </a:rPr>
                        <a:t> </a:t>
                      </a:r>
                      <a:endParaRPr lang="en-GB" sz="1200" dirty="0">
                        <a:effectLst/>
                        <a:latin typeface="Calibri"/>
                        <a:ea typeface="SimSun"/>
                        <a:cs typeface="Times New Roman"/>
                      </a:endParaRPr>
                    </a:p>
                  </a:txBody>
                  <a:tcPr marL="68580" marR="68580" marT="0" marB="0">
                    <a:solidFill>
                      <a:srgbClr val="000066"/>
                    </a:solidFill>
                  </a:tcPr>
                </a:tc>
                <a:tc>
                  <a:txBody>
                    <a:bodyPr/>
                    <a:lstStyle/>
                    <a:p>
                      <a:pPr algn="ctr">
                        <a:lnSpc>
                          <a:spcPct val="115000"/>
                        </a:lnSpc>
                        <a:spcAft>
                          <a:spcPts val="0"/>
                        </a:spcAft>
                      </a:pPr>
                      <a:r>
                        <a:rPr lang="en-GB" sz="1200" dirty="0">
                          <a:effectLst/>
                        </a:rPr>
                        <a:t>C (kg/m</a:t>
                      </a:r>
                      <a:r>
                        <a:rPr lang="en-GB" sz="1200" baseline="30000" dirty="0">
                          <a:effectLst/>
                        </a:rPr>
                        <a:t>3</a:t>
                      </a:r>
                      <a:r>
                        <a:rPr lang="en-GB" sz="1200" dirty="0">
                          <a:effectLst/>
                        </a:rPr>
                        <a:t>)</a:t>
                      </a:r>
                      <a:endParaRPr lang="en-GB" sz="1200" dirty="0">
                        <a:effectLst/>
                        <a:latin typeface="Calibri"/>
                        <a:ea typeface="SimSun"/>
                        <a:cs typeface="Times New Roman"/>
                      </a:endParaRPr>
                    </a:p>
                  </a:txBody>
                  <a:tcPr marL="68580" marR="68580" marT="0" marB="0">
                    <a:solidFill>
                      <a:srgbClr val="000066"/>
                    </a:solidFill>
                  </a:tcPr>
                </a:tc>
                <a:tc>
                  <a:txBody>
                    <a:bodyPr/>
                    <a:lstStyle/>
                    <a:p>
                      <a:pPr algn="ctr">
                        <a:lnSpc>
                          <a:spcPct val="115000"/>
                        </a:lnSpc>
                        <a:spcAft>
                          <a:spcPts val="0"/>
                        </a:spcAft>
                      </a:pPr>
                      <a:r>
                        <a:rPr lang="en-GB" sz="1200" dirty="0">
                          <a:effectLst/>
                        </a:rPr>
                        <a:t>ρ (kg/m</a:t>
                      </a:r>
                      <a:r>
                        <a:rPr lang="en-GB" sz="1200" baseline="30000" dirty="0">
                          <a:effectLst/>
                        </a:rPr>
                        <a:t>3</a:t>
                      </a:r>
                      <a:r>
                        <a:rPr lang="en-GB" sz="1200" dirty="0">
                          <a:effectLst/>
                        </a:rPr>
                        <a:t>)</a:t>
                      </a:r>
                      <a:endParaRPr lang="en-GB" sz="1200" dirty="0">
                        <a:effectLst/>
                        <a:latin typeface="Calibri"/>
                        <a:ea typeface="SimSun"/>
                        <a:cs typeface="Times New Roman"/>
                      </a:endParaRPr>
                    </a:p>
                  </a:txBody>
                  <a:tcPr marL="68580" marR="68580" marT="0" marB="0">
                    <a:solidFill>
                      <a:srgbClr val="000066"/>
                    </a:solidFill>
                  </a:tcPr>
                </a:tc>
                <a:extLst>
                  <a:ext uri="{0D108BD9-81ED-4DB2-BD59-A6C34878D82A}">
                    <a16:rowId xmlns:a16="http://schemas.microsoft.com/office/drawing/2014/main" val="10000"/>
                  </a:ext>
                </a:extLst>
              </a:tr>
              <a:tr h="253707">
                <a:tc>
                  <a:txBody>
                    <a:bodyPr/>
                    <a:lstStyle/>
                    <a:p>
                      <a:pPr algn="ctr">
                        <a:lnSpc>
                          <a:spcPct val="115000"/>
                        </a:lnSpc>
                        <a:spcAft>
                          <a:spcPts val="0"/>
                        </a:spcAft>
                      </a:pPr>
                      <a:r>
                        <a:rPr lang="en-GB" sz="1200" dirty="0">
                          <a:effectLst/>
                        </a:rPr>
                        <a:t>Seawater</a:t>
                      </a:r>
                      <a:endParaRPr lang="en-GB" sz="1200" dirty="0">
                        <a:effectLst/>
                        <a:latin typeface="Calibri"/>
                        <a:ea typeface="SimSun"/>
                        <a:cs typeface="Times New Roman"/>
                      </a:endParaRPr>
                    </a:p>
                  </a:txBody>
                  <a:tcPr marL="68580" marR="68580" marT="0" marB="0"/>
                </a:tc>
                <a:tc>
                  <a:txBody>
                    <a:bodyPr/>
                    <a:lstStyle/>
                    <a:p>
                      <a:pPr algn="ctr">
                        <a:lnSpc>
                          <a:spcPct val="115000"/>
                        </a:lnSpc>
                        <a:spcAft>
                          <a:spcPts val="0"/>
                        </a:spcAft>
                      </a:pPr>
                      <a:r>
                        <a:rPr lang="en-GB" sz="1200" dirty="0">
                          <a:effectLst/>
                        </a:rPr>
                        <a:t>35</a:t>
                      </a:r>
                      <a:endParaRPr lang="en-GB" sz="1200" dirty="0">
                        <a:effectLst/>
                        <a:latin typeface="Calibri"/>
                        <a:ea typeface="SimSun"/>
                        <a:cs typeface="Times New Roman"/>
                      </a:endParaRPr>
                    </a:p>
                  </a:txBody>
                  <a:tcPr marL="68580" marR="68580" marT="0" marB="0"/>
                </a:tc>
                <a:tc>
                  <a:txBody>
                    <a:bodyPr/>
                    <a:lstStyle/>
                    <a:p>
                      <a:pPr algn="ctr">
                        <a:lnSpc>
                          <a:spcPct val="115000"/>
                        </a:lnSpc>
                        <a:spcAft>
                          <a:spcPts val="0"/>
                        </a:spcAft>
                      </a:pPr>
                      <a:r>
                        <a:rPr lang="en-GB" sz="1200" dirty="0">
                          <a:effectLst/>
                        </a:rPr>
                        <a:t>1025</a:t>
                      </a:r>
                      <a:endParaRPr lang="en-GB" sz="1200" dirty="0">
                        <a:effectLst/>
                        <a:latin typeface="Calibri"/>
                        <a:ea typeface="SimSun"/>
                        <a:cs typeface="Times New Roman"/>
                      </a:endParaRPr>
                    </a:p>
                  </a:txBody>
                  <a:tcPr marL="68580" marR="68580" marT="0" marB="0"/>
                </a:tc>
                <a:extLst>
                  <a:ext uri="{0D108BD9-81ED-4DB2-BD59-A6C34878D82A}">
                    <a16:rowId xmlns:a16="http://schemas.microsoft.com/office/drawing/2014/main" val="10001"/>
                  </a:ext>
                </a:extLst>
              </a:tr>
              <a:tr h="253707">
                <a:tc>
                  <a:txBody>
                    <a:bodyPr/>
                    <a:lstStyle/>
                    <a:p>
                      <a:pPr algn="ctr">
                        <a:lnSpc>
                          <a:spcPct val="115000"/>
                        </a:lnSpc>
                        <a:spcAft>
                          <a:spcPts val="0"/>
                        </a:spcAft>
                      </a:pPr>
                      <a:r>
                        <a:rPr lang="en-GB" sz="1200" dirty="0">
                          <a:effectLst/>
                        </a:rPr>
                        <a:t>Freshwater</a:t>
                      </a:r>
                      <a:endParaRPr lang="en-GB" sz="1200" dirty="0">
                        <a:effectLst/>
                        <a:latin typeface="Calibri"/>
                        <a:ea typeface="SimSun"/>
                        <a:cs typeface="Times New Roman"/>
                      </a:endParaRPr>
                    </a:p>
                  </a:txBody>
                  <a:tcPr marL="68580" marR="68580" marT="0" marB="0"/>
                </a:tc>
                <a:tc>
                  <a:txBody>
                    <a:bodyPr/>
                    <a:lstStyle/>
                    <a:p>
                      <a:pPr algn="ctr">
                        <a:lnSpc>
                          <a:spcPct val="115000"/>
                        </a:lnSpc>
                        <a:spcAft>
                          <a:spcPts val="0"/>
                        </a:spcAft>
                      </a:pPr>
                      <a:r>
                        <a:rPr lang="en-GB" sz="1200" dirty="0">
                          <a:effectLst/>
                        </a:rPr>
                        <a:t>≤ 0.5 (or ≤ 1)</a:t>
                      </a:r>
                      <a:endParaRPr lang="en-GB" sz="1200" dirty="0">
                        <a:effectLst/>
                        <a:latin typeface="Calibri"/>
                        <a:ea typeface="SimSun"/>
                        <a:cs typeface="Times New Roman"/>
                      </a:endParaRPr>
                    </a:p>
                  </a:txBody>
                  <a:tcPr marL="68580" marR="68580" marT="0" marB="0"/>
                </a:tc>
                <a:tc>
                  <a:txBody>
                    <a:bodyPr/>
                    <a:lstStyle/>
                    <a:p>
                      <a:pPr algn="ctr">
                        <a:lnSpc>
                          <a:spcPct val="115000"/>
                        </a:lnSpc>
                        <a:spcAft>
                          <a:spcPts val="0"/>
                        </a:spcAft>
                      </a:pPr>
                      <a:r>
                        <a:rPr lang="en-GB" sz="1200">
                          <a:effectLst/>
                        </a:rPr>
                        <a:t>≈1000</a:t>
                      </a:r>
                      <a:endParaRPr lang="en-GB" sz="1200">
                        <a:effectLst/>
                        <a:latin typeface="Calibri"/>
                        <a:ea typeface="SimSun"/>
                        <a:cs typeface="Times New Roman"/>
                      </a:endParaRPr>
                    </a:p>
                  </a:txBody>
                  <a:tcPr marL="68580" marR="68580" marT="0" marB="0"/>
                </a:tc>
                <a:extLst>
                  <a:ext uri="{0D108BD9-81ED-4DB2-BD59-A6C34878D82A}">
                    <a16:rowId xmlns:a16="http://schemas.microsoft.com/office/drawing/2014/main" val="10002"/>
                  </a:ext>
                </a:extLst>
              </a:tr>
              <a:tr h="253707">
                <a:tc>
                  <a:txBody>
                    <a:bodyPr/>
                    <a:lstStyle/>
                    <a:p>
                      <a:pPr algn="ctr">
                        <a:lnSpc>
                          <a:spcPct val="115000"/>
                        </a:lnSpc>
                        <a:spcAft>
                          <a:spcPts val="0"/>
                        </a:spcAft>
                      </a:pPr>
                      <a:r>
                        <a:rPr lang="en-GB" sz="1200" dirty="0">
                          <a:effectLst/>
                        </a:rPr>
                        <a:t>Transition Zone</a:t>
                      </a:r>
                      <a:endParaRPr lang="en-GB" sz="1200" dirty="0">
                        <a:effectLst/>
                        <a:latin typeface="Calibri"/>
                        <a:ea typeface="SimSun"/>
                        <a:cs typeface="Times New Roman"/>
                      </a:endParaRPr>
                    </a:p>
                  </a:txBody>
                  <a:tcPr marL="68580" marR="68580" marT="0" marB="0"/>
                </a:tc>
                <a:tc>
                  <a:txBody>
                    <a:bodyPr/>
                    <a:lstStyle/>
                    <a:p>
                      <a:pPr algn="ctr">
                        <a:lnSpc>
                          <a:spcPct val="115000"/>
                        </a:lnSpc>
                        <a:spcAft>
                          <a:spcPts val="0"/>
                        </a:spcAft>
                      </a:pPr>
                      <a:r>
                        <a:rPr lang="en-GB" sz="1200" dirty="0">
                          <a:effectLst/>
                        </a:rPr>
                        <a:t>&gt;0.5/1 &amp; &lt;35</a:t>
                      </a:r>
                      <a:endParaRPr lang="en-GB" sz="1200" dirty="0">
                        <a:effectLst/>
                        <a:latin typeface="Calibri"/>
                        <a:ea typeface="SimSun"/>
                        <a:cs typeface="Times New Roman"/>
                      </a:endParaRPr>
                    </a:p>
                  </a:txBody>
                  <a:tcPr marL="68580" marR="68580" marT="0" marB="0"/>
                </a:tc>
                <a:tc>
                  <a:txBody>
                    <a:bodyPr/>
                    <a:lstStyle/>
                    <a:p>
                      <a:pPr algn="ctr">
                        <a:lnSpc>
                          <a:spcPct val="115000"/>
                        </a:lnSpc>
                        <a:spcAft>
                          <a:spcPts val="0"/>
                        </a:spcAft>
                      </a:pPr>
                      <a:r>
                        <a:rPr lang="en-GB" sz="1200" dirty="0">
                          <a:effectLst/>
                        </a:rPr>
                        <a:t>&gt;1000</a:t>
                      </a:r>
                      <a:r>
                        <a:rPr lang="en-GB" sz="1200" baseline="0" dirty="0">
                          <a:effectLst/>
                        </a:rPr>
                        <a:t> &amp; &lt;</a:t>
                      </a:r>
                      <a:r>
                        <a:rPr lang="en-GB" sz="1200" dirty="0">
                          <a:effectLst/>
                        </a:rPr>
                        <a:t>1025</a:t>
                      </a:r>
                      <a:endParaRPr lang="en-GB" sz="1200" dirty="0">
                        <a:effectLst/>
                        <a:latin typeface="Calibri"/>
                        <a:ea typeface="SimSun"/>
                        <a:cs typeface="Times New Roman"/>
                      </a:endParaRPr>
                    </a:p>
                  </a:txBody>
                  <a:tcPr marL="68580" marR="68580" marT="0" marB="0"/>
                </a:tc>
                <a:extLst>
                  <a:ext uri="{0D108BD9-81ED-4DB2-BD59-A6C34878D82A}">
                    <a16:rowId xmlns:a16="http://schemas.microsoft.com/office/drawing/2014/main" val="10003"/>
                  </a:ext>
                </a:extLst>
              </a:tr>
            </a:tbl>
          </a:graphicData>
        </a:graphic>
      </p:graphicFrame>
      <p:sp>
        <p:nvSpPr>
          <p:cNvPr id="20" name="TextBox 19"/>
          <p:cNvSpPr txBox="1"/>
          <p:nvPr/>
        </p:nvSpPr>
        <p:spPr>
          <a:xfrm>
            <a:off x="6660232" y="4545412"/>
            <a:ext cx="1448477" cy="215444"/>
          </a:xfrm>
          <a:prstGeom prst="rect">
            <a:avLst/>
          </a:prstGeom>
          <a:noFill/>
        </p:spPr>
        <p:txBody>
          <a:bodyPr wrap="square" rtlCol="0">
            <a:spAutoFit/>
          </a:bodyPr>
          <a:lstStyle/>
          <a:p>
            <a:r>
              <a:rPr lang="en-US" sz="800" i="1" dirty="0"/>
              <a:t>Source: </a:t>
            </a:r>
            <a:r>
              <a:rPr lang="en-US" sz="800" i="1" dirty="0" err="1"/>
              <a:t>Ketabchi</a:t>
            </a:r>
            <a:r>
              <a:rPr lang="en-US" sz="800" i="1" dirty="0"/>
              <a:t> et al. (2016)</a:t>
            </a:r>
            <a:endParaRPr lang="en-GB" sz="1000" i="1" dirty="0"/>
          </a:p>
        </p:txBody>
      </p:sp>
    </p:spTree>
    <p:extLst>
      <p:ext uri="{BB962C8B-B14F-4D97-AF65-F5344CB8AC3E}">
        <p14:creationId xmlns:p14="http://schemas.microsoft.com/office/powerpoint/2010/main" val="3288735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843558"/>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sp>
        <p:nvSpPr>
          <p:cNvPr id="7" name="Rectangle 6"/>
          <p:cNvSpPr/>
          <p:nvPr/>
        </p:nvSpPr>
        <p:spPr>
          <a:xfrm>
            <a:off x="-10170" y="4819859"/>
            <a:ext cx="9144000" cy="339501"/>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52320" y="22376"/>
            <a:ext cx="2024042" cy="798806"/>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28184" y="15095"/>
            <a:ext cx="1474232" cy="852862"/>
          </a:xfrm>
          <a:prstGeom prst="rect">
            <a:avLst/>
          </a:prstGeom>
        </p:spPr>
      </p:pic>
      <p:sp>
        <p:nvSpPr>
          <p:cNvPr id="11" name="TextBox 10"/>
          <p:cNvSpPr txBox="1"/>
          <p:nvPr/>
        </p:nvSpPr>
        <p:spPr>
          <a:xfrm>
            <a:off x="0" y="4819859"/>
            <a:ext cx="9144000" cy="307777"/>
          </a:xfrm>
          <a:prstGeom prst="rect">
            <a:avLst/>
          </a:prstGeom>
          <a:noFill/>
        </p:spPr>
        <p:txBody>
          <a:bodyPr wrap="square" rtlCol="0">
            <a:spAutoFit/>
          </a:bodyPr>
          <a:lstStyle/>
          <a:p>
            <a:pPr algn="ctr"/>
            <a:r>
              <a:rPr lang="en-US" sz="1400" dirty="0">
                <a:solidFill>
                  <a:schemeClr val="accent1">
                    <a:lumMod val="75000"/>
                  </a:schemeClr>
                </a:solidFill>
                <a:latin typeface="Helvetica" panose="020B0604020202020204" pitchFamily="34" charset="0"/>
                <a:cs typeface="Helvetica" panose="020B0604020202020204" pitchFamily="34" charset="0"/>
              </a:rPr>
              <a:t>Introduction</a:t>
            </a:r>
            <a:r>
              <a:rPr lang="en-US" sz="1400" dirty="0">
                <a:solidFill>
                  <a:schemeClr val="bg1"/>
                </a:solidFill>
                <a:latin typeface="Helvetica" panose="020B0604020202020204" pitchFamily="34" charset="0"/>
                <a:cs typeface="Helvetica" panose="020B0604020202020204" pitchFamily="34" charset="0"/>
              </a:rPr>
              <a:t>   </a:t>
            </a:r>
            <a:r>
              <a:rPr lang="en-US" sz="1400" dirty="0">
                <a:solidFill>
                  <a:schemeClr val="accent1">
                    <a:lumMod val="75000"/>
                  </a:schemeClr>
                </a:solidFill>
                <a:latin typeface="Helvetica" panose="020B0604020202020204" pitchFamily="34" charset="0"/>
                <a:cs typeface="Helvetica" panose="020B0604020202020204" pitchFamily="34" charset="0"/>
              </a:rPr>
              <a:t>|   Objectives   |   </a:t>
            </a:r>
            <a:r>
              <a:rPr lang="en-US" sz="1400" dirty="0">
                <a:solidFill>
                  <a:schemeClr val="tx2">
                    <a:lumMod val="20000"/>
                    <a:lumOff val="80000"/>
                  </a:schemeClr>
                </a:solidFill>
                <a:latin typeface="Helvetica" panose="020B0604020202020204" pitchFamily="34" charset="0"/>
                <a:cs typeface="Helvetica" panose="020B0604020202020204" pitchFamily="34" charset="0"/>
              </a:rPr>
              <a:t>Saltwater Intrusion   </a:t>
            </a:r>
            <a:r>
              <a:rPr lang="en-US" sz="1400" dirty="0">
                <a:solidFill>
                  <a:schemeClr val="accent1">
                    <a:lumMod val="75000"/>
                  </a:schemeClr>
                </a:solidFill>
                <a:latin typeface="Helvetica" panose="020B0604020202020204" pitchFamily="34" charset="0"/>
                <a:cs typeface="Helvetica" panose="020B0604020202020204" pitchFamily="34" charset="0"/>
              </a:rPr>
              <a:t>|   Study Area   |   Model Setup   |   Scenarios   |   Conclusions</a:t>
            </a:r>
            <a:endParaRPr lang="en-GB" sz="1400" dirty="0">
              <a:solidFill>
                <a:schemeClr val="accent1">
                  <a:lumMod val="75000"/>
                </a:schemeClr>
              </a:solidFill>
              <a:latin typeface="Helvetica" panose="020B0604020202020204" pitchFamily="34" charset="0"/>
              <a:cs typeface="Helvetica" panose="020B0604020202020204" pitchFamily="34" charset="0"/>
            </a:endParaRPr>
          </a:p>
        </p:txBody>
      </p:sp>
      <p:sp>
        <p:nvSpPr>
          <p:cNvPr id="12" name="TextBox 11"/>
          <p:cNvSpPr txBox="1"/>
          <p:nvPr/>
        </p:nvSpPr>
        <p:spPr>
          <a:xfrm>
            <a:off x="469175" y="149138"/>
            <a:ext cx="5688632" cy="584775"/>
          </a:xfrm>
          <a:prstGeom prst="rect">
            <a:avLst/>
          </a:prstGeom>
          <a:noFill/>
        </p:spPr>
        <p:txBody>
          <a:bodyPr wrap="square" rtlCol="0">
            <a:spAutoFit/>
          </a:bodyPr>
          <a:lstStyle/>
          <a:p>
            <a:pPr lvl="0"/>
            <a:r>
              <a:rPr lang="en-US" sz="3200" dirty="0">
                <a:solidFill>
                  <a:schemeClr val="bg1"/>
                </a:solidFill>
                <a:latin typeface="Helvetica" panose="020B0604020202020204" pitchFamily="34" charset="0"/>
                <a:cs typeface="Helvetica" panose="020B0604020202020204" pitchFamily="34" charset="0"/>
              </a:rPr>
              <a:t>Saltwater Intrusion | </a:t>
            </a:r>
            <a:r>
              <a:rPr lang="en-US" sz="2200" dirty="0">
                <a:solidFill>
                  <a:schemeClr val="bg1"/>
                </a:solidFill>
                <a:latin typeface="Helvetica" panose="020B0604020202020204" pitchFamily="34" charset="0"/>
                <a:cs typeface="Helvetica" panose="020B0604020202020204" pitchFamily="34" charset="0"/>
              </a:rPr>
              <a:t>Drivers</a:t>
            </a:r>
            <a:r>
              <a:rPr lang="en-US" sz="3200" dirty="0">
                <a:solidFill>
                  <a:schemeClr val="bg1"/>
                </a:solidFill>
                <a:latin typeface="Helvetica" panose="020B0604020202020204" pitchFamily="34" charset="0"/>
                <a:cs typeface="Helvetica" panose="020B0604020202020204" pitchFamily="34" charset="0"/>
              </a:rPr>
              <a:t> </a:t>
            </a:r>
            <a:endParaRPr lang="en-GB" sz="2200" dirty="0">
              <a:solidFill>
                <a:prstClr val="white"/>
              </a:solidFill>
              <a:latin typeface="Helvetica" panose="020B0604020202020204" pitchFamily="34" charset="0"/>
              <a:cs typeface="Helvetica" panose="020B0604020202020204" pitchFamily="34" charset="0"/>
            </a:endParaRPr>
          </a:p>
        </p:txBody>
      </p:sp>
      <p:pic>
        <p:nvPicPr>
          <p:cNvPr id="16"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r="7395" b="5362"/>
          <a:stretch/>
        </p:blipFill>
        <p:spPr bwMode="auto">
          <a:xfrm>
            <a:off x="2339752" y="1995685"/>
            <a:ext cx="5885086" cy="26934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p:cNvSpPr txBox="1"/>
          <p:nvPr/>
        </p:nvSpPr>
        <p:spPr>
          <a:xfrm>
            <a:off x="469175" y="1107036"/>
            <a:ext cx="8352928" cy="677108"/>
          </a:xfrm>
          <a:prstGeom prst="rect">
            <a:avLst/>
          </a:prstGeom>
          <a:noFill/>
        </p:spPr>
        <p:txBody>
          <a:bodyPr wrap="square" rtlCol="0">
            <a:spAutoFit/>
          </a:bodyPr>
          <a:lstStyle/>
          <a:p>
            <a:r>
              <a:rPr lang="en-US" sz="2000" b="1" dirty="0">
                <a:cs typeface="Helvetica" panose="020B0604020202020204" pitchFamily="34" charset="0"/>
              </a:rPr>
              <a:t>Enhancing factors:</a:t>
            </a:r>
          </a:p>
          <a:p>
            <a:pPr marL="285750" indent="-285750">
              <a:buFont typeface="Arial" panose="020B0604020202020204" pitchFamily="34" charset="0"/>
              <a:buChar char="•"/>
            </a:pPr>
            <a:r>
              <a:rPr lang="en-US" dirty="0">
                <a:cs typeface="Helvetica" panose="020B0604020202020204" pitchFamily="34" charset="0"/>
              </a:rPr>
              <a:t>Groundwater extraction</a:t>
            </a:r>
          </a:p>
        </p:txBody>
      </p:sp>
      <p:sp>
        <p:nvSpPr>
          <p:cNvPr id="18" name="TextBox 17"/>
          <p:cNvSpPr txBox="1"/>
          <p:nvPr/>
        </p:nvSpPr>
        <p:spPr>
          <a:xfrm>
            <a:off x="2535858" y="4371950"/>
            <a:ext cx="1728192" cy="215444"/>
          </a:xfrm>
          <a:prstGeom prst="rect">
            <a:avLst/>
          </a:prstGeom>
          <a:noFill/>
        </p:spPr>
        <p:txBody>
          <a:bodyPr wrap="square" rtlCol="0">
            <a:spAutoFit/>
          </a:bodyPr>
          <a:lstStyle/>
          <a:p>
            <a:r>
              <a:rPr lang="en-US" sz="800" i="1" dirty="0"/>
              <a:t>Source: Ferguson &amp; Gleeson (2012)</a:t>
            </a:r>
            <a:endParaRPr lang="en-GB" sz="1000" i="1" dirty="0"/>
          </a:p>
        </p:txBody>
      </p:sp>
    </p:spTree>
    <p:extLst>
      <p:ext uri="{BB962C8B-B14F-4D97-AF65-F5344CB8AC3E}">
        <p14:creationId xmlns:p14="http://schemas.microsoft.com/office/powerpoint/2010/main" val="2103663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843558"/>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sp>
        <p:nvSpPr>
          <p:cNvPr id="7" name="Rectangle 6"/>
          <p:cNvSpPr/>
          <p:nvPr/>
        </p:nvSpPr>
        <p:spPr>
          <a:xfrm>
            <a:off x="-10170" y="4819859"/>
            <a:ext cx="9144000" cy="339501"/>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FF"/>
              </a:solidFill>
            </a:endParaRPr>
          </a:p>
        </p:txBody>
      </p:sp>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52320" y="22376"/>
            <a:ext cx="2024042" cy="798806"/>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28184" y="15095"/>
            <a:ext cx="1474232" cy="852862"/>
          </a:xfrm>
          <a:prstGeom prst="rect">
            <a:avLst/>
          </a:prstGeom>
        </p:spPr>
      </p:pic>
      <p:sp>
        <p:nvSpPr>
          <p:cNvPr id="11" name="TextBox 10"/>
          <p:cNvSpPr txBox="1"/>
          <p:nvPr/>
        </p:nvSpPr>
        <p:spPr>
          <a:xfrm>
            <a:off x="0" y="4819859"/>
            <a:ext cx="9144000" cy="307777"/>
          </a:xfrm>
          <a:prstGeom prst="rect">
            <a:avLst/>
          </a:prstGeom>
          <a:noFill/>
        </p:spPr>
        <p:txBody>
          <a:bodyPr wrap="square" rtlCol="0">
            <a:spAutoFit/>
          </a:bodyPr>
          <a:lstStyle/>
          <a:p>
            <a:pPr algn="ctr"/>
            <a:r>
              <a:rPr lang="en-US" sz="1400" dirty="0">
                <a:solidFill>
                  <a:schemeClr val="accent1">
                    <a:lumMod val="75000"/>
                  </a:schemeClr>
                </a:solidFill>
                <a:latin typeface="Helvetica" panose="020B0604020202020204" pitchFamily="34" charset="0"/>
                <a:cs typeface="Helvetica" panose="020B0604020202020204" pitchFamily="34" charset="0"/>
              </a:rPr>
              <a:t>Introduction</a:t>
            </a:r>
            <a:r>
              <a:rPr lang="en-US" sz="1400" dirty="0">
                <a:solidFill>
                  <a:schemeClr val="bg1"/>
                </a:solidFill>
                <a:latin typeface="Helvetica" panose="020B0604020202020204" pitchFamily="34" charset="0"/>
                <a:cs typeface="Helvetica" panose="020B0604020202020204" pitchFamily="34" charset="0"/>
              </a:rPr>
              <a:t>   </a:t>
            </a:r>
            <a:r>
              <a:rPr lang="en-US" sz="1400" dirty="0">
                <a:solidFill>
                  <a:schemeClr val="accent1">
                    <a:lumMod val="75000"/>
                  </a:schemeClr>
                </a:solidFill>
                <a:latin typeface="Helvetica" panose="020B0604020202020204" pitchFamily="34" charset="0"/>
                <a:cs typeface="Helvetica" panose="020B0604020202020204" pitchFamily="34" charset="0"/>
              </a:rPr>
              <a:t>|   Objectives   |   </a:t>
            </a:r>
            <a:r>
              <a:rPr lang="en-US" sz="1400" dirty="0">
                <a:solidFill>
                  <a:schemeClr val="tx2">
                    <a:lumMod val="20000"/>
                    <a:lumOff val="80000"/>
                  </a:schemeClr>
                </a:solidFill>
                <a:latin typeface="Helvetica" panose="020B0604020202020204" pitchFamily="34" charset="0"/>
                <a:cs typeface="Helvetica" panose="020B0604020202020204" pitchFamily="34" charset="0"/>
              </a:rPr>
              <a:t>Saltwater Intrusion   </a:t>
            </a:r>
            <a:r>
              <a:rPr lang="en-US" sz="1400" dirty="0">
                <a:solidFill>
                  <a:schemeClr val="accent1">
                    <a:lumMod val="75000"/>
                  </a:schemeClr>
                </a:solidFill>
                <a:latin typeface="Helvetica" panose="020B0604020202020204" pitchFamily="34" charset="0"/>
                <a:cs typeface="Helvetica" panose="020B0604020202020204" pitchFamily="34" charset="0"/>
              </a:rPr>
              <a:t>|   Study Area   |   Model Setup   |   Scenarios   |   Conclusions</a:t>
            </a:r>
            <a:endParaRPr lang="en-GB" sz="1400" dirty="0">
              <a:solidFill>
                <a:schemeClr val="accent1">
                  <a:lumMod val="75000"/>
                </a:schemeClr>
              </a:solidFill>
              <a:latin typeface="Helvetica" panose="020B0604020202020204" pitchFamily="34" charset="0"/>
              <a:cs typeface="Helvetica" panose="020B0604020202020204" pitchFamily="34" charset="0"/>
            </a:endParaRPr>
          </a:p>
        </p:txBody>
      </p:sp>
      <p:sp>
        <p:nvSpPr>
          <p:cNvPr id="12" name="TextBox 11"/>
          <p:cNvSpPr txBox="1"/>
          <p:nvPr/>
        </p:nvSpPr>
        <p:spPr>
          <a:xfrm>
            <a:off x="469175" y="149138"/>
            <a:ext cx="5688632" cy="584775"/>
          </a:xfrm>
          <a:prstGeom prst="rect">
            <a:avLst/>
          </a:prstGeom>
          <a:noFill/>
        </p:spPr>
        <p:txBody>
          <a:bodyPr wrap="square" rtlCol="0">
            <a:spAutoFit/>
          </a:bodyPr>
          <a:lstStyle/>
          <a:p>
            <a:pPr lvl="0"/>
            <a:r>
              <a:rPr lang="en-US" sz="3200" dirty="0">
                <a:solidFill>
                  <a:schemeClr val="bg1"/>
                </a:solidFill>
                <a:latin typeface="Helvetica" panose="020B0604020202020204" pitchFamily="34" charset="0"/>
                <a:cs typeface="Helvetica" panose="020B0604020202020204" pitchFamily="34" charset="0"/>
              </a:rPr>
              <a:t>Saltwater Intrusion | </a:t>
            </a:r>
            <a:r>
              <a:rPr lang="en-US" sz="2200" dirty="0">
                <a:solidFill>
                  <a:schemeClr val="bg1"/>
                </a:solidFill>
                <a:latin typeface="Helvetica" panose="020B0604020202020204" pitchFamily="34" charset="0"/>
                <a:cs typeface="Helvetica" panose="020B0604020202020204" pitchFamily="34" charset="0"/>
              </a:rPr>
              <a:t>Drivers</a:t>
            </a:r>
            <a:r>
              <a:rPr lang="en-US" sz="3200" dirty="0">
                <a:solidFill>
                  <a:schemeClr val="bg1"/>
                </a:solidFill>
                <a:latin typeface="Helvetica" panose="020B0604020202020204" pitchFamily="34" charset="0"/>
                <a:cs typeface="Helvetica" panose="020B0604020202020204" pitchFamily="34" charset="0"/>
              </a:rPr>
              <a:t> </a:t>
            </a:r>
            <a:endParaRPr lang="en-GB" sz="2200" dirty="0">
              <a:solidFill>
                <a:prstClr val="white"/>
              </a:solidFill>
              <a:latin typeface="Helvetica" panose="020B0604020202020204" pitchFamily="34" charset="0"/>
              <a:cs typeface="Helvetica" panose="020B0604020202020204" pitchFamily="34" charset="0"/>
            </a:endParaRPr>
          </a:p>
        </p:txBody>
      </p:sp>
      <p:sp>
        <p:nvSpPr>
          <p:cNvPr id="17" name="TextBox 16"/>
          <p:cNvSpPr txBox="1"/>
          <p:nvPr/>
        </p:nvSpPr>
        <p:spPr>
          <a:xfrm>
            <a:off x="469175" y="1107036"/>
            <a:ext cx="8352928" cy="954107"/>
          </a:xfrm>
          <a:prstGeom prst="rect">
            <a:avLst/>
          </a:prstGeom>
          <a:noFill/>
        </p:spPr>
        <p:txBody>
          <a:bodyPr wrap="square" rtlCol="0">
            <a:spAutoFit/>
          </a:bodyPr>
          <a:lstStyle/>
          <a:p>
            <a:r>
              <a:rPr lang="en-US" sz="2000" b="1" dirty="0">
                <a:cs typeface="Helvetica" panose="020B0604020202020204" pitchFamily="34" charset="0"/>
              </a:rPr>
              <a:t>Enhancing factors:</a:t>
            </a:r>
          </a:p>
          <a:p>
            <a:pPr marL="285750" indent="-285750">
              <a:buFont typeface="Arial" panose="020B0604020202020204" pitchFamily="34" charset="0"/>
              <a:buChar char="•"/>
            </a:pPr>
            <a:r>
              <a:rPr lang="en-US" dirty="0">
                <a:cs typeface="Helvetica" panose="020B0604020202020204" pitchFamily="34" charset="0"/>
              </a:rPr>
              <a:t>Groundwater extraction</a:t>
            </a:r>
          </a:p>
          <a:p>
            <a:pPr marL="285750" indent="-285750">
              <a:buFont typeface="Arial" panose="020B0604020202020204" pitchFamily="34" charset="0"/>
              <a:buChar char="•"/>
            </a:pPr>
            <a:r>
              <a:rPr lang="en-US" dirty="0">
                <a:cs typeface="Helvetica" panose="020B0604020202020204" pitchFamily="34" charset="0"/>
              </a:rPr>
              <a:t>Subsidence</a:t>
            </a:r>
          </a:p>
        </p:txBody>
      </p:sp>
      <p:grpSp>
        <p:nvGrpSpPr>
          <p:cNvPr id="6" name="Group 5"/>
          <p:cNvGrpSpPr/>
          <p:nvPr/>
        </p:nvGrpSpPr>
        <p:grpSpPr>
          <a:xfrm>
            <a:off x="2339752" y="1995685"/>
            <a:ext cx="5904136" cy="2693461"/>
            <a:chOff x="2339752" y="1995685"/>
            <a:chExt cx="5904136" cy="2693461"/>
          </a:xfrm>
        </p:grpSpPr>
        <p:pic>
          <p:nvPicPr>
            <p:cNvPr id="16"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r="7096" b="5362"/>
            <a:stretch/>
          </p:blipFill>
          <p:spPr bwMode="auto">
            <a:xfrm>
              <a:off x="2339752" y="1995685"/>
              <a:ext cx="5904136" cy="26934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 name="Straight Arrow Connector 4"/>
            <p:cNvCxnSpPr/>
            <p:nvPr/>
          </p:nvCxnSpPr>
          <p:spPr>
            <a:xfrm>
              <a:off x="5796136" y="3003798"/>
              <a:ext cx="0" cy="288032"/>
            </a:xfrm>
            <a:prstGeom prst="straightConnector1">
              <a:avLst/>
            </a:prstGeom>
            <a:ln>
              <a:solidFill>
                <a:srgbClr val="000066"/>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6181917" y="2916000"/>
              <a:ext cx="0" cy="288032"/>
            </a:xfrm>
            <a:prstGeom prst="straightConnector1">
              <a:avLst/>
            </a:prstGeom>
            <a:ln>
              <a:solidFill>
                <a:srgbClr val="000066"/>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6558136" y="2859782"/>
              <a:ext cx="0" cy="288032"/>
            </a:xfrm>
            <a:prstGeom prst="straightConnector1">
              <a:avLst/>
            </a:prstGeom>
            <a:ln>
              <a:solidFill>
                <a:srgbClr val="000066"/>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6965300" y="2808000"/>
              <a:ext cx="0" cy="288032"/>
            </a:xfrm>
            <a:prstGeom prst="straightConnector1">
              <a:avLst/>
            </a:prstGeom>
            <a:ln>
              <a:solidFill>
                <a:srgbClr val="000066"/>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7956376" y="2736000"/>
              <a:ext cx="0" cy="288032"/>
            </a:xfrm>
            <a:prstGeom prst="straightConnector1">
              <a:avLst/>
            </a:prstGeom>
            <a:ln>
              <a:solidFill>
                <a:srgbClr val="000066"/>
              </a:solidFill>
              <a:tailEnd type="arrow"/>
            </a:ln>
          </p:spPr>
          <p:style>
            <a:lnRef idx="1">
              <a:schemeClr val="accent1"/>
            </a:lnRef>
            <a:fillRef idx="0">
              <a:schemeClr val="accent1"/>
            </a:fillRef>
            <a:effectRef idx="0">
              <a:schemeClr val="accent1"/>
            </a:effectRef>
            <a:fontRef idx="minor">
              <a:schemeClr val="tx1"/>
            </a:fontRef>
          </p:style>
        </p:cxnSp>
      </p:grpSp>
      <p:sp>
        <p:nvSpPr>
          <p:cNvPr id="21" name="TextBox 20"/>
          <p:cNvSpPr txBox="1"/>
          <p:nvPr/>
        </p:nvSpPr>
        <p:spPr>
          <a:xfrm>
            <a:off x="2535858" y="4371950"/>
            <a:ext cx="1728192" cy="215444"/>
          </a:xfrm>
          <a:prstGeom prst="rect">
            <a:avLst/>
          </a:prstGeom>
          <a:noFill/>
        </p:spPr>
        <p:txBody>
          <a:bodyPr wrap="square" rtlCol="0">
            <a:spAutoFit/>
          </a:bodyPr>
          <a:lstStyle/>
          <a:p>
            <a:r>
              <a:rPr lang="en-US" sz="800" i="1" dirty="0"/>
              <a:t>Source: Ferguson &amp; Gleeson (2012)</a:t>
            </a:r>
            <a:endParaRPr lang="en-GB" sz="1000" i="1" dirty="0"/>
          </a:p>
        </p:txBody>
      </p:sp>
      <p:cxnSp>
        <p:nvCxnSpPr>
          <p:cNvPr id="8" name="Straight Arrow Connector 7"/>
          <p:cNvCxnSpPr/>
          <p:nvPr/>
        </p:nvCxnSpPr>
        <p:spPr>
          <a:xfrm>
            <a:off x="5981340" y="3651870"/>
            <a:ext cx="360040" cy="0"/>
          </a:xfrm>
          <a:prstGeom prst="straightConnector1">
            <a:avLst/>
          </a:prstGeom>
          <a:ln>
            <a:solidFill>
              <a:srgbClr val="EF1736"/>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6524600" y="3939902"/>
            <a:ext cx="360040" cy="0"/>
          </a:xfrm>
          <a:prstGeom prst="straightConnector1">
            <a:avLst/>
          </a:prstGeom>
          <a:ln>
            <a:solidFill>
              <a:srgbClr val="EF1736"/>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5524872" y="3435846"/>
            <a:ext cx="271264" cy="0"/>
          </a:xfrm>
          <a:prstGeom prst="straightConnector1">
            <a:avLst/>
          </a:prstGeom>
          <a:ln>
            <a:solidFill>
              <a:srgbClr val="EF1736"/>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5523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Helvetica"/>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99"/>
        </a:solidFill>
        <a:ln>
          <a:solidFill>
            <a:srgbClr val="000099"/>
          </a:solidFill>
        </a:ln>
      </a:spPr>
      <a:bodyPr rtlCol="0" anchor="ctr"/>
      <a:lstStyle>
        <a:defPPr algn="ctr">
          <a:defRPr>
            <a:solidFill>
              <a:srgbClr val="0000FF"/>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BC0F79DBA5A7543ABCE07CC137D2956" ma:contentTypeVersion="15" ma:contentTypeDescription="Create a new document." ma:contentTypeScope="" ma:versionID="cb6544db6f1b00703d0ffe071b1315b7">
  <xsd:schema xmlns:xsd="http://www.w3.org/2001/XMLSchema" xmlns:xs="http://www.w3.org/2001/XMLSchema" xmlns:p="http://schemas.microsoft.com/office/2006/metadata/properties" xmlns:ns3="97ece3b6-045f-489a-9d7c-550cf1b01470" xmlns:ns4="ee57174d-a5ee-492b-b9bc-f29d666e0522" targetNamespace="http://schemas.microsoft.com/office/2006/metadata/properties" ma:root="true" ma:fieldsID="95661aefc28b5a0d93f17de8b84db7e6" ns3:_="" ns4:_="">
    <xsd:import namespace="97ece3b6-045f-489a-9d7c-550cf1b01470"/>
    <xsd:import namespace="ee57174d-a5ee-492b-b9bc-f29d666e0522"/>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ServiceAutoKeyPoints" minOccurs="0"/>
                <xsd:element ref="ns3:MediaServiceKeyPoints" minOccurs="0"/>
                <xsd:element ref="ns3:MediaServiceLocation" minOccurs="0"/>
                <xsd:element ref="ns4:SharedWithUsers" minOccurs="0"/>
                <xsd:element ref="ns4:SharedWithDetails" minOccurs="0"/>
                <xsd:element ref="ns4:SharingHintHash" minOccurs="0"/>
                <xsd:element ref="ns3:MediaLengthInSeconds" minOccurs="0"/>
                <xsd:element ref="ns3: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7ece3b6-045f-489a-9d7c-550cf1b0147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21" nillable="true" ma:displayName="Length (seconds)" ma:internalName="MediaLengthInSeconds" ma:readOnly="true">
      <xsd:simpleType>
        <xsd:restriction base="dms:Unknown"/>
      </xsd:simpleType>
    </xsd:element>
    <xsd:element name="_activity" ma:index="22" nillable="true" ma:displayName="_activity" ma:hidden="true" ma:internalName="_activity">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e57174d-a5ee-492b-b9bc-f29d666e0522"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activity xmlns="97ece3b6-045f-489a-9d7c-550cf1b01470" xsi:nil="true"/>
  </documentManagement>
</p:properties>
</file>

<file path=customXml/itemProps1.xml><?xml version="1.0" encoding="utf-8"?>
<ds:datastoreItem xmlns:ds="http://schemas.openxmlformats.org/officeDocument/2006/customXml" ds:itemID="{A78C82B5-C808-47AA-8DA7-01017F9BEFA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7ece3b6-045f-489a-9d7c-550cf1b01470"/>
    <ds:schemaRef ds:uri="ee57174d-a5ee-492b-b9bc-f29d666e052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F7AA267-7A62-4549-951D-859DF74359FD}">
  <ds:schemaRefs>
    <ds:schemaRef ds:uri="http://schemas.microsoft.com/sharepoint/v3/contenttype/forms"/>
  </ds:schemaRefs>
</ds:datastoreItem>
</file>

<file path=customXml/itemProps3.xml><?xml version="1.0" encoding="utf-8"?>
<ds:datastoreItem xmlns:ds="http://schemas.openxmlformats.org/officeDocument/2006/customXml" ds:itemID="{BB72AE2E-0B3D-4646-9B12-3F3345269D92}">
  <ds:schemaRefs>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97ece3b6-045f-489a-9d7c-550cf1b01470"/>
    <ds:schemaRef ds:uri="http://schemas.microsoft.com/office/2006/documentManagement/types"/>
    <ds:schemaRef ds:uri="ee57174d-a5ee-492b-b9bc-f29d666e0522"/>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3559</TotalTime>
  <Words>4210</Words>
  <Application>Microsoft Office PowerPoint</Application>
  <PresentationFormat>On-screen Show (16:9)</PresentationFormat>
  <Paragraphs>568</Paragraphs>
  <Slides>50</Slides>
  <Notes>50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50</vt:i4>
      </vt:variant>
    </vt:vector>
  </HeadingPairs>
  <TitlesOfParts>
    <vt:vector size="56" baseType="lpstr">
      <vt:lpstr>Arial</vt:lpstr>
      <vt:lpstr>Calibri</vt:lpstr>
      <vt:lpstr>Courier New</vt:lpstr>
      <vt:lpstr>Helvetica</vt:lpstr>
      <vt:lpstr>Office Theme</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Stichting Deltares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Lennart Brokx</dc:creator>
  <cp:lastModifiedBy>Daan Rooze</cp:lastModifiedBy>
  <cp:revision>206</cp:revision>
  <dcterms:created xsi:type="dcterms:W3CDTF">2019-04-02T11:21:40Z</dcterms:created>
  <dcterms:modified xsi:type="dcterms:W3CDTF">2023-01-31T07:39:26Z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0x0101004BC0F79DBA5A7543ABCE07CC137D2956</vt:lpwstr>
  </property>
</Properties>
</file>