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77" r:id="rId2"/>
    <p:sldId id="278" r:id="rId3"/>
    <p:sldId id="279" r:id="rId4"/>
    <p:sldId id="276" r:id="rId5"/>
    <p:sldId id="275" r:id="rId6"/>
    <p:sldId id="270" r:id="rId7"/>
    <p:sldId id="273" r:id="rId8"/>
    <p:sldId id="271" r:id="rId9"/>
    <p:sldId id="272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5D8F6"/>
    <a:srgbClr val="66CEF5"/>
    <a:srgbClr val="7AB852"/>
    <a:srgbClr val="67624D"/>
    <a:srgbClr val="776D63"/>
    <a:srgbClr val="837558"/>
    <a:srgbClr val="A1C037"/>
    <a:srgbClr val="20A0DB"/>
    <a:srgbClr val="E2143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0129" autoAdjust="0"/>
  </p:normalViewPr>
  <p:slideViewPr>
    <p:cSldViewPr snapToGrid="0">
      <p:cViewPr varScale="1">
        <p:scale>
          <a:sx n="89" d="100"/>
          <a:sy n="89" d="100"/>
        </p:scale>
        <p:origin x="418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5A9D1B4-D813-48DA-BB8B-4DA8890FE475}" type="datetimeFigureOut">
              <a:rPr lang="en-GB" smtClean="0"/>
              <a:t>26/06/2023</a:t>
            </a:fld>
            <a:endParaRPr lang="en-GB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GB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C5D9A8B-3BBD-4BC0-A874-019677C15C3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340707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C2C6C35-34A5-47E3-B510-791FE349EB1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  <a:endParaRPr lang="en-GB"/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BFF487CE-BA3D-4BC9-8EBF-A22B513550C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  <a:endParaRPr lang="en-GB"/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0B3FAE7B-3C68-4D25-91F9-98EF0E7E2B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489952-D998-F941-A179-3C1F7038CD3F}" type="datetime5">
              <a:rPr lang="nl-NL" smtClean="0"/>
              <a:t>26-jun-23</a:t>
            </a:fld>
            <a:endParaRPr lang="en-GB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57DD9EF7-A913-4FD0-976F-8842D17EB0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BB9DA73D-737F-447A-A901-B9F71F74D2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D6D38-BCDB-4F25-B220-6EFCF3CB605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740613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Aangepaste indel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Waterschap Aa en Maas Powerpoint onderschrift_veilig golf.png" descr="Waterschap Aa en Maas Powerpoint onderschrift_veilig golf.png">
            <a:extLst>
              <a:ext uri="{FF2B5EF4-FFF2-40B4-BE49-F238E27FC236}">
                <a16:creationId xmlns:a16="http://schemas.microsoft.com/office/drawing/2014/main" id="{224A78A6-1D20-47D6-88B3-62F4A585491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1" cy="6858001"/>
          </a:xfrm>
          <a:prstGeom prst="rect">
            <a:avLst/>
          </a:prstGeom>
          <a:ln w="12700">
            <a:miter lim="400000"/>
          </a:ln>
        </p:spPr>
      </p:pic>
      <p:sp>
        <p:nvSpPr>
          <p:cNvPr id="6" name="Wat doet waterschap Aa en Maas?">
            <a:extLst>
              <a:ext uri="{FF2B5EF4-FFF2-40B4-BE49-F238E27FC236}">
                <a16:creationId xmlns:a16="http://schemas.microsoft.com/office/drawing/2014/main" id="{EB323317-5237-4030-A6BE-E2F829640F7C}"/>
              </a:ext>
            </a:extLst>
          </p:cNvPr>
          <p:cNvSpPr txBox="1"/>
          <p:nvPr userDrawn="1"/>
        </p:nvSpPr>
        <p:spPr>
          <a:xfrm>
            <a:off x="633046" y="632763"/>
            <a:ext cx="8018586" cy="51296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25400" tIns="25400" rIns="25400" bIns="25400" anchor="ctr">
            <a:spAutoFit/>
          </a:bodyPr>
          <a:lstStyle>
            <a:lvl1pPr algn="l">
              <a:defRPr sz="6000" b="1">
                <a:solidFill>
                  <a:srgbClr val="DD1F42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endParaRPr sz="3000" dirty="0"/>
          </a:p>
        </p:txBody>
      </p:sp>
      <p:sp>
        <p:nvSpPr>
          <p:cNvPr id="5" name="Dianummer">
            <a:extLst>
              <a:ext uri="{FF2B5EF4-FFF2-40B4-BE49-F238E27FC236}">
                <a16:creationId xmlns:a16="http://schemas.microsoft.com/office/drawing/2014/main" id="{8AE6CA14-3D99-483E-9900-5D351C8C5254}"/>
              </a:ext>
            </a:extLst>
          </p:cNvPr>
          <p:cNvSpPr txBox="1">
            <a:spLocks noGrp="1"/>
          </p:cNvSpPr>
          <p:nvPr>
            <p:ph type="sldNum" sz="quarter" idx="2"/>
          </p:nvPr>
        </p:nvSpPr>
        <p:spPr>
          <a:xfrm>
            <a:off x="11480800" y="796911"/>
            <a:ext cx="561546" cy="348813"/>
          </a:xfrm>
          <a:prstGeom prst="rect">
            <a:avLst/>
          </a:prstGeom>
          <a:ln w="12700">
            <a:miter lim="400000"/>
          </a:ln>
        </p:spPr>
        <p:txBody>
          <a:bodyPr wrap="square" lIns="50800" tIns="50800" rIns="50800" bIns="50800">
            <a:spAutoFit/>
          </a:bodyPr>
          <a:lstStyle>
            <a:lvl1pPr>
              <a:defRPr sz="1600">
                <a:solidFill>
                  <a:schemeClr val="bg1"/>
                </a:solidFill>
                <a:latin typeface="+mn-l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fld id="{86CB4B4D-7CA3-9044-876B-883B54F8677D}" type="slidenum">
              <a:rPr lang="en-GB" smtClean="0"/>
              <a:pPr/>
              <a:t>‹#›</a:t>
            </a:fld>
            <a:endParaRPr lang="en-GB" dirty="0">
              <a:latin typeface="+mn-lt"/>
            </a:endParaRPr>
          </a:p>
        </p:txBody>
      </p:sp>
      <p:sp>
        <p:nvSpPr>
          <p:cNvPr id="8" name="Tijdelijke aanduiding voor datum 4">
            <a:extLst>
              <a:ext uri="{FF2B5EF4-FFF2-40B4-BE49-F238E27FC236}">
                <a16:creationId xmlns:a16="http://schemas.microsoft.com/office/drawing/2014/main" id="{0612FF2B-0349-4CE0-9DE8-4A1C803EC8D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196918" y="6384059"/>
            <a:ext cx="845428" cy="12757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BD13D914-4922-5043-AB54-27BF0C4394D2}" type="datetime5">
              <a:rPr lang="nl-NL" smtClean="0"/>
              <a:t>26-jun-23</a:t>
            </a:fld>
            <a:endParaRPr lang="en-GB" sz="1000" dirty="0"/>
          </a:p>
        </p:txBody>
      </p:sp>
    </p:spTree>
    <p:extLst>
      <p:ext uri="{BB962C8B-B14F-4D97-AF65-F5344CB8AC3E}">
        <p14:creationId xmlns:p14="http://schemas.microsoft.com/office/powerpoint/2010/main" val="34827607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angepaste indel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Waterschap Aa en Maas Powerpoint onderschrift_voldoende golf.png" descr="Waterschap Aa en Maas Powerpoint onderschrift_voldoende golf.png">
            <a:extLst>
              <a:ext uri="{FF2B5EF4-FFF2-40B4-BE49-F238E27FC236}">
                <a16:creationId xmlns:a16="http://schemas.microsoft.com/office/drawing/2014/main" id="{17FC30E0-8E65-4ED2-95CE-E328486002E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ln w="12700">
            <a:miter lim="400000"/>
          </a:ln>
        </p:spPr>
      </p:pic>
      <p:sp>
        <p:nvSpPr>
          <p:cNvPr id="7" name="Dianummer">
            <a:extLst>
              <a:ext uri="{FF2B5EF4-FFF2-40B4-BE49-F238E27FC236}">
                <a16:creationId xmlns:a16="http://schemas.microsoft.com/office/drawing/2014/main" id="{1F769ACC-2712-4539-A6EF-AECAD6D5AE37}"/>
              </a:ext>
            </a:extLst>
          </p:cNvPr>
          <p:cNvSpPr txBox="1">
            <a:spLocks noGrp="1"/>
          </p:cNvSpPr>
          <p:nvPr>
            <p:ph type="sldNum" sz="quarter" idx="2"/>
          </p:nvPr>
        </p:nvSpPr>
        <p:spPr>
          <a:xfrm>
            <a:off x="11480800" y="796911"/>
            <a:ext cx="561546" cy="348813"/>
          </a:xfrm>
          <a:prstGeom prst="rect">
            <a:avLst/>
          </a:prstGeom>
          <a:ln w="12700">
            <a:miter lim="400000"/>
          </a:ln>
        </p:spPr>
        <p:txBody>
          <a:bodyPr wrap="square" lIns="50800" tIns="50800" rIns="50800" bIns="50800">
            <a:spAutoFit/>
          </a:bodyPr>
          <a:lstStyle>
            <a:lvl1pPr>
              <a:defRPr sz="1600">
                <a:solidFill>
                  <a:schemeClr val="bg1"/>
                </a:solidFill>
                <a:latin typeface="+mn-l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fld id="{86CB4B4D-7CA3-9044-876B-883B54F8677D}" type="slidenum">
              <a:rPr lang="en-GB" smtClean="0"/>
              <a:pPr/>
              <a:t>‹#›</a:t>
            </a:fld>
            <a:endParaRPr lang="en-GB" dirty="0">
              <a:latin typeface="+mn-lt"/>
            </a:endParaRPr>
          </a:p>
        </p:txBody>
      </p:sp>
      <p:sp>
        <p:nvSpPr>
          <p:cNvPr id="8" name="Tijdelijke aanduiding voor datum 4">
            <a:extLst>
              <a:ext uri="{FF2B5EF4-FFF2-40B4-BE49-F238E27FC236}">
                <a16:creationId xmlns:a16="http://schemas.microsoft.com/office/drawing/2014/main" id="{810487AC-4CFF-48F3-93C0-C28130C52BA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196918" y="6384059"/>
            <a:ext cx="845428" cy="12757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951C807B-483E-C442-A061-022E8EA1508B}" type="datetime5">
              <a:rPr lang="nl-NL" smtClean="0"/>
              <a:t>26-jun-23</a:t>
            </a:fld>
            <a:endParaRPr lang="en-GB" sz="1000" dirty="0"/>
          </a:p>
        </p:txBody>
      </p:sp>
    </p:spTree>
    <p:extLst>
      <p:ext uri="{BB962C8B-B14F-4D97-AF65-F5344CB8AC3E}">
        <p14:creationId xmlns:p14="http://schemas.microsoft.com/office/powerpoint/2010/main" val="8499862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Aangepaste indel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Waterschap Aa en Maas Powerpoint onderschrift_schoon golf.png" descr="Waterschap Aa en Maas Powerpoint onderschrift_schoon golf.png">
            <a:extLst>
              <a:ext uri="{FF2B5EF4-FFF2-40B4-BE49-F238E27FC236}">
                <a16:creationId xmlns:a16="http://schemas.microsoft.com/office/drawing/2014/main" id="{D35451D2-FA68-43BD-92AF-F2235CBE87B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ln w="12700">
            <a:miter lim="400000"/>
          </a:ln>
        </p:spPr>
      </p:pic>
      <p:sp>
        <p:nvSpPr>
          <p:cNvPr id="5" name="Dianummer">
            <a:extLst>
              <a:ext uri="{FF2B5EF4-FFF2-40B4-BE49-F238E27FC236}">
                <a16:creationId xmlns:a16="http://schemas.microsoft.com/office/drawing/2014/main" id="{54B4B2B6-7EFC-4D18-B1DA-85D81B5189F0}"/>
              </a:ext>
            </a:extLst>
          </p:cNvPr>
          <p:cNvSpPr txBox="1">
            <a:spLocks noGrp="1"/>
          </p:cNvSpPr>
          <p:nvPr>
            <p:ph type="sldNum" sz="quarter" idx="2"/>
          </p:nvPr>
        </p:nvSpPr>
        <p:spPr>
          <a:xfrm>
            <a:off x="11480800" y="796911"/>
            <a:ext cx="561546" cy="348813"/>
          </a:xfrm>
          <a:prstGeom prst="rect">
            <a:avLst/>
          </a:prstGeom>
          <a:ln w="12700">
            <a:miter lim="400000"/>
          </a:ln>
        </p:spPr>
        <p:txBody>
          <a:bodyPr wrap="square" lIns="50800" tIns="50800" rIns="50800" bIns="50800">
            <a:spAutoFit/>
          </a:bodyPr>
          <a:lstStyle>
            <a:lvl1pPr>
              <a:defRPr sz="1600">
                <a:solidFill>
                  <a:schemeClr val="bg1"/>
                </a:solidFill>
                <a:latin typeface="+mj-l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fld id="{86CB4B4D-7CA3-9044-876B-883B54F8677D}" type="slidenum">
              <a:rPr lang="en-GB" smtClean="0"/>
              <a:pPr/>
              <a:t>‹#›</a:t>
            </a:fld>
            <a:endParaRPr lang="en-GB" dirty="0">
              <a:latin typeface="+mj-lt"/>
            </a:endParaRPr>
          </a:p>
        </p:txBody>
      </p:sp>
      <p:sp>
        <p:nvSpPr>
          <p:cNvPr id="7" name="Tijdelijke aanduiding voor datum 4">
            <a:extLst>
              <a:ext uri="{FF2B5EF4-FFF2-40B4-BE49-F238E27FC236}">
                <a16:creationId xmlns:a16="http://schemas.microsoft.com/office/drawing/2014/main" id="{9ECAFB95-72EE-49F2-9E33-FC496D67A07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196918" y="6384059"/>
            <a:ext cx="845428" cy="12757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E542BB36-2FE6-C547-9B70-C3AEEB69234E}" type="datetime5">
              <a:rPr lang="nl-NL" smtClean="0"/>
              <a:t>26-jun-23</a:t>
            </a:fld>
            <a:endParaRPr lang="en-GB" sz="1000" dirty="0"/>
          </a:p>
        </p:txBody>
      </p:sp>
    </p:spTree>
    <p:extLst>
      <p:ext uri="{BB962C8B-B14F-4D97-AF65-F5344CB8AC3E}">
        <p14:creationId xmlns:p14="http://schemas.microsoft.com/office/powerpoint/2010/main" val="14200820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Aangepaste indel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Waterschap Aa en Maas Powerpoint onderschrift_water golf.png" descr="Waterschap Aa en Maas Powerpoint onderschrift_water golf.png">
            <a:extLst>
              <a:ext uri="{FF2B5EF4-FFF2-40B4-BE49-F238E27FC236}">
                <a16:creationId xmlns:a16="http://schemas.microsoft.com/office/drawing/2014/main" id="{FABAEF5D-ADCB-432D-8F3A-6D617BD3B08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ln w="12700">
            <a:miter lim="400000"/>
          </a:ln>
        </p:spPr>
      </p:pic>
      <p:sp>
        <p:nvSpPr>
          <p:cNvPr id="5" name="Dianummer">
            <a:extLst>
              <a:ext uri="{FF2B5EF4-FFF2-40B4-BE49-F238E27FC236}">
                <a16:creationId xmlns:a16="http://schemas.microsoft.com/office/drawing/2014/main" id="{01D68B44-74C9-4890-B245-B158B6B690FB}"/>
              </a:ext>
            </a:extLst>
          </p:cNvPr>
          <p:cNvSpPr txBox="1">
            <a:spLocks noGrp="1"/>
          </p:cNvSpPr>
          <p:nvPr>
            <p:ph type="sldNum" sz="quarter" idx="2"/>
          </p:nvPr>
        </p:nvSpPr>
        <p:spPr>
          <a:xfrm>
            <a:off x="11480800" y="796911"/>
            <a:ext cx="561546" cy="348813"/>
          </a:xfrm>
          <a:prstGeom prst="rect">
            <a:avLst/>
          </a:prstGeom>
          <a:ln w="12700">
            <a:miter lim="400000"/>
          </a:ln>
        </p:spPr>
        <p:txBody>
          <a:bodyPr wrap="square" lIns="50800" tIns="50800" rIns="50800" bIns="50800">
            <a:spAutoFit/>
          </a:bodyPr>
          <a:lstStyle>
            <a:lvl1pPr>
              <a:defRPr sz="1600">
                <a:solidFill>
                  <a:schemeClr val="bg1"/>
                </a:solidFill>
                <a:latin typeface="+mn-l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fld id="{86CB4B4D-7CA3-9044-876B-883B54F8677D}" type="slidenum">
              <a:rPr lang="en-GB" smtClean="0"/>
              <a:pPr/>
              <a:t>‹#›</a:t>
            </a:fld>
            <a:endParaRPr lang="en-GB" dirty="0">
              <a:latin typeface="+mn-lt"/>
            </a:endParaRPr>
          </a:p>
        </p:txBody>
      </p:sp>
      <p:sp>
        <p:nvSpPr>
          <p:cNvPr id="7" name="Tijdelijke aanduiding voor datum 4">
            <a:extLst>
              <a:ext uri="{FF2B5EF4-FFF2-40B4-BE49-F238E27FC236}">
                <a16:creationId xmlns:a16="http://schemas.microsoft.com/office/drawing/2014/main" id="{29465713-B618-488A-9002-217DFFABA5A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196918" y="6384059"/>
            <a:ext cx="845428" cy="12757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8BCB93B6-F3D4-EF42-8C98-87626CF3ECD0}" type="datetime5">
              <a:rPr lang="nl-NL" smtClean="0"/>
              <a:t>26-jun-23</a:t>
            </a:fld>
            <a:endParaRPr lang="en-GB" sz="1000" dirty="0"/>
          </a:p>
        </p:txBody>
      </p:sp>
    </p:spTree>
    <p:extLst>
      <p:ext uri="{BB962C8B-B14F-4D97-AF65-F5344CB8AC3E}">
        <p14:creationId xmlns:p14="http://schemas.microsoft.com/office/powerpoint/2010/main" val="33726928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1264C1AB-DCFE-481D-9B1A-960DBD0EAD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  <a:endParaRPr lang="en-GB"/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28244077-C319-4BDC-9D1E-C80D5616E1D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GB"/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084134C4-7542-4525-9A1F-B8B68791986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19D0F0-1CC5-2544-8CFD-BC9F0A152A75}" type="datetime5">
              <a:rPr lang="nl-NL" smtClean="0"/>
              <a:t>26-jun-23</a:t>
            </a:fld>
            <a:endParaRPr lang="en-GB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566CD150-C54E-4EB0-9509-9C252D3BCC9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D6904DE9-43C0-47A8-86C8-23A0298F564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FD6D38-BCDB-4F25-B220-6EFCF3CB605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184472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6" r:id="rId2"/>
    <p:sldLayoutId id="2147483663" r:id="rId3"/>
    <p:sldLayoutId id="2147483664" r:id="rId4"/>
    <p:sldLayoutId id="2147483665" r:id="rId5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9.jpe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https://dataexplorer.azure.com/dashboards/9b6accb8-d929-4b31-87a6-579b9775c894" TargetMode="Externa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D4FE13F-BAEA-893F-2418-775572414BD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448800" y="6492875"/>
            <a:ext cx="27432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l">
              <a:spcAft>
                <a:spcPts val="600"/>
              </a:spcAft>
            </a:pPr>
            <a:fld id="{951C807B-483E-C442-A061-022E8EA1508B}" type="datetime5">
              <a:rPr lang="en-US" sz="1200" smtClean="0">
                <a:solidFill>
                  <a:schemeClr val="tx1">
                    <a:tint val="75000"/>
                  </a:schemeClr>
                </a:solidFill>
              </a:rPr>
              <a:pPr algn="l">
                <a:spcAft>
                  <a:spcPts val="600"/>
                </a:spcAft>
              </a:pPr>
              <a:t>26-Jun-23</a:t>
            </a:fld>
            <a:endParaRPr lang="en-US" sz="1200" dirty="0">
              <a:solidFill>
                <a:schemeClr val="tx1">
                  <a:tint val="75000"/>
                </a:schemeClr>
              </a:solidFill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7C9A569-8DFA-270A-C056-FBC9F73A27D5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>
          <a:xfrm>
            <a:off x="8610600" y="6356350"/>
            <a:ext cx="27432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86CB4B4D-7CA3-9044-876B-883B54F8677D}" type="slidenum">
              <a:rPr lang="en-US" sz="1200" smtClean="0">
                <a:solidFill>
                  <a:schemeClr val="tx1">
                    <a:tint val="75000"/>
                  </a:schemeClr>
                </a:solidFill>
                <a:ea typeface="+mn-ea"/>
                <a:cs typeface="+mn-cs"/>
              </a:rPr>
              <a:pPr>
                <a:spcAft>
                  <a:spcPts val="600"/>
                </a:spcAft>
              </a:pPr>
              <a:t>1</a:t>
            </a:fld>
            <a:endParaRPr lang="en-US" sz="1200">
              <a:solidFill>
                <a:schemeClr val="tx1">
                  <a:tint val="75000"/>
                </a:schemeClr>
              </a:solidFill>
              <a:ea typeface="+mn-ea"/>
              <a:cs typeface="+mn-cs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EDEB1C2-A803-7F02-3143-DE74C844621C}"/>
              </a:ext>
            </a:extLst>
          </p:cNvPr>
          <p:cNvSpPr txBox="1"/>
          <p:nvPr/>
        </p:nvSpPr>
        <p:spPr>
          <a:xfrm>
            <a:off x="323850" y="123367"/>
            <a:ext cx="5257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b="1" dirty="0" err="1"/>
              <a:t>Data-processing</a:t>
            </a:r>
            <a:r>
              <a:rPr lang="nl-NL" sz="2800" b="1" dirty="0"/>
              <a:t> (Aa en Maas)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8F5AB49-D19D-8139-9DFC-CC8F53F44247}"/>
              </a:ext>
            </a:extLst>
          </p:cNvPr>
          <p:cNvSpPr txBox="1"/>
          <p:nvPr/>
        </p:nvSpPr>
        <p:spPr>
          <a:xfrm>
            <a:off x="1371600" y="786708"/>
            <a:ext cx="4343400" cy="646331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nl-NL" dirty="0"/>
              <a:t>Ruwe sensordata (</a:t>
            </a:r>
            <a:r>
              <a:rPr lang="nl-NL" dirty="0" err="1"/>
              <a:t>datalake</a:t>
            </a:r>
            <a:r>
              <a:rPr lang="nl-NL" dirty="0"/>
              <a:t> / </a:t>
            </a:r>
            <a:r>
              <a:rPr lang="nl-NL" dirty="0" err="1"/>
              <a:t>datahub</a:t>
            </a:r>
            <a:r>
              <a:rPr lang="nl-NL" dirty="0"/>
              <a:t>) (dagelijks ververst)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9177BBD-C446-4E82-AE08-4036E8F18F74}"/>
              </a:ext>
            </a:extLst>
          </p:cNvPr>
          <p:cNvSpPr txBox="1"/>
          <p:nvPr/>
        </p:nvSpPr>
        <p:spPr>
          <a:xfrm>
            <a:off x="1841643" y="1772086"/>
            <a:ext cx="3323263" cy="646331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algn="ctr"/>
          </a:lstStyle>
          <a:p>
            <a:r>
              <a:rPr lang="nl-NL" dirty="0"/>
              <a:t>1. Data-validatie</a:t>
            </a:r>
          </a:p>
          <a:p>
            <a:r>
              <a:rPr lang="nl-NL" dirty="0">
                <a:solidFill>
                  <a:schemeClr val="bg2">
                    <a:lumMod val="50000"/>
                  </a:schemeClr>
                </a:solidFill>
              </a:rPr>
              <a:t>(label de data via validatie-regels)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AB11DB4-1C1E-1E0E-F4F9-6F3C9063602F}"/>
              </a:ext>
            </a:extLst>
          </p:cNvPr>
          <p:cNvSpPr txBox="1"/>
          <p:nvPr/>
        </p:nvSpPr>
        <p:spPr>
          <a:xfrm>
            <a:off x="1304925" y="4639005"/>
            <a:ext cx="4669176" cy="92333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  <a:prstDash val="dash"/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algn="ctr"/>
          </a:lstStyle>
          <a:p>
            <a:r>
              <a:rPr lang="nl-NL" dirty="0">
                <a:solidFill>
                  <a:schemeClr val="bg2">
                    <a:lumMod val="50000"/>
                  </a:schemeClr>
                </a:solidFill>
              </a:rPr>
              <a:t>4. Data-kalibratie/imputatie</a:t>
            </a:r>
          </a:p>
          <a:p>
            <a:r>
              <a:rPr lang="nl-NL" dirty="0">
                <a:solidFill>
                  <a:schemeClr val="bg2">
                    <a:lumMod val="75000"/>
                  </a:schemeClr>
                </a:solidFill>
              </a:rPr>
              <a:t>(correctie sensordata met steekmonsters) (opvullen gaten in de data)</a:t>
            </a: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0D5E6C76-6839-4021-38C5-9466443BC04E}"/>
              </a:ext>
            </a:extLst>
          </p:cNvPr>
          <p:cNvCxnSpPr>
            <a:cxnSpLocks/>
          </p:cNvCxnSpPr>
          <p:nvPr/>
        </p:nvCxnSpPr>
        <p:spPr>
          <a:xfrm flipH="1">
            <a:off x="3503275" y="1433039"/>
            <a:ext cx="1" cy="346444"/>
          </a:xfrm>
          <a:prstGeom prst="straightConnector1">
            <a:avLst/>
          </a:prstGeom>
          <a:ln w="317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40FC8FA1-6245-6C08-A369-46EF54A7E673}"/>
              </a:ext>
            </a:extLst>
          </p:cNvPr>
          <p:cNvCxnSpPr>
            <a:cxnSpLocks/>
            <a:stCxn id="11" idx="2"/>
            <a:endCxn id="15" idx="0"/>
          </p:cNvCxnSpPr>
          <p:nvPr/>
        </p:nvCxnSpPr>
        <p:spPr>
          <a:xfrm>
            <a:off x="3503275" y="2418417"/>
            <a:ext cx="0" cy="316046"/>
          </a:xfrm>
          <a:prstGeom prst="straightConnector1">
            <a:avLst/>
          </a:prstGeom>
          <a:ln w="317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D850A813-9F1D-A8E5-482A-463112C59A77}"/>
              </a:ext>
            </a:extLst>
          </p:cNvPr>
          <p:cNvSpPr txBox="1"/>
          <p:nvPr/>
        </p:nvSpPr>
        <p:spPr>
          <a:xfrm>
            <a:off x="1841643" y="2734463"/>
            <a:ext cx="3323263" cy="646331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algn="ctr"/>
          </a:lstStyle>
          <a:p>
            <a:r>
              <a:rPr lang="nl-NL" dirty="0"/>
              <a:t>2. Data-visualisatie</a:t>
            </a:r>
          </a:p>
          <a:p>
            <a:r>
              <a:rPr lang="nl-NL" dirty="0">
                <a:solidFill>
                  <a:schemeClr val="bg2">
                    <a:lumMod val="50000"/>
                  </a:schemeClr>
                </a:solidFill>
              </a:rPr>
              <a:t>(interactief dashboard)</a:t>
            </a: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16CFE3F2-5D36-29D8-9108-01BB66F75014}"/>
              </a:ext>
            </a:extLst>
          </p:cNvPr>
          <p:cNvCxnSpPr>
            <a:cxnSpLocks/>
          </p:cNvCxnSpPr>
          <p:nvPr/>
        </p:nvCxnSpPr>
        <p:spPr>
          <a:xfrm>
            <a:off x="3543300" y="3380794"/>
            <a:ext cx="0" cy="309580"/>
          </a:xfrm>
          <a:prstGeom prst="straightConnector1">
            <a:avLst/>
          </a:prstGeom>
          <a:ln w="317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7E6F7BA7-B1F2-01BF-6788-45E480A90438}"/>
              </a:ext>
            </a:extLst>
          </p:cNvPr>
          <p:cNvSpPr txBox="1"/>
          <p:nvPr/>
        </p:nvSpPr>
        <p:spPr>
          <a:xfrm>
            <a:off x="1841643" y="3683094"/>
            <a:ext cx="3323263" cy="646331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algn="ctr"/>
          </a:lstStyle>
          <a:p>
            <a:r>
              <a:rPr lang="nl-NL" dirty="0"/>
              <a:t>3. Handmatige controle / duiding</a:t>
            </a:r>
          </a:p>
          <a:p>
            <a:r>
              <a:rPr lang="nl-NL" dirty="0">
                <a:solidFill>
                  <a:schemeClr val="bg2">
                    <a:lumMod val="50000"/>
                  </a:schemeClr>
                </a:solidFill>
              </a:rPr>
              <a:t>(logboeken, expert </a:t>
            </a:r>
            <a:r>
              <a:rPr lang="nl-NL" dirty="0" err="1">
                <a:solidFill>
                  <a:schemeClr val="bg2">
                    <a:lumMod val="50000"/>
                  </a:schemeClr>
                </a:solidFill>
              </a:rPr>
              <a:t>judgement</a:t>
            </a:r>
            <a:r>
              <a:rPr lang="nl-NL" dirty="0">
                <a:solidFill>
                  <a:schemeClr val="bg2">
                    <a:lumMod val="50000"/>
                  </a:schemeClr>
                </a:solidFill>
              </a:rPr>
              <a:t>)</a:t>
            </a:r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9CB5605D-4042-9EB4-9AE7-718C0709AA79}"/>
              </a:ext>
            </a:extLst>
          </p:cNvPr>
          <p:cNvCxnSpPr>
            <a:cxnSpLocks/>
          </p:cNvCxnSpPr>
          <p:nvPr/>
        </p:nvCxnSpPr>
        <p:spPr>
          <a:xfrm>
            <a:off x="3550899" y="4329425"/>
            <a:ext cx="0" cy="309580"/>
          </a:xfrm>
          <a:prstGeom prst="straightConnector1">
            <a:avLst/>
          </a:prstGeom>
          <a:ln w="317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4" name="De waterschappen zorgen voor het water in ons land.…">
            <a:extLst>
              <a:ext uri="{FF2B5EF4-FFF2-40B4-BE49-F238E27FC236}">
                <a16:creationId xmlns:a16="http://schemas.microsoft.com/office/drawing/2014/main" id="{C70701DE-4772-C5A0-19CC-AF74BEDBD3E4}"/>
              </a:ext>
            </a:extLst>
          </p:cNvPr>
          <p:cNvSpPr txBox="1"/>
          <p:nvPr/>
        </p:nvSpPr>
        <p:spPr>
          <a:xfrm>
            <a:off x="118313" y="5702457"/>
            <a:ext cx="9308323" cy="1066959"/>
          </a:xfrm>
          <a:prstGeom prst="rect">
            <a:avLst/>
          </a:prstGeom>
          <a:solidFill>
            <a:schemeClr val="bg1"/>
          </a:solidFill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25400" tIns="25400" rIns="25400" bIns="25400">
            <a:spAutoFit/>
          </a:bodyPr>
          <a:lstStyle/>
          <a:p>
            <a:pPr marL="342900" indent="-342900" algn="l">
              <a:buFont typeface="Wingdings" panose="05000000000000000000" pitchFamily="2" charset="2"/>
              <a:buChar char="à"/>
              <a:defRPr sz="3800">
                <a:latin typeface="Calibri"/>
                <a:ea typeface="Calibri"/>
                <a:cs typeface="Calibri"/>
                <a:sym typeface="Calibri"/>
              </a:defRPr>
            </a:pPr>
            <a:r>
              <a:rPr lang="nl-NL" sz="2200" dirty="0"/>
              <a:t>Een iteratief proces</a:t>
            </a:r>
          </a:p>
          <a:p>
            <a:pPr marL="342900" indent="-342900" algn="l">
              <a:buFont typeface="Wingdings" panose="05000000000000000000" pitchFamily="2" charset="2"/>
              <a:buChar char="à"/>
              <a:defRPr sz="3800">
                <a:latin typeface="Calibri"/>
                <a:ea typeface="Calibri"/>
                <a:cs typeface="Calibri"/>
                <a:sym typeface="Calibri"/>
              </a:defRPr>
            </a:pPr>
            <a:r>
              <a:rPr lang="nl-NL" sz="2200" dirty="0">
                <a:sym typeface="Wingdings" panose="05000000000000000000" pitchFamily="2" charset="2"/>
              </a:rPr>
              <a:t>Maatwerk: afhankelijk van projectdoel kijken welke stappen je in welke mate doorloopt. Start simpel: van grof naar fijn.</a:t>
            </a:r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D019AD05-AF8F-D6A8-4EDF-CAEDAC0B171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02882" y="3683094"/>
            <a:ext cx="3498594" cy="1810037"/>
          </a:xfrm>
          <a:prstGeom prst="rect">
            <a:avLst/>
          </a:prstGeom>
        </p:spPr>
      </p:pic>
      <p:sp>
        <p:nvSpPr>
          <p:cNvPr id="27" name="Arrow: Curved Right 26">
            <a:extLst>
              <a:ext uri="{FF2B5EF4-FFF2-40B4-BE49-F238E27FC236}">
                <a16:creationId xmlns:a16="http://schemas.microsoft.com/office/drawing/2014/main" id="{2945E299-88E2-A230-D198-8DF2DFF23F94}"/>
              </a:ext>
            </a:extLst>
          </p:cNvPr>
          <p:cNvSpPr/>
          <p:nvPr/>
        </p:nvSpPr>
        <p:spPr>
          <a:xfrm rot="10800000">
            <a:off x="6096000" y="1604569"/>
            <a:ext cx="1124912" cy="2557339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chemeClr val="tx1"/>
              </a:solidFill>
            </a:endParaRP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C3045D36-735A-27C1-6C09-88153A5EF079}"/>
              </a:ext>
            </a:extLst>
          </p:cNvPr>
          <p:cNvSpPr/>
          <p:nvPr/>
        </p:nvSpPr>
        <p:spPr>
          <a:xfrm>
            <a:off x="1552575" y="1604569"/>
            <a:ext cx="4029073" cy="989772"/>
          </a:xfrm>
          <a:prstGeom prst="ellipse">
            <a:avLst/>
          </a:prstGeom>
          <a:noFill/>
          <a:ln w="317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347C6C80-5A38-59B0-2D00-68078D5F5332}"/>
              </a:ext>
            </a:extLst>
          </p:cNvPr>
          <p:cNvSpPr/>
          <p:nvPr/>
        </p:nvSpPr>
        <p:spPr>
          <a:xfrm>
            <a:off x="1624976" y="4631725"/>
            <a:ext cx="4029073" cy="989772"/>
          </a:xfrm>
          <a:prstGeom prst="ellipse">
            <a:avLst/>
          </a:prstGeom>
          <a:noFill/>
          <a:ln w="317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383935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5" grpId="0" animBg="1"/>
      <p:bldP spid="18" grpId="0" animBg="1"/>
      <p:bldP spid="27" grpId="0" animBg="1"/>
      <p:bldP spid="4" grpId="0" animBg="1"/>
      <p:bldP spid="6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e waterschappen zorgen voor het water in ons land.…">
            <a:extLst>
              <a:ext uri="{FF2B5EF4-FFF2-40B4-BE49-F238E27FC236}">
                <a16:creationId xmlns:a16="http://schemas.microsoft.com/office/drawing/2014/main" id="{954F98DA-B6AB-4B80-A734-4FFF8815E178}"/>
              </a:ext>
            </a:extLst>
          </p:cNvPr>
          <p:cNvSpPr txBox="1"/>
          <p:nvPr/>
        </p:nvSpPr>
        <p:spPr>
          <a:xfrm>
            <a:off x="335428" y="254371"/>
            <a:ext cx="11426145" cy="614527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25400" tIns="25400" rIns="25400" bIns="25400">
            <a:spAutoFit/>
          </a:bodyPr>
          <a:lstStyle/>
          <a:p>
            <a:pPr algn="l">
              <a:defRPr sz="3800">
                <a:latin typeface="Calibri"/>
                <a:ea typeface="Calibri"/>
                <a:cs typeface="Calibri"/>
                <a:sym typeface="Calibri"/>
              </a:defRPr>
            </a:pPr>
            <a:r>
              <a:rPr lang="nl-NL" sz="2200" b="1" dirty="0"/>
              <a:t>Ervaringen met Optima-HWQ validatie</a:t>
            </a:r>
          </a:p>
          <a:p>
            <a:pPr marL="342900" indent="-342900" algn="l">
              <a:buFont typeface="Arial" panose="020B0604020202020204" pitchFamily="34" charset="0"/>
              <a:buChar char="•"/>
              <a:defRPr sz="3800">
                <a:latin typeface="Calibri"/>
                <a:ea typeface="Calibri"/>
                <a:cs typeface="Calibri"/>
                <a:sym typeface="Calibri"/>
              </a:defRPr>
            </a:pPr>
            <a:r>
              <a:rPr lang="nl-NL" sz="2200" dirty="0"/>
              <a:t>Belangrijkste validatieregels zitten erin (fysisch onmogelijke waardes, realistische waardes, levendigheid – </a:t>
            </a:r>
            <a:r>
              <a:rPr lang="nl-NL" sz="2200" dirty="0" err="1"/>
              <a:t>flatlines</a:t>
            </a:r>
            <a:r>
              <a:rPr lang="nl-NL" sz="2200" dirty="0"/>
              <a:t>, springerigheid – </a:t>
            </a:r>
            <a:r>
              <a:rPr lang="nl-NL" sz="2200" dirty="0" err="1"/>
              <a:t>outliers</a:t>
            </a:r>
            <a:r>
              <a:rPr lang="nl-NL" sz="2200" dirty="0"/>
              <a:t>, correctie met steekmonsters)</a:t>
            </a:r>
          </a:p>
          <a:p>
            <a:pPr marL="342900" indent="-342900" algn="l">
              <a:buFont typeface="Arial" panose="020B0604020202020204" pitchFamily="34" charset="0"/>
              <a:buChar char="•"/>
              <a:defRPr sz="3800">
                <a:latin typeface="Calibri"/>
                <a:ea typeface="Calibri"/>
                <a:cs typeface="Calibri"/>
                <a:sym typeface="Calibri"/>
              </a:defRPr>
            </a:pPr>
            <a:r>
              <a:rPr lang="nl-NL" sz="2200" dirty="0"/>
              <a:t>Mooi dat wordt aangesloten op beproefde methodes </a:t>
            </a:r>
          </a:p>
          <a:p>
            <a:pPr marL="342900" indent="-342900" algn="l">
              <a:buFont typeface="Arial" panose="020B0604020202020204" pitchFamily="34" charset="0"/>
              <a:buChar char="•"/>
              <a:defRPr sz="3800">
                <a:latin typeface="Calibri"/>
                <a:ea typeface="Calibri"/>
                <a:cs typeface="Calibri"/>
                <a:sym typeface="Calibri"/>
              </a:defRPr>
            </a:pPr>
            <a:r>
              <a:rPr lang="nl-NL" sz="2200" dirty="0" err="1"/>
              <a:t>Outlierdetectie</a:t>
            </a:r>
            <a:r>
              <a:rPr lang="nl-NL" sz="2200" dirty="0"/>
              <a:t> is rekenintensief</a:t>
            </a:r>
          </a:p>
          <a:p>
            <a:pPr algn="l">
              <a:defRPr sz="3800">
                <a:latin typeface="Calibri"/>
                <a:ea typeface="Calibri"/>
                <a:cs typeface="Calibri"/>
                <a:sym typeface="Calibri"/>
              </a:defRPr>
            </a:pPr>
            <a:endParaRPr lang="nl-NL" sz="2200" dirty="0"/>
          </a:p>
          <a:p>
            <a:pPr algn="l">
              <a:defRPr sz="3800">
                <a:latin typeface="Calibri"/>
                <a:ea typeface="Calibri"/>
                <a:cs typeface="Calibri"/>
                <a:sym typeface="Calibri"/>
              </a:defRPr>
            </a:pPr>
            <a:r>
              <a:rPr lang="nl-NL" sz="2200" b="1" dirty="0"/>
              <a:t>Suggesties</a:t>
            </a:r>
          </a:p>
          <a:p>
            <a:pPr marL="342900" indent="-342900" algn="l">
              <a:buFont typeface="Arial" panose="020B0604020202020204" pitchFamily="34" charset="0"/>
              <a:buChar char="•"/>
              <a:defRPr sz="3800">
                <a:latin typeface="Calibri"/>
                <a:ea typeface="Calibri"/>
                <a:cs typeface="Calibri"/>
                <a:sym typeface="Calibri"/>
              </a:defRPr>
            </a:pPr>
            <a:r>
              <a:rPr lang="nl-NL" sz="2200" dirty="0"/>
              <a:t>Check op missende waardes (% NA)</a:t>
            </a:r>
          </a:p>
          <a:p>
            <a:pPr marL="342900" indent="-342900" algn="l">
              <a:buFont typeface="Arial" panose="020B0604020202020204" pitchFamily="34" charset="0"/>
              <a:buChar char="•"/>
              <a:defRPr sz="3800">
                <a:latin typeface="Calibri"/>
                <a:ea typeface="Calibri"/>
                <a:cs typeface="Calibri"/>
                <a:sym typeface="Calibri"/>
              </a:defRPr>
            </a:pPr>
            <a:r>
              <a:rPr lang="nl-NL" sz="2200" dirty="0"/>
              <a:t>Validatieregels instellen per locatie/sensor: levendigheid, springerigheid en realistische waardes</a:t>
            </a:r>
          </a:p>
          <a:p>
            <a:pPr marL="342900" indent="-342900" algn="l">
              <a:buFont typeface="Arial" panose="020B0604020202020204" pitchFamily="34" charset="0"/>
              <a:buChar char="•"/>
              <a:defRPr sz="3800">
                <a:latin typeface="Calibri"/>
                <a:ea typeface="Calibri"/>
                <a:cs typeface="Calibri"/>
                <a:sym typeface="Calibri"/>
              </a:defRPr>
            </a:pPr>
            <a:r>
              <a:rPr lang="nl-NL" sz="2200" dirty="0"/>
              <a:t>Toevoegen logboeken? (onderhoud, droogval, maaien, etc.)</a:t>
            </a:r>
          </a:p>
          <a:p>
            <a:pPr algn="l">
              <a:defRPr sz="3800">
                <a:latin typeface="Calibri"/>
                <a:ea typeface="Calibri"/>
                <a:cs typeface="Calibri"/>
                <a:sym typeface="Calibri"/>
              </a:defRPr>
            </a:pPr>
            <a:endParaRPr lang="nl-NL" sz="2200" dirty="0"/>
          </a:p>
          <a:p>
            <a:pPr algn="l">
              <a:defRPr sz="3800">
                <a:latin typeface="Calibri"/>
                <a:ea typeface="Calibri"/>
                <a:cs typeface="Calibri"/>
                <a:sym typeface="Calibri"/>
              </a:defRPr>
            </a:pPr>
            <a:r>
              <a:rPr lang="nl-NL" sz="2200" b="1" dirty="0"/>
              <a:t>Dashboarding?</a:t>
            </a:r>
          </a:p>
          <a:p>
            <a:pPr marL="342900" indent="-342900" algn="l">
              <a:buFont typeface="Arial" panose="020B0604020202020204" pitchFamily="34" charset="0"/>
              <a:buChar char="•"/>
              <a:defRPr sz="3800">
                <a:latin typeface="Calibri"/>
                <a:ea typeface="Calibri"/>
                <a:cs typeface="Calibri"/>
                <a:sym typeface="Calibri"/>
              </a:defRPr>
            </a:pPr>
            <a:r>
              <a:rPr lang="nl-NL" sz="2200" dirty="0"/>
              <a:t>Interactief; gelabelde data (validatie-oordelen) wegklikken/aanvinken</a:t>
            </a:r>
          </a:p>
          <a:p>
            <a:pPr marL="342900" indent="-342900" algn="l">
              <a:buFont typeface="Arial" panose="020B0604020202020204" pitchFamily="34" charset="0"/>
              <a:buChar char="•"/>
              <a:defRPr sz="3800">
                <a:latin typeface="Calibri"/>
                <a:ea typeface="Calibri"/>
                <a:cs typeface="Calibri"/>
                <a:sym typeface="Calibri"/>
              </a:defRPr>
            </a:pPr>
            <a:r>
              <a:rPr lang="nl-NL" sz="2200" dirty="0"/>
              <a:t>Meerdere variabelen tegelijkertijd bekijken</a:t>
            </a:r>
          </a:p>
          <a:p>
            <a:pPr algn="l">
              <a:defRPr sz="3800">
                <a:latin typeface="Calibri"/>
                <a:ea typeface="Calibri"/>
                <a:cs typeface="Calibri"/>
                <a:sym typeface="Calibri"/>
              </a:defRPr>
            </a:pPr>
            <a:endParaRPr lang="nl-NL" sz="2200" dirty="0"/>
          </a:p>
          <a:p>
            <a:pPr algn="l">
              <a:defRPr sz="3800">
                <a:latin typeface="Calibri"/>
                <a:ea typeface="Calibri"/>
                <a:cs typeface="Calibri"/>
                <a:sym typeface="Calibri"/>
              </a:defRPr>
            </a:pPr>
            <a:r>
              <a:rPr lang="nl-NL" sz="2200" b="1" dirty="0"/>
              <a:t>Hoe verder?</a:t>
            </a:r>
          </a:p>
          <a:p>
            <a:pPr marL="342900" indent="-342900" algn="l">
              <a:buFont typeface="Arial" panose="020B0604020202020204" pitchFamily="34" charset="0"/>
              <a:buChar char="•"/>
              <a:defRPr sz="3800">
                <a:latin typeface="Calibri"/>
                <a:ea typeface="Calibri"/>
                <a:cs typeface="Calibri"/>
                <a:sym typeface="Calibri"/>
              </a:defRPr>
            </a:pPr>
            <a:r>
              <a:rPr lang="nl-NL" sz="2200" dirty="0" err="1">
                <a:sym typeface="Wingdings" panose="05000000000000000000" pitchFamily="2" charset="2"/>
              </a:rPr>
              <a:t>Aquon</a:t>
            </a:r>
            <a:r>
              <a:rPr lang="nl-NL" sz="2200" dirty="0">
                <a:sym typeface="Wingdings" panose="05000000000000000000" pitchFamily="2" charset="2"/>
              </a:rPr>
              <a:t>-sensordata worden voortaan zowel ruw als gevalideerd (gelabeld) uitgeleverd?</a:t>
            </a:r>
          </a:p>
          <a:p>
            <a:pPr marL="342900" indent="-342900" algn="l">
              <a:buFont typeface="Arial" panose="020B0604020202020204" pitchFamily="34" charset="0"/>
              <a:buChar char="•"/>
              <a:defRPr sz="3800">
                <a:latin typeface="Calibri"/>
                <a:ea typeface="Calibri"/>
                <a:cs typeface="Calibri"/>
                <a:sym typeface="Calibri"/>
              </a:defRPr>
            </a:pPr>
            <a:r>
              <a:rPr lang="nl-NL" sz="2200" dirty="0">
                <a:sym typeface="Wingdings" panose="05000000000000000000" pitchFamily="2" charset="2"/>
              </a:rPr>
              <a:t>Werkproces? </a:t>
            </a:r>
            <a:r>
              <a:rPr lang="nl-NL" sz="2200" dirty="0" err="1">
                <a:sym typeface="Wingdings" panose="05000000000000000000" pitchFamily="2" charset="2"/>
              </a:rPr>
              <a:t>Aquon</a:t>
            </a:r>
            <a:r>
              <a:rPr lang="nl-NL" sz="2200" dirty="0">
                <a:sym typeface="Wingdings" panose="05000000000000000000" pitchFamily="2" charset="2"/>
              </a:rPr>
              <a:t> – </a:t>
            </a:r>
            <a:r>
              <a:rPr lang="nl-NL" sz="2200" dirty="0" err="1">
                <a:sym typeface="Wingdings" panose="05000000000000000000" pitchFamily="2" charset="2"/>
              </a:rPr>
              <a:t>Deltares</a:t>
            </a:r>
            <a:r>
              <a:rPr lang="nl-NL" sz="2200" dirty="0">
                <a:sym typeface="Wingdings" panose="05000000000000000000" pitchFamily="2" charset="2"/>
              </a:rPr>
              <a:t> – Waterschap? </a:t>
            </a:r>
          </a:p>
        </p:txBody>
      </p:sp>
      <p:sp>
        <p:nvSpPr>
          <p:cNvPr id="8" name="Tijdelijke aanduiding voor datum 7">
            <a:extLst>
              <a:ext uri="{FF2B5EF4-FFF2-40B4-BE49-F238E27FC236}">
                <a16:creationId xmlns:a16="http://schemas.microsoft.com/office/drawing/2014/main" id="{FCFAD0C3-8343-4C02-A033-64DDFA0259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6D8E76-1001-D443-A394-EA77BA049ACA}" type="datetime5">
              <a:rPr lang="nl-NL" smtClean="0"/>
              <a:t>26-jun-23</a:t>
            </a:fld>
            <a:endParaRPr lang="en-GB" sz="1000" dirty="0"/>
          </a:p>
        </p:txBody>
      </p:sp>
      <p:sp>
        <p:nvSpPr>
          <p:cNvPr id="10" name="Tijdelijke aanduiding voor dianummer 9">
            <a:extLst>
              <a:ext uri="{FF2B5EF4-FFF2-40B4-BE49-F238E27FC236}">
                <a16:creationId xmlns:a16="http://schemas.microsoft.com/office/drawing/2014/main" id="{2BB47208-D08C-48B5-BAC8-5ADC17A4CEC9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pPr/>
              <a:t>2</a:t>
            </a:fld>
            <a:endParaRPr lang="en-GB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2372228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C8F16A0-5CCE-ECEC-259B-D38949994CEF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pPr/>
              <a:t>3</a:t>
            </a:fld>
            <a:endParaRPr lang="en-GB" dirty="0">
              <a:latin typeface="+mn-lt"/>
            </a:endParaRP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2D42523-1DCE-4CA1-BF1E-D5334A5124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1C807B-483E-C442-A061-022E8EA1508B}" type="datetime5">
              <a:rPr lang="nl-NL" smtClean="0"/>
              <a:t>26-jun-23</a:t>
            </a:fld>
            <a:endParaRPr lang="en-GB" sz="1000" dirty="0"/>
          </a:p>
        </p:txBody>
      </p:sp>
    </p:spTree>
    <p:extLst>
      <p:ext uri="{BB962C8B-B14F-4D97-AF65-F5344CB8AC3E}">
        <p14:creationId xmlns:p14="http://schemas.microsoft.com/office/powerpoint/2010/main" val="22043517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D4FE13F-BAEA-893F-2418-775572414BD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448800" y="6492875"/>
            <a:ext cx="27432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l">
              <a:spcAft>
                <a:spcPts val="600"/>
              </a:spcAft>
            </a:pPr>
            <a:fld id="{951C807B-483E-C442-A061-022E8EA1508B}" type="datetime5">
              <a:rPr lang="en-US" sz="1200" smtClean="0">
                <a:solidFill>
                  <a:schemeClr val="tx1">
                    <a:tint val="75000"/>
                  </a:schemeClr>
                </a:solidFill>
              </a:rPr>
              <a:pPr algn="l">
                <a:spcAft>
                  <a:spcPts val="600"/>
                </a:spcAft>
              </a:pPr>
              <a:t>26-Jun-23</a:t>
            </a:fld>
            <a:endParaRPr lang="en-US" sz="1200" dirty="0">
              <a:solidFill>
                <a:schemeClr val="tx1">
                  <a:tint val="75000"/>
                </a:schemeClr>
              </a:solidFill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7C9A569-8DFA-270A-C056-FBC9F73A27D5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>
          <a:xfrm>
            <a:off x="8610600" y="6356350"/>
            <a:ext cx="27432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86CB4B4D-7CA3-9044-876B-883B54F8677D}" type="slidenum">
              <a:rPr lang="en-US" sz="1200" smtClean="0">
                <a:solidFill>
                  <a:schemeClr val="tx1">
                    <a:tint val="75000"/>
                  </a:schemeClr>
                </a:solidFill>
                <a:ea typeface="+mn-ea"/>
                <a:cs typeface="+mn-cs"/>
              </a:rPr>
              <a:pPr>
                <a:spcAft>
                  <a:spcPts val="600"/>
                </a:spcAft>
              </a:pPr>
              <a:t>4</a:t>
            </a:fld>
            <a:endParaRPr lang="en-US" sz="1200">
              <a:solidFill>
                <a:schemeClr val="tx1">
                  <a:tint val="75000"/>
                </a:schemeClr>
              </a:solidFill>
              <a:ea typeface="+mn-ea"/>
              <a:cs typeface="+mn-cs"/>
            </a:endParaRP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50BBD834-9F03-6A47-1CCD-532DD6CBA9D7}"/>
              </a:ext>
            </a:extLst>
          </p:cNvPr>
          <p:cNvGraphicFramePr>
            <a:graphicFrameLocks noGrp="1"/>
          </p:cNvGraphicFramePr>
          <p:nvPr/>
        </p:nvGraphicFramePr>
        <p:xfrm>
          <a:off x="110501" y="1120000"/>
          <a:ext cx="12022669" cy="1891237"/>
        </p:xfrm>
        <a:graphic>
          <a:graphicData uri="http://schemas.openxmlformats.org/drawingml/2006/table">
            <a:tbl>
              <a:tblPr>
                <a:tableStyleId>{93296810-A885-4BE3-A3E7-6D5BEEA58F35}</a:tableStyleId>
              </a:tblPr>
              <a:tblGrid>
                <a:gridCol w="3255431">
                  <a:extLst>
                    <a:ext uri="{9D8B030D-6E8A-4147-A177-3AD203B41FA5}">
                      <a16:colId xmlns:a16="http://schemas.microsoft.com/office/drawing/2014/main" val="4021874634"/>
                    </a:ext>
                  </a:extLst>
                </a:gridCol>
                <a:gridCol w="2095500">
                  <a:extLst>
                    <a:ext uri="{9D8B030D-6E8A-4147-A177-3AD203B41FA5}">
                      <a16:colId xmlns:a16="http://schemas.microsoft.com/office/drawing/2014/main" val="3616273527"/>
                    </a:ext>
                  </a:extLst>
                </a:gridCol>
                <a:gridCol w="1120471">
                  <a:extLst>
                    <a:ext uri="{9D8B030D-6E8A-4147-A177-3AD203B41FA5}">
                      <a16:colId xmlns:a16="http://schemas.microsoft.com/office/drawing/2014/main" val="783520365"/>
                    </a:ext>
                  </a:extLst>
                </a:gridCol>
                <a:gridCol w="522064">
                  <a:extLst>
                    <a:ext uri="{9D8B030D-6E8A-4147-A177-3AD203B41FA5}">
                      <a16:colId xmlns:a16="http://schemas.microsoft.com/office/drawing/2014/main" val="3856289680"/>
                    </a:ext>
                  </a:extLst>
                </a:gridCol>
                <a:gridCol w="358398">
                  <a:extLst>
                    <a:ext uri="{9D8B030D-6E8A-4147-A177-3AD203B41FA5}">
                      <a16:colId xmlns:a16="http://schemas.microsoft.com/office/drawing/2014/main" val="2087731170"/>
                    </a:ext>
                  </a:extLst>
                </a:gridCol>
                <a:gridCol w="724563">
                  <a:extLst>
                    <a:ext uri="{9D8B030D-6E8A-4147-A177-3AD203B41FA5}">
                      <a16:colId xmlns:a16="http://schemas.microsoft.com/office/drawing/2014/main" val="3175860775"/>
                    </a:ext>
                  </a:extLst>
                </a:gridCol>
                <a:gridCol w="533160">
                  <a:extLst>
                    <a:ext uri="{9D8B030D-6E8A-4147-A177-3AD203B41FA5}">
                      <a16:colId xmlns:a16="http://schemas.microsoft.com/office/drawing/2014/main" val="2791536092"/>
                    </a:ext>
                  </a:extLst>
                </a:gridCol>
                <a:gridCol w="710694">
                  <a:extLst>
                    <a:ext uri="{9D8B030D-6E8A-4147-A177-3AD203B41FA5}">
                      <a16:colId xmlns:a16="http://schemas.microsoft.com/office/drawing/2014/main" val="4113459776"/>
                    </a:ext>
                  </a:extLst>
                </a:gridCol>
                <a:gridCol w="699598">
                  <a:extLst>
                    <a:ext uri="{9D8B030D-6E8A-4147-A177-3AD203B41FA5}">
                      <a16:colId xmlns:a16="http://schemas.microsoft.com/office/drawing/2014/main" val="591030505"/>
                    </a:ext>
                  </a:extLst>
                </a:gridCol>
                <a:gridCol w="800521">
                  <a:extLst>
                    <a:ext uri="{9D8B030D-6E8A-4147-A177-3AD203B41FA5}">
                      <a16:colId xmlns:a16="http://schemas.microsoft.com/office/drawing/2014/main" val="1333364212"/>
                    </a:ext>
                  </a:extLst>
                </a:gridCol>
                <a:gridCol w="1202269">
                  <a:extLst>
                    <a:ext uri="{9D8B030D-6E8A-4147-A177-3AD203B41FA5}">
                      <a16:colId xmlns:a16="http://schemas.microsoft.com/office/drawing/2014/main" val="1503159150"/>
                    </a:ext>
                  </a:extLst>
                </a:gridCol>
              </a:tblGrid>
              <a:tr h="666421">
                <a:tc>
                  <a:txBody>
                    <a:bodyPr/>
                    <a:lstStyle/>
                    <a:p>
                      <a:pPr algn="l" fontAlgn="b"/>
                      <a:endParaRPr lang="nl-NL" sz="1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6644" marR="16644" marT="1664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900" b="1" u="none" strike="noStrike" dirty="0">
                          <a:effectLst/>
                        </a:rPr>
                        <a:t>sensorlocaties</a:t>
                      </a:r>
                      <a:endParaRPr lang="nl-NL" sz="1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6644" marR="16644" marT="1664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900" b="1" u="none" strike="noStrike" dirty="0">
                          <a:effectLst/>
                        </a:rPr>
                        <a:t>meetjaren</a:t>
                      </a:r>
                      <a:endParaRPr lang="nl-NL" sz="1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6644" marR="16644" marT="1664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1900" b="1" u="none" strike="noStrike" dirty="0">
                          <a:effectLst/>
                        </a:rPr>
                        <a:t>pH</a:t>
                      </a:r>
                      <a:endParaRPr lang="nl-NL" sz="1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6644" marR="16644" marT="1664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1900" b="1" u="none" strike="noStrike" dirty="0">
                          <a:effectLst/>
                        </a:rPr>
                        <a:t>T</a:t>
                      </a:r>
                      <a:endParaRPr lang="nl-NL" sz="1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6644" marR="16644" marT="1664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1900" b="1" u="none" strike="noStrike" dirty="0">
                          <a:effectLst/>
                        </a:rPr>
                        <a:t>EGV</a:t>
                      </a:r>
                      <a:endParaRPr lang="nl-NL" sz="1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6644" marR="16644" marT="1664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1900" b="1" u="none" strike="noStrike" dirty="0">
                          <a:effectLst/>
                        </a:rPr>
                        <a:t>O2</a:t>
                      </a:r>
                      <a:endParaRPr lang="nl-NL" sz="1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6644" marR="16644" marT="1664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1900" b="1" u="none" strike="noStrike" dirty="0">
                          <a:effectLst/>
                        </a:rPr>
                        <a:t>NO3</a:t>
                      </a:r>
                      <a:endParaRPr lang="nl-NL" sz="1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6644" marR="16644" marT="1664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1900" b="1" u="none" strike="noStrike" dirty="0">
                          <a:effectLst/>
                        </a:rPr>
                        <a:t>NH4</a:t>
                      </a:r>
                      <a:endParaRPr lang="nl-NL" sz="1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6644" marR="16644" marT="1664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1900" b="1" u="none" strike="noStrike" dirty="0">
                          <a:effectLst/>
                        </a:rPr>
                        <a:t>Redox</a:t>
                      </a:r>
                      <a:endParaRPr lang="nl-NL" sz="1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6644" marR="16644" marT="1664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1900" b="1" u="none" strike="noStrike" dirty="0">
                          <a:effectLst/>
                        </a:rPr>
                        <a:t>Groen- en blauwalg</a:t>
                      </a:r>
                      <a:endParaRPr lang="nl-NL" sz="1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6644" marR="16644" marT="16644" marB="0" anchor="b"/>
                </a:tc>
                <a:extLst>
                  <a:ext uri="{0D108BD9-81ED-4DB2-BD59-A6C34878D82A}">
                    <a16:rowId xmlns:a16="http://schemas.microsoft.com/office/drawing/2014/main" val="2527159289"/>
                  </a:ext>
                </a:extLst>
              </a:tr>
              <a:tr h="138791">
                <a:tc>
                  <a:txBody>
                    <a:bodyPr/>
                    <a:lstStyle/>
                    <a:p>
                      <a:pPr algn="l" fontAlgn="b"/>
                      <a:r>
                        <a:rPr lang="nl-NL" sz="1900" b="1" u="none" strike="noStrike" dirty="0">
                          <a:effectLst/>
                        </a:rPr>
                        <a:t>Sensor Gestuurd Boeren</a:t>
                      </a:r>
                      <a:endParaRPr lang="nl-NL" sz="1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6644" marR="16644" marT="1664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700" u="none" strike="noStrike" dirty="0">
                          <a:effectLst/>
                        </a:rPr>
                        <a:t>5 (OW), 2 (drains)</a:t>
                      </a:r>
                      <a:endParaRPr lang="nl-NL" sz="1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6644" marR="16644" marT="1664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700" u="none" strike="noStrike" dirty="0">
                          <a:effectLst/>
                        </a:rPr>
                        <a:t>2019-nu</a:t>
                      </a:r>
                      <a:endParaRPr lang="nl-NL" sz="1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6644" marR="16644" marT="1664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1700" u="none" strike="noStrike">
                          <a:effectLst/>
                        </a:rPr>
                        <a:t>x</a:t>
                      </a:r>
                      <a:endParaRPr lang="nl-NL" sz="17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6644" marR="16644" marT="1664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1700" u="none" strike="noStrike">
                          <a:effectLst/>
                        </a:rPr>
                        <a:t>x</a:t>
                      </a:r>
                      <a:endParaRPr lang="nl-NL" sz="17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6644" marR="16644" marT="1664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1700" u="none" strike="noStrike">
                          <a:effectLst/>
                        </a:rPr>
                        <a:t>x</a:t>
                      </a:r>
                      <a:endParaRPr lang="nl-NL" sz="17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6644" marR="16644" marT="16644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l-NL" sz="1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6644" marR="16644" marT="1664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1700" u="none" strike="noStrike" dirty="0">
                          <a:effectLst/>
                        </a:rPr>
                        <a:t>x</a:t>
                      </a:r>
                      <a:endParaRPr lang="nl-NL" sz="17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6644" marR="16644" marT="1664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17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x</a:t>
                      </a:r>
                      <a:endParaRPr lang="nl-NL" sz="17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6644" marR="16644" marT="1664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1700" u="none" strike="noStrike" dirty="0">
                          <a:effectLst/>
                        </a:rPr>
                        <a:t>(x)</a:t>
                      </a:r>
                      <a:endParaRPr lang="nl-NL" sz="17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6644" marR="16644" marT="16644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l-NL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6644" marR="16644" marT="16644" marB="0" anchor="b"/>
                </a:tc>
                <a:extLst>
                  <a:ext uri="{0D108BD9-81ED-4DB2-BD59-A6C34878D82A}">
                    <a16:rowId xmlns:a16="http://schemas.microsoft.com/office/drawing/2014/main" val="863254246"/>
                  </a:ext>
                </a:extLst>
              </a:tr>
              <a:tr h="61187">
                <a:tc>
                  <a:txBody>
                    <a:bodyPr/>
                    <a:lstStyle/>
                    <a:p>
                      <a:pPr algn="l" fontAlgn="b"/>
                      <a:r>
                        <a:rPr lang="nl-NL" sz="1900" b="1" u="none" strike="noStrike" dirty="0">
                          <a:effectLst/>
                        </a:rPr>
                        <a:t>Goorloop</a:t>
                      </a:r>
                      <a:endParaRPr lang="nl-NL" sz="1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6644" marR="16644" marT="1664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700" u="none" strike="noStrike" dirty="0">
                          <a:effectLst/>
                        </a:rPr>
                        <a:t>6 (OW)</a:t>
                      </a:r>
                      <a:endParaRPr lang="nl-NL" sz="1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6644" marR="16644" marT="1664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700" u="none" strike="noStrike">
                          <a:effectLst/>
                        </a:rPr>
                        <a:t>2018-nu</a:t>
                      </a:r>
                      <a:endParaRPr lang="nl-NL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6644" marR="16644" marT="1664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1700" u="none" strike="noStrike">
                          <a:effectLst/>
                        </a:rPr>
                        <a:t>x</a:t>
                      </a:r>
                      <a:endParaRPr lang="nl-NL" sz="17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6644" marR="16644" marT="1664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1700" u="none" strike="noStrike" dirty="0">
                          <a:effectLst/>
                        </a:rPr>
                        <a:t>x</a:t>
                      </a:r>
                      <a:endParaRPr lang="nl-NL" sz="17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6644" marR="16644" marT="1664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1700" u="none" strike="noStrike">
                          <a:effectLst/>
                        </a:rPr>
                        <a:t>x</a:t>
                      </a:r>
                      <a:endParaRPr lang="nl-NL" sz="17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6644" marR="16644" marT="1664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1700" u="none" strike="noStrike">
                          <a:effectLst/>
                        </a:rPr>
                        <a:t>x</a:t>
                      </a:r>
                      <a:endParaRPr lang="nl-NL" sz="17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6644" marR="16644" marT="16644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l-NL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6644" marR="16644" marT="1664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17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x</a:t>
                      </a:r>
                      <a:endParaRPr lang="nl-NL" sz="17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6644" marR="16644" marT="1664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1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(x)</a:t>
                      </a:r>
                    </a:p>
                  </a:txBody>
                  <a:tcPr marL="16644" marR="16644" marT="16644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l-NL" sz="1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6644" marR="16644" marT="16644" marB="0" anchor="b"/>
                </a:tc>
                <a:extLst>
                  <a:ext uri="{0D108BD9-81ED-4DB2-BD59-A6C34878D82A}">
                    <a16:rowId xmlns:a16="http://schemas.microsoft.com/office/drawing/2014/main" val="1173452406"/>
                  </a:ext>
                </a:extLst>
              </a:tr>
              <a:tr h="126458">
                <a:tc>
                  <a:txBody>
                    <a:bodyPr/>
                    <a:lstStyle/>
                    <a:p>
                      <a:pPr algn="l" fontAlgn="b"/>
                      <a:r>
                        <a:rPr lang="nl-NL" sz="1900" b="1" u="none" strike="noStrike" dirty="0">
                          <a:effectLst/>
                        </a:rPr>
                        <a:t>RWZI Dinther</a:t>
                      </a:r>
                      <a:endParaRPr lang="nl-NL" sz="1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6644" marR="16644" marT="1664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700" u="none" strike="noStrike" dirty="0">
                          <a:effectLst/>
                        </a:rPr>
                        <a:t>2 (OW), 1 (effluent)</a:t>
                      </a:r>
                      <a:endParaRPr lang="nl-NL" sz="1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6644" marR="16644" marT="1664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700" u="none" strike="noStrike" dirty="0">
                          <a:effectLst/>
                        </a:rPr>
                        <a:t>2021-nu</a:t>
                      </a:r>
                      <a:endParaRPr lang="nl-NL" sz="1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6644" marR="16644" marT="1664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1700" u="none" strike="noStrike">
                          <a:effectLst/>
                        </a:rPr>
                        <a:t>x</a:t>
                      </a:r>
                      <a:endParaRPr lang="nl-NL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6644" marR="16644" marT="1664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1700" u="none" strike="noStrike">
                          <a:effectLst/>
                        </a:rPr>
                        <a:t>x</a:t>
                      </a:r>
                      <a:endParaRPr lang="nl-NL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6644" marR="16644" marT="1664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1700" u="none" strike="noStrike" dirty="0">
                          <a:effectLst/>
                        </a:rPr>
                        <a:t>x</a:t>
                      </a:r>
                      <a:endParaRPr lang="nl-NL" sz="1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6644" marR="16644" marT="1664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1700" u="none" strike="noStrike" dirty="0">
                          <a:effectLst/>
                        </a:rPr>
                        <a:t>x</a:t>
                      </a:r>
                      <a:endParaRPr lang="nl-NL" sz="1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6644" marR="16644" marT="16644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l-NL" sz="1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6644" marR="16644" marT="1664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17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x</a:t>
                      </a:r>
                      <a:endParaRPr lang="nl-NL" sz="17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6644" marR="16644" marT="1664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1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(x)</a:t>
                      </a:r>
                    </a:p>
                  </a:txBody>
                  <a:tcPr marL="16644" marR="16644" marT="16644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l-NL" sz="1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6644" marR="16644" marT="16644" marB="0" anchor="b"/>
                </a:tc>
                <a:extLst>
                  <a:ext uri="{0D108BD9-81ED-4DB2-BD59-A6C34878D82A}">
                    <a16:rowId xmlns:a16="http://schemas.microsoft.com/office/drawing/2014/main" val="68527571"/>
                  </a:ext>
                </a:extLst>
              </a:tr>
              <a:tr h="201254">
                <a:tc>
                  <a:txBody>
                    <a:bodyPr/>
                    <a:lstStyle/>
                    <a:p>
                      <a:pPr algn="l" fontAlgn="b"/>
                      <a:r>
                        <a:rPr lang="nl-NL" sz="1900" b="1" u="none" strike="noStrike" dirty="0">
                          <a:effectLst/>
                        </a:rPr>
                        <a:t>Blauwalgen Zuid-Willemsvaart</a:t>
                      </a:r>
                      <a:endParaRPr lang="nl-NL" sz="1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6644" marR="16644" marT="1664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700" u="none" strike="noStrike">
                          <a:effectLst/>
                        </a:rPr>
                        <a:t>2 (OW)</a:t>
                      </a:r>
                      <a:endParaRPr lang="nl-NL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6644" marR="16644" marT="1664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700" u="none" strike="noStrike" dirty="0">
                          <a:effectLst/>
                        </a:rPr>
                        <a:t>2020-nu</a:t>
                      </a:r>
                      <a:endParaRPr lang="nl-NL" sz="1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6644" marR="16644" marT="1664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1700" u="none" strike="noStrike" dirty="0">
                          <a:effectLst/>
                        </a:rPr>
                        <a:t>x</a:t>
                      </a:r>
                      <a:endParaRPr lang="nl-NL" sz="1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6644" marR="16644" marT="1664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1700" u="none" strike="noStrike" dirty="0">
                          <a:effectLst/>
                        </a:rPr>
                        <a:t>x</a:t>
                      </a:r>
                      <a:endParaRPr lang="nl-NL" sz="1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6644" marR="16644" marT="1664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1700" u="none" strike="noStrike" dirty="0">
                          <a:effectLst/>
                        </a:rPr>
                        <a:t>x</a:t>
                      </a:r>
                      <a:endParaRPr lang="nl-NL" sz="1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6644" marR="16644" marT="1664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1700" u="none" strike="noStrike" dirty="0">
                          <a:effectLst/>
                        </a:rPr>
                        <a:t>x</a:t>
                      </a:r>
                      <a:endParaRPr lang="nl-NL" sz="1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6644" marR="16644" marT="16644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l-NL" sz="1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6644" marR="16644" marT="16644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l-NL" sz="1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6644" marR="16644" marT="16644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l-NL" sz="1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6644" marR="16644" marT="1664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17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x</a:t>
                      </a:r>
                      <a:endParaRPr lang="nl-NL" sz="17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6644" marR="16644" marT="16644" marB="0" anchor="b"/>
                </a:tc>
                <a:extLst>
                  <a:ext uri="{0D108BD9-81ED-4DB2-BD59-A6C34878D82A}">
                    <a16:rowId xmlns:a16="http://schemas.microsoft.com/office/drawing/2014/main" val="2953280564"/>
                  </a:ext>
                </a:extLst>
              </a:tr>
            </a:tbl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9EDEB1C2-A803-7F02-3143-DE74C844621C}"/>
              </a:ext>
            </a:extLst>
          </p:cNvPr>
          <p:cNvSpPr txBox="1"/>
          <p:nvPr/>
        </p:nvSpPr>
        <p:spPr>
          <a:xfrm>
            <a:off x="381000" y="485162"/>
            <a:ext cx="73723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b="1" dirty="0"/>
              <a:t>Sensordata van Aa &amp; Maas voor Optima-HWQ</a:t>
            </a:r>
          </a:p>
        </p:txBody>
      </p:sp>
      <p:pic>
        <p:nvPicPr>
          <p:cNvPr id="6" name="Afbeelding 1">
            <a:extLst>
              <a:ext uri="{FF2B5EF4-FFF2-40B4-BE49-F238E27FC236}">
                <a16:creationId xmlns:a16="http://schemas.microsoft.com/office/drawing/2014/main" id="{A75FDE0C-E394-E78E-F69A-1AD764A1E21A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50"/>
          <a:stretch/>
        </p:blipFill>
        <p:spPr bwMode="auto">
          <a:xfrm>
            <a:off x="84665" y="3122855"/>
            <a:ext cx="4066761" cy="2096845"/>
          </a:xfrm>
          <a:prstGeom prst="rect">
            <a:avLst/>
          </a:prstGeom>
          <a:noFill/>
          <a:ln>
            <a:solidFill>
              <a:schemeClr val="accent1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7" name="Afbeelding 2" descr="Afbeelding met kaart&#10;&#10;Automatisch gegenereerde beschrijving">
            <a:extLst>
              <a:ext uri="{FF2B5EF4-FFF2-40B4-BE49-F238E27FC236}">
                <a16:creationId xmlns:a16="http://schemas.microsoft.com/office/drawing/2014/main" id="{3347AB70-6A8E-E670-EA2D-9DBD7D1F942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51426" y="3776662"/>
            <a:ext cx="2314394" cy="28860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pic>
        <p:nvPicPr>
          <p:cNvPr id="8" name="Afbeelding 4" descr="Afbeelding met kaart&#10;&#10;Automatisch gegenereerde beschrijving">
            <a:extLst>
              <a:ext uri="{FF2B5EF4-FFF2-40B4-BE49-F238E27FC236}">
                <a16:creationId xmlns:a16="http://schemas.microsoft.com/office/drawing/2014/main" id="{97226856-B44E-FCE6-DB96-E4F0497F624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31146" y="3011237"/>
            <a:ext cx="2660479" cy="245378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pic>
        <p:nvPicPr>
          <p:cNvPr id="9" name="Afbeelding 5" descr="Afbeelding met kaart&#10;&#10;Automatisch gegenereerde beschrijving">
            <a:extLst>
              <a:ext uri="{FF2B5EF4-FFF2-40B4-BE49-F238E27FC236}">
                <a16:creationId xmlns:a16="http://schemas.microsoft.com/office/drawing/2014/main" id="{83FA2609-8E71-3030-1538-EC3C7C164D94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02110" y="4661734"/>
            <a:ext cx="3705225" cy="214233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681E18DF-0008-1CC5-B19B-F9EF09FAE806}"/>
              </a:ext>
            </a:extLst>
          </p:cNvPr>
          <p:cNvSpPr txBox="1"/>
          <p:nvPr/>
        </p:nvSpPr>
        <p:spPr>
          <a:xfrm>
            <a:off x="9813464" y="3198167"/>
            <a:ext cx="237853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400" b="1" dirty="0"/>
              <a:t>+ steekmonsters!</a:t>
            </a:r>
          </a:p>
        </p:txBody>
      </p:sp>
    </p:spTree>
    <p:extLst>
      <p:ext uri="{BB962C8B-B14F-4D97-AF65-F5344CB8AC3E}">
        <p14:creationId xmlns:p14="http://schemas.microsoft.com/office/powerpoint/2010/main" val="25416847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5C379F2-AA9D-E57C-5AEE-08C92C1343C0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pPr/>
              <a:t>5</a:t>
            </a:fld>
            <a:endParaRPr lang="en-GB" dirty="0">
              <a:latin typeface="+mn-lt"/>
            </a:endParaRP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070EF98-215C-0076-0B2B-F73F95471F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1C807B-483E-C442-A061-022E8EA1508B}" type="datetime5">
              <a:rPr lang="nl-NL" smtClean="0"/>
              <a:t>26-jun-23</a:t>
            </a:fld>
            <a:endParaRPr lang="en-GB" sz="10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2F49E4D-1163-8ABF-D055-76889285074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2795" b="1818"/>
          <a:stretch/>
        </p:blipFill>
        <p:spPr>
          <a:xfrm>
            <a:off x="8428663" y="6049284"/>
            <a:ext cx="2600325" cy="669549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C106ADFE-B83E-DD1A-23BF-09CF879EE81E}"/>
              </a:ext>
            </a:extLst>
          </p:cNvPr>
          <p:cNvSpPr txBox="1"/>
          <p:nvPr/>
        </p:nvSpPr>
        <p:spPr>
          <a:xfrm>
            <a:off x="381000" y="485162"/>
            <a:ext cx="291452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b="1" dirty="0"/>
              <a:t>Digitale transitie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84988F5-DCE5-7BB2-9E97-2FB0780D0ECC}"/>
              </a:ext>
            </a:extLst>
          </p:cNvPr>
          <p:cNvSpPr txBox="1"/>
          <p:nvPr/>
        </p:nvSpPr>
        <p:spPr>
          <a:xfrm>
            <a:off x="3666163" y="1577442"/>
            <a:ext cx="434340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nl-NL" dirty="0"/>
              <a:t>Steeds meer/makkelijker/goedkoper meten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DCA1DA5-C6AA-D93A-D596-7004466B14C4}"/>
              </a:ext>
            </a:extLst>
          </p:cNvPr>
          <p:cNvSpPr txBox="1"/>
          <p:nvPr/>
        </p:nvSpPr>
        <p:spPr>
          <a:xfrm>
            <a:off x="3247063" y="2585152"/>
            <a:ext cx="5181600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algn="ctr"/>
          </a:lstStyle>
          <a:p>
            <a:r>
              <a:rPr lang="nl-NL" dirty="0"/>
              <a:t>1.000.000 metingen per dag op 9.000 meetlocaties (hydrologie, waterkwaliteit, ecologie)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B03E497-8A47-1F9C-4175-5C4267E098C7}"/>
              </a:ext>
            </a:extLst>
          </p:cNvPr>
          <p:cNvSpPr txBox="1"/>
          <p:nvPr/>
        </p:nvSpPr>
        <p:spPr>
          <a:xfrm>
            <a:off x="4055202" y="3856950"/>
            <a:ext cx="365760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algn="ctr"/>
          </a:lstStyle>
          <a:p>
            <a:r>
              <a:rPr lang="nl-NL" dirty="0" err="1"/>
              <a:t>DataLab</a:t>
            </a:r>
            <a:r>
              <a:rPr lang="nl-NL" dirty="0"/>
              <a:t> Aa en Maas (sinds 2018)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9926B65-EA6E-98A3-105F-95FAC44FF5C8}"/>
              </a:ext>
            </a:extLst>
          </p:cNvPr>
          <p:cNvSpPr txBox="1"/>
          <p:nvPr/>
        </p:nvSpPr>
        <p:spPr>
          <a:xfrm>
            <a:off x="385194" y="4762500"/>
            <a:ext cx="2652319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algn="ctr"/>
          </a:lstStyle>
          <a:p>
            <a:r>
              <a:rPr lang="nl-NL" dirty="0"/>
              <a:t>Infrastructuur (</a:t>
            </a:r>
            <a:r>
              <a:rPr lang="nl-NL"/>
              <a:t>Datalake</a:t>
            </a:r>
            <a:r>
              <a:rPr lang="nl-NL" dirty="0"/>
              <a:t>)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ABC585D-F561-B463-BF0A-EDBC5401D6C8}"/>
              </a:ext>
            </a:extLst>
          </p:cNvPr>
          <p:cNvSpPr txBox="1"/>
          <p:nvPr/>
        </p:nvSpPr>
        <p:spPr>
          <a:xfrm>
            <a:off x="6011753" y="4760632"/>
            <a:ext cx="2652319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algn="ctr"/>
          </a:lstStyle>
          <a:p>
            <a:r>
              <a:rPr lang="nl-NL" dirty="0"/>
              <a:t>Visualiseren (dashboards)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0A71472-FBF7-583C-B28F-0D07A494465C}"/>
              </a:ext>
            </a:extLst>
          </p:cNvPr>
          <p:cNvSpPr txBox="1"/>
          <p:nvPr/>
        </p:nvSpPr>
        <p:spPr>
          <a:xfrm>
            <a:off x="9132733" y="4760632"/>
            <a:ext cx="2543612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algn="ctr"/>
          </a:lstStyle>
          <a:p>
            <a:r>
              <a:rPr lang="nl-NL" dirty="0"/>
              <a:t>Analyseren/Voorspellen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441FCEB8-36C4-4CD1-1873-C1CD3F7E6CA1}"/>
              </a:ext>
            </a:extLst>
          </p:cNvPr>
          <p:cNvCxnSpPr/>
          <p:nvPr/>
        </p:nvCxnSpPr>
        <p:spPr>
          <a:xfrm>
            <a:off x="5646220" y="1946774"/>
            <a:ext cx="0" cy="638378"/>
          </a:xfrm>
          <a:prstGeom prst="straightConnector1">
            <a:avLst/>
          </a:prstGeom>
          <a:ln w="317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99DB27FA-2868-A553-4677-2137F61A3974}"/>
              </a:ext>
            </a:extLst>
          </p:cNvPr>
          <p:cNvCxnSpPr/>
          <p:nvPr/>
        </p:nvCxnSpPr>
        <p:spPr>
          <a:xfrm>
            <a:off x="5671642" y="3231483"/>
            <a:ext cx="0" cy="638378"/>
          </a:xfrm>
          <a:prstGeom prst="straightConnector1">
            <a:avLst/>
          </a:prstGeom>
          <a:ln w="317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5C52E6F1-DA00-3DB2-7DFD-0AE4A6F83E2F}"/>
              </a:ext>
            </a:extLst>
          </p:cNvPr>
          <p:cNvCxnSpPr>
            <a:cxnSpLocks/>
            <a:endCxn id="9" idx="0"/>
          </p:cNvCxnSpPr>
          <p:nvPr/>
        </p:nvCxnSpPr>
        <p:spPr>
          <a:xfrm flipH="1">
            <a:off x="1711354" y="4226282"/>
            <a:ext cx="2574896" cy="536218"/>
          </a:xfrm>
          <a:prstGeom prst="straightConnector1">
            <a:avLst/>
          </a:prstGeom>
          <a:ln w="317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20649BEE-7783-6FBA-ACA6-63C54DC78029}"/>
              </a:ext>
            </a:extLst>
          </p:cNvPr>
          <p:cNvCxnSpPr>
            <a:cxnSpLocks/>
          </p:cNvCxnSpPr>
          <p:nvPr/>
        </p:nvCxnSpPr>
        <p:spPr>
          <a:xfrm flipH="1">
            <a:off x="4599367" y="4226282"/>
            <a:ext cx="748316" cy="536218"/>
          </a:xfrm>
          <a:prstGeom prst="straightConnector1">
            <a:avLst/>
          </a:prstGeom>
          <a:ln w="317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16C9E556-AD56-BE30-472A-4B0D2278EDC2}"/>
              </a:ext>
            </a:extLst>
          </p:cNvPr>
          <p:cNvCxnSpPr>
            <a:cxnSpLocks/>
            <a:endCxn id="11" idx="0"/>
          </p:cNvCxnSpPr>
          <p:nvPr/>
        </p:nvCxnSpPr>
        <p:spPr>
          <a:xfrm>
            <a:off x="7592634" y="4242585"/>
            <a:ext cx="2811905" cy="518047"/>
          </a:xfrm>
          <a:prstGeom prst="straightConnector1">
            <a:avLst/>
          </a:prstGeom>
          <a:ln w="317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D5C4145F-2C02-33AE-8770-17BBDB53F223}"/>
              </a:ext>
            </a:extLst>
          </p:cNvPr>
          <p:cNvSpPr txBox="1"/>
          <p:nvPr/>
        </p:nvSpPr>
        <p:spPr>
          <a:xfrm>
            <a:off x="3672768" y="4760632"/>
            <a:ext cx="1870325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algn="ctr"/>
          </a:lstStyle>
          <a:p>
            <a:r>
              <a:rPr lang="nl-NL" dirty="0"/>
              <a:t>Dataprocessing</a:t>
            </a:r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698A8FBF-6141-3116-8EE1-38BB7E9E5102}"/>
              </a:ext>
            </a:extLst>
          </p:cNvPr>
          <p:cNvCxnSpPr>
            <a:cxnSpLocks/>
            <a:endCxn id="10" idx="0"/>
          </p:cNvCxnSpPr>
          <p:nvPr/>
        </p:nvCxnSpPr>
        <p:spPr>
          <a:xfrm>
            <a:off x="6338552" y="4226282"/>
            <a:ext cx="999361" cy="534350"/>
          </a:xfrm>
          <a:prstGeom prst="straightConnector1">
            <a:avLst/>
          </a:prstGeom>
          <a:ln w="317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62284552-7EC2-D552-7386-26450D00967B}"/>
              </a:ext>
            </a:extLst>
          </p:cNvPr>
          <p:cNvCxnSpPr>
            <a:cxnSpLocks/>
            <a:stCxn id="9" idx="3"/>
            <a:endCxn id="20" idx="1"/>
          </p:cNvCxnSpPr>
          <p:nvPr/>
        </p:nvCxnSpPr>
        <p:spPr>
          <a:xfrm flipV="1">
            <a:off x="3037513" y="4945298"/>
            <a:ext cx="635255" cy="1868"/>
          </a:xfrm>
          <a:prstGeom prst="straightConnector1">
            <a:avLst/>
          </a:prstGeom>
          <a:ln w="31750"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7AC57255-8217-EEB8-7086-BAC7B03A6D72}"/>
              </a:ext>
            </a:extLst>
          </p:cNvPr>
          <p:cNvCxnSpPr>
            <a:cxnSpLocks/>
            <a:stCxn id="20" idx="3"/>
            <a:endCxn id="10" idx="1"/>
          </p:cNvCxnSpPr>
          <p:nvPr/>
        </p:nvCxnSpPr>
        <p:spPr>
          <a:xfrm>
            <a:off x="5543093" y="4945298"/>
            <a:ext cx="468660" cy="0"/>
          </a:xfrm>
          <a:prstGeom prst="straightConnector1">
            <a:avLst/>
          </a:prstGeom>
          <a:ln w="31750"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292D4A8B-30E0-334F-B54B-5BF05BCBA23D}"/>
              </a:ext>
            </a:extLst>
          </p:cNvPr>
          <p:cNvCxnSpPr>
            <a:cxnSpLocks/>
          </p:cNvCxnSpPr>
          <p:nvPr/>
        </p:nvCxnSpPr>
        <p:spPr>
          <a:xfrm>
            <a:off x="8664072" y="4956646"/>
            <a:ext cx="468660" cy="0"/>
          </a:xfrm>
          <a:prstGeom prst="straightConnector1">
            <a:avLst/>
          </a:prstGeom>
          <a:ln w="31750"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31" name="Afbeelding 80">
            <a:extLst>
              <a:ext uri="{FF2B5EF4-FFF2-40B4-BE49-F238E27FC236}">
                <a16:creationId xmlns:a16="http://schemas.microsoft.com/office/drawing/2014/main" id="{67A0E123-2CD2-DEA1-E196-C3005A1348C3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-306085" y="2076708"/>
            <a:ext cx="2772323" cy="1559432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32" name="Afbeelding 5" descr="Afbeelding met boom, plant&#10;&#10;Automatisch gegenereerde beschrijving">
            <a:extLst>
              <a:ext uri="{FF2B5EF4-FFF2-40B4-BE49-F238E27FC236}">
                <a16:creationId xmlns:a16="http://schemas.microsoft.com/office/drawing/2014/main" id="{C470E474-E203-5EB9-3361-0CA96CEC1504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1"/>
          <a:stretch/>
        </p:blipFill>
        <p:spPr>
          <a:xfrm rot="5400000">
            <a:off x="9699328" y="2144042"/>
            <a:ext cx="2682228" cy="1800462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33" name="Oval 32">
            <a:extLst>
              <a:ext uri="{FF2B5EF4-FFF2-40B4-BE49-F238E27FC236}">
                <a16:creationId xmlns:a16="http://schemas.microsoft.com/office/drawing/2014/main" id="{5650074A-31B7-F68C-1A30-5314E2398F2A}"/>
              </a:ext>
            </a:extLst>
          </p:cNvPr>
          <p:cNvSpPr/>
          <p:nvPr/>
        </p:nvSpPr>
        <p:spPr>
          <a:xfrm>
            <a:off x="3295527" y="4591050"/>
            <a:ext cx="5734173" cy="685772"/>
          </a:xfrm>
          <a:prstGeom prst="ellipse">
            <a:avLst/>
          </a:prstGeom>
          <a:noFill/>
          <a:ln w="317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470136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11" grpId="0" animBg="1"/>
      <p:bldP spid="20" grpId="0" animBg="1"/>
      <p:bldP spid="3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e waterschappen zorgen voor het water in ons land.…">
            <a:extLst>
              <a:ext uri="{FF2B5EF4-FFF2-40B4-BE49-F238E27FC236}">
                <a16:creationId xmlns:a16="http://schemas.microsoft.com/office/drawing/2014/main" id="{954F98DA-B6AB-4B80-A734-4FFF8815E178}"/>
              </a:ext>
            </a:extLst>
          </p:cNvPr>
          <p:cNvSpPr txBox="1"/>
          <p:nvPr/>
        </p:nvSpPr>
        <p:spPr>
          <a:xfrm>
            <a:off x="302986" y="2137479"/>
            <a:ext cx="9307739" cy="4452501"/>
          </a:xfrm>
          <a:prstGeom prst="rect">
            <a:avLst/>
          </a:prstGeom>
          <a:solidFill>
            <a:schemeClr val="bg1"/>
          </a:solidFill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25400" tIns="25400" rIns="25400" bIns="25400">
            <a:spAutoFit/>
          </a:bodyPr>
          <a:lstStyle/>
          <a:p>
            <a:pPr algn="l">
              <a:defRPr sz="3800">
                <a:latin typeface="Calibri"/>
                <a:ea typeface="Calibri"/>
                <a:cs typeface="Calibri"/>
                <a:sym typeface="Calibri"/>
              </a:defRPr>
            </a:pPr>
            <a:r>
              <a:rPr lang="nl-NL" sz="2200" b="1" dirty="0"/>
              <a:t>1. Data-validatie: label de data (niks weggooien)</a:t>
            </a:r>
          </a:p>
          <a:p>
            <a:pPr marL="457200" indent="-457200" algn="l">
              <a:buFont typeface="+mj-lt"/>
              <a:buAutoNum type="alphaLcParenR"/>
              <a:defRPr sz="3800">
                <a:latin typeface="Calibri"/>
                <a:ea typeface="Calibri"/>
                <a:cs typeface="Calibri"/>
                <a:sym typeface="Calibri"/>
              </a:defRPr>
            </a:pPr>
            <a:r>
              <a:rPr lang="nl-NL" sz="2200" dirty="0"/>
              <a:t>NA: Missende gegevens </a:t>
            </a:r>
          </a:p>
          <a:p>
            <a:pPr marL="457200" indent="-457200" algn="l">
              <a:buFont typeface="+mj-lt"/>
              <a:buAutoNum type="alphaLcParenR"/>
              <a:defRPr sz="3800">
                <a:latin typeface="Calibri"/>
                <a:ea typeface="Calibri"/>
                <a:cs typeface="Calibri"/>
                <a:sym typeface="Calibri"/>
              </a:defRPr>
            </a:pPr>
            <a:r>
              <a:rPr lang="nl-NL" sz="2200" dirty="0"/>
              <a:t>Onmogelijk: Fysisch onmogelijke waarden (negatieve </a:t>
            </a:r>
            <a:r>
              <a:rPr lang="nl-NL" sz="2200" dirty="0" err="1"/>
              <a:t>conc</a:t>
            </a:r>
            <a:r>
              <a:rPr lang="nl-NL" sz="2200" dirty="0"/>
              <a:t>, pH &gt; 14, etc..)</a:t>
            </a:r>
          </a:p>
          <a:p>
            <a:pPr marL="457200" indent="-457200" algn="l">
              <a:buFont typeface="+mj-lt"/>
              <a:buAutoNum type="alphaLcParenR"/>
              <a:defRPr sz="3800">
                <a:latin typeface="Calibri"/>
                <a:ea typeface="Calibri"/>
                <a:cs typeface="Calibri"/>
                <a:sym typeface="Calibri"/>
              </a:defRPr>
            </a:pPr>
            <a:r>
              <a:rPr lang="nl-NL" sz="2200" dirty="0"/>
              <a:t>Grenswaarden: waardes buiten realistische range </a:t>
            </a:r>
          </a:p>
          <a:p>
            <a:pPr marL="457200" indent="-457200" algn="l">
              <a:buFont typeface="+mj-lt"/>
              <a:buAutoNum type="alphaLcParenR"/>
              <a:defRPr sz="3800">
                <a:latin typeface="Calibri"/>
                <a:ea typeface="Calibri"/>
                <a:cs typeface="Calibri"/>
                <a:sym typeface="Calibri"/>
              </a:defRPr>
            </a:pPr>
            <a:r>
              <a:rPr lang="nl-NL" sz="2200" dirty="0"/>
              <a:t>Springerigheid: waardes die te snel veranderen van ene naar andere tijdstap</a:t>
            </a:r>
          </a:p>
          <a:p>
            <a:pPr marL="457200" indent="-457200" algn="l">
              <a:buFont typeface="+mj-lt"/>
              <a:buAutoNum type="alphaLcParenR"/>
              <a:defRPr sz="3800">
                <a:latin typeface="Calibri"/>
                <a:ea typeface="Calibri"/>
                <a:cs typeface="Calibri"/>
                <a:sym typeface="Calibri"/>
              </a:defRPr>
            </a:pPr>
            <a:r>
              <a:rPr lang="nl-NL" sz="2200" dirty="0"/>
              <a:t>Levendigheid: waardes die te lang blijven hangen op constante waarde</a:t>
            </a:r>
          </a:p>
          <a:p>
            <a:pPr marL="457200" indent="-457200" algn="l">
              <a:buFont typeface="+mj-lt"/>
              <a:buAutoNum type="alphaLcParenR"/>
              <a:defRPr sz="3800">
                <a:latin typeface="Calibri"/>
                <a:ea typeface="Calibri"/>
                <a:cs typeface="Calibri"/>
                <a:sym typeface="Calibri"/>
              </a:defRPr>
            </a:pPr>
            <a:r>
              <a:rPr lang="nl-NL" sz="2200" dirty="0"/>
              <a:t>Overgebleven ‘betrouwbaar geachte’ waardes</a:t>
            </a:r>
          </a:p>
          <a:p>
            <a:pPr algn="l">
              <a:defRPr sz="3800">
                <a:latin typeface="Calibri"/>
                <a:ea typeface="Calibri"/>
                <a:cs typeface="Calibri"/>
                <a:sym typeface="Calibri"/>
              </a:defRPr>
            </a:pPr>
            <a:endParaRPr lang="nl-NL" sz="2200" dirty="0">
              <a:sym typeface="Wingdings" panose="05000000000000000000" pitchFamily="2" charset="2"/>
            </a:endParaRPr>
          </a:p>
          <a:p>
            <a:pPr marL="342900" indent="-342900" algn="l">
              <a:buFont typeface="Wingdings" panose="05000000000000000000" pitchFamily="2" charset="2"/>
              <a:buChar char="à"/>
              <a:defRPr sz="3800">
                <a:latin typeface="Calibri"/>
                <a:ea typeface="Calibri"/>
                <a:cs typeface="Calibri"/>
                <a:sym typeface="Calibri"/>
              </a:defRPr>
            </a:pPr>
            <a:r>
              <a:rPr lang="nl-NL" sz="2200" dirty="0">
                <a:sym typeface="Wingdings" panose="05000000000000000000" pitchFamily="2" charset="2"/>
              </a:rPr>
              <a:t>Validatieregels verschillen per parameter en per sensor</a:t>
            </a:r>
          </a:p>
          <a:p>
            <a:pPr marL="342900" indent="-342900" algn="l">
              <a:buFont typeface="Wingdings" panose="05000000000000000000" pitchFamily="2" charset="2"/>
              <a:buChar char="à"/>
              <a:defRPr sz="3800">
                <a:latin typeface="Calibri"/>
                <a:ea typeface="Calibri"/>
                <a:cs typeface="Calibri"/>
                <a:sym typeface="Calibri"/>
              </a:defRPr>
            </a:pPr>
            <a:r>
              <a:rPr lang="nl-NL" sz="2200" dirty="0">
                <a:sym typeface="Wingdings" panose="05000000000000000000" pitchFamily="2" charset="2"/>
              </a:rPr>
              <a:t>In toekomst eventueel toe naar een ‘zelflerend systeem’, en/of slimme verbanden leggen met andere gemeten grootheden (op zelfde locatie) of metingen in de buurt (bovenstroomse locaties)</a:t>
            </a:r>
          </a:p>
          <a:p>
            <a:pPr marL="342900" indent="-342900" algn="l">
              <a:buFont typeface="Wingdings" panose="05000000000000000000" pitchFamily="2" charset="2"/>
              <a:buChar char="à"/>
              <a:defRPr sz="3800">
                <a:latin typeface="Calibri"/>
                <a:ea typeface="Calibri"/>
                <a:cs typeface="Calibri"/>
                <a:sym typeface="Calibri"/>
              </a:defRPr>
            </a:pPr>
            <a:r>
              <a:rPr lang="nl-NL" sz="2200" dirty="0" err="1">
                <a:sym typeface="Wingdings" panose="05000000000000000000" pitchFamily="2" charset="2"/>
              </a:rPr>
              <a:t>Realtime</a:t>
            </a:r>
            <a:r>
              <a:rPr lang="nl-NL" sz="2200" dirty="0">
                <a:sym typeface="Wingdings" panose="05000000000000000000" pitchFamily="2" charset="2"/>
              </a:rPr>
              <a:t> preprocessing: geef </a:t>
            </a:r>
            <a:r>
              <a:rPr lang="nl-NL" sz="2200" dirty="0" err="1">
                <a:sym typeface="Wingdings" panose="05000000000000000000" pitchFamily="2" charset="2"/>
              </a:rPr>
              <a:t>early</a:t>
            </a:r>
            <a:r>
              <a:rPr lang="nl-NL" sz="2200" dirty="0">
                <a:sym typeface="Wingdings" panose="05000000000000000000" pitchFamily="2" charset="2"/>
              </a:rPr>
              <a:t> </a:t>
            </a:r>
            <a:r>
              <a:rPr lang="nl-NL" sz="2200" dirty="0" err="1">
                <a:sym typeface="Wingdings" panose="05000000000000000000" pitchFamily="2" charset="2"/>
              </a:rPr>
              <a:t>warning</a:t>
            </a:r>
            <a:r>
              <a:rPr lang="nl-NL" sz="2200" dirty="0">
                <a:sym typeface="Wingdings" panose="05000000000000000000" pitchFamily="2" charset="2"/>
              </a:rPr>
              <a:t> bij gekke sensorwaarden</a:t>
            </a:r>
            <a:endParaRPr lang="nl-NL" sz="2200" dirty="0"/>
          </a:p>
        </p:txBody>
      </p:sp>
      <p:sp>
        <p:nvSpPr>
          <p:cNvPr id="8" name="Tijdelijke aanduiding voor datum 7">
            <a:extLst>
              <a:ext uri="{FF2B5EF4-FFF2-40B4-BE49-F238E27FC236}">
                <a16:creationId xmlns:a16="http://schemas.microsoft.com/office/drawing/2014/main" id="{FCFAD0C3-8343-4C02-A033-64DDFA0259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6D8E76-1001-D443-A394-EA77BA049ACA}" type="datetime5">
              <a:rPr lang="nl-NL" smtClean="0"/>
              <a:t>26-jun-23</a:t>
            </a:fld>
            <a:endParaRPr lang="en-GB" sz="1000" dirty="0"/>
          </a:p>
        </p:txBody>
      </p:sp>
      <p:sp>
        <p:nvSpPr>
          <p:cNvPr id="10" name="Tijdelijke aanduiding voor dianummer 9">
            <a:extLst>
              <a:ext uri="{FF2B5EF4-FFF2-40B4-BE49-F238E27FC236}">
                <a16:creationId xmlns:a16="http://schemas.microsoft.com/office/drawing/2014/main" id="{2BB47208-D08C-48B5-BAC8-5ADC17A4CEC9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pPr/>
              <a:t>6</a:t>
            </a:fld>
            <a:endParaRPr lang="en-GB" dirty="0">
              <a:latin typeface="+mn-lt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EEBEBD5-9F3E-45FC-AFA1-7C6CA502C60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43072" y="0"/>
            <a:ext cx="5648928" cy="2766822"/>
          </a:xfrm>
          <a:prstGeom prst="rect">
            <a:avLst/>
          </a:prstGeom>
          <a:ln>
            <a:solidFill>
              <a:schemeClr val="tx1"/>
            </a:solidFill>
          </a:ln>
        </p:spPr>
      </p:pic>
      <p:grpSp>
        <p:nvGrpSpPr>
          <p:cNvPr id="16" name="Group 15">
            <a:extLst>
              <a:ext uri="{FF2B5EF4-FFF2-40B4-BE49-F238E27FC236}">
                <a16:creationId xmlns:a16="http://schemas.microsoft.com/office/drawing/2014/main" id="{B032084B-C5A6-4B71-8DAF-65F6A532941A}"/>
              </a:ext>
            </a:extLst>
          </p:cNvPr>
          <p:cNvGrpSpPr/>
          <p:nvPr/>
        </p:nvGrpSpPr>
        <p:grpSpPr>
          <a:xfrm>
            <a:off x="9601200" y="3263890"/>
            <a:ext cx="352425" cy="457200"/>
            <a:chOff x="10125075" y="3657600"/>
            <a:chExt cx="352425" cy="457200"/>
          </a:xfrm>
        </p:grpSpPr>
        <p:cxnSp>
          <p:nvCxnSpPr>
            <p:cNvPr id="11" name="Connector: Elbow 10">
              <a:extLst>
                <a:ext uri="{FF2B5EF4-FFF2-40B4-BE49-F238E27FC236}">
                  <a16:creationId xmlns:a16="http://schemas.microsoft.com/office/drawing/2014/main" id="{2FD8056B-C3CF-4FE0-8DD0-B448E31D2D6C}"/>
                </a:ext>
              </a:extLst>
            </p:cNvPr>
            <p:cNvCxnSpPr/>
            <p:nvPr/>
          </p:nvCxnSpPr>
          <p:spPr>
            <a:xfrm>
              <a:off x="10125075" y="3657600"/>
              <a:ext cx="352425" cy="238125"/>
            </a:xfrm>
            <a:prstGeom prst="bentConnector3">
              <a:avLst/>
            </a:prstGeom>
            <a:ln w="25400">
              <a:solidFill>
                <a:schemeClr val="bg2">
                  <a:lumMod val="5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Connector: Elbow 11">
              <a:extLst>
                <a:ext uri="{FF2B5EF4-FFF2-40B4-BE49-F238E27FC236}">
                  <a16:creationId xmlns:a16="http://schemas.microsoft.com/office/drawing/2014/main" id="{D11D682E-BAED-4E38-8FC4-ADF8854FDDE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0125075" y="3895727"/>
              <a:ext cx="352425" cy="219073"/>
            </a:xfrm>
            <a:prstGeom prst="bentConnector3">
              <a:avLst/>
            </a:prstGeom>
            <a:ln w="25400">
              <a:solidFill>
                <a:schemeClr val="bg2">
                  <a:lumMod val="5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" name="TextBox 16">
            <a:extLst>
              <a:ext uri="{FF2B5EF4-FFF2-40B4-BE49-F238E27FC236}">
                <a16:creationId xmlns:a16="http://schemas.microsoft.com/office/drawing/2014/main" id="{0C417A49-3132-448B-BB4B-CB423027480B}"/>
              </a:ext>
            </a:extLst>
          </p:cNvPr>
          <p:cNvSpPr txBox="1"/>
          <p:nvPr/>
        </p:nvSpPr>
        <p:spPr>
          <a:xfrm>
            <a:off x="9953625" y="3040350"/>
            <a:ext cx="188595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dirty="0" err="1">
                <a:solidFill>
                  <a:schemeClr val="bg2">
                    <a:lumMod val="50000"/>
                  </a:schemeClr>
                </a:solidFill>
              </a:rPr>
              <a:t>Outlier</a:t>
            </a:r>
            <a:r>
              <a:rPr lang="nl-NL" dirty="0">
                <a:solidFill>
                  <a:schemeClr val="bg2">
                    <a:lumMod val="50000"/>
                  </a:schemeClr>
                </a:solidFill>
              </a:rPr>
              <a:t> filter / Western </a:t>
            </a:r>
            <a:r>
              <a:rPr lang="nl-NL" dirty="0" err="1">
                <a:solidFill>
                  <a:schemeClr val="bg2">
                    <a:lumMod val="50000"/>
                  </a:schemeClr>
                </a:solidFill>
              </a:rPr>
              <a:t>electric</a:t>
            </a:r>
            <a:r>
              <a:rPr lang="nl-NL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nl-NL" dirty="0" err="1">
                <a:solidFill>
                  <a:schemeClr val="bg2">
                    <a:lumMod val="50000"/>
                  </a:schemeClr>
                </a:solidFill>
              </a:rPr>
              <a:t>rules</a:t>
            </a:r>
            <a:endParaRPr lang="nl-NL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94769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e waterschappen zorgen voor het water in ons land.…">
            <a:extLst>
              <a:ext uri="{FF2B5EF4-FFF2-40B4-BE49-F238E27FC236}">
                <a16:creationId xmlns:a16="http://schemas.microsoft.com/office/drawing/2014/main" id="{954F98DA-B6AB-4B80-A734-4FFF8815E178}"/>
              </a:ext>
            </a:extLst>
          </p:cNvPr>
          <p:cNvSpPr txBox="1"/>
          <p:nvPr/>
        </p:nvSpPr>
        <p:spPr>
          <a:xfrm>
            <a:off x="722085" y="971317"/>
            <a:ext cx="10474833" cy="24211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25400" tIns="25400" rIns="25400" bIns="25400">
            <a:spAutoFit/>
          </a:bodyPr>
          <a:lstStyle/>
          <a:p>
            <a:pPr algn="l">
              <a:defRPr sz="3800">
                <a:latin typeface="Calibri"/>
                <a:ea typeface="Calibri"/>
                <a:cs typeface="Calibri"/>
                <a:sym typeface="Calibri"/>
              </a:defRPr>
            </a:pPr>
            <a:r>
              <a:rPr lang="nl-NL" sz="2200" b="1" dirty="0"/>
              <a:t>2. Data-visualisatie (via </a:t>
            </a:r>
            <a:r>
              <a:rPr lang="nl-NL" sz="2200" b="1" dirty="0">
                <a:hlinkClick r:id="rId2"/>
              </a:rPr>
              <a:t>Azure data-explorer </a:t>
            </a:r>
            <a:r>
              <a:rPr lang="nl-NL" sz="2200" b="1" dirty="0"/>
              <a:t>of R-</a:t>
            </a:r>
            <a:r>
              <a:rPr lang="nl-NL" sz="2200" b="1" dirty="0" err="1"/>
              <a:t>markdown</a:t>
            </a:r>
            <a:r>
              <a:rPr lang="nl-NL" sz="2200" b="1" dirty="0"/>
              <a:t>)</a:t>
            </a:r>
          </a:p>
          <a:p>
            <a:pPr marL="457200" indent="-457200" algn="l">
              <a:buFont typeface="+mj-lt"/>
              <a:buAutoNum type="alphaLcParenR"/>
              <a:defRPr sz="3800">
                <a:latin typeface="Calibri"/>
                <a:ea typeface="Calibri"/>
                <a:cs typeface="Calibri"/>
                <a:sym typeface="Calibri"/>
              </a:defRPr>
            </a:pPr>
            <a:r>
              <a:rPr lang="nl-NL" sz="2200" dirty="0"/>
              <a:t>Toon alle sensordata met kleur naar gelang het label</a:t>
            </a:r>
          </a:p>
          <a:p>
            <a:pPr marL="457200" indent="-457200" algn="l">
              <a:buFont typeface="+mj-lt"/>
              <a:buAutoNum type="alphaLcParenR"/>
              <a:defRPr sz="3800">
                <a:latin typeface="Calibri"/>
                <a:ea typeface="Calibri"/>
                <a:cs typeface="Calibri"/>
                <a:sym typeface="Calibri"/>
              </a:defRPr>
            </a:pPr>
            <a:r>
              <a:rPr lang="nl-NL" sz="2200" dirty="0"/>
              <a:t>Als in a) maar nu met verwijdering van extreme (fysisch onmogelijke) uitschieters</a:t>
            </a:r>
          </a:p>
          <a:p>
            <a:pPr marL="457200" indent="-457200" algn="l">
              <a:buFont typeface="+mj-lt"/>
              <a:buAutoNum type="alphaLcParenR"/>
              <a:defRPr sz="3800">
                <a:latin typeface="Calibri"/>
                <a:ea typeface="Calibri"/>
                <a:cs typeface="Calibri"/>
                <a:sym typeface="Calibri"/>
              </a:defRPr>
            </a:pPr>
            <a:r>
              <a:rPr lang="nl-NL" sz="2200" dirty="0"/>
              <a:t>Voor presentatie/analyse: pas eventueel filter toe op deze gegevens (</a:t>
            </a:r>
            <a:r>
              <a:rPr lang="nl-NL" sz="2200" dirty="0" err="1"/>
              <a:t>moving</a:t>
            </a:r>
            <a:r>
              <a:rPr lang="nl-NL" sz="2200" dirty="0"/>
              <a:t> </a:t>
            </a:r>
            <a:r>
              <a:rPr lang="nl-NL" sz="2200" dirty="0" err="1"/>
              <a:t>average</a:t>
            </a:r>
            <a:r>
              <a:rPr lang="nl-NL" sz="2200" dirty="0"/>
              <a:t>) </a:t>
            </a:r>
          </a:p>
          <a:p>
            <a:pPr algn="l">
              <a:defRPr sz="3800">
                <a:latin typeface="Calibri"/>
                <a:ea typeface="Calibri"/>
                <a:cs typeface="Calibri"/>
                <a:sym typeface="Calibri"/>
              </a:defRPr>
            </a:pPr>
            <a:endParaRPr lang="nl-NL" sz="2200" dirty="0"/>
          </a:p>
          <a:p>
            <a:pPr marL="342900" indent="-342900" algn="l">
              <a:buFont typeface="Wingdings" panose="05000000000000000000" pitchFamily="2" charset="2"/>
              <a:buChar char="à"/>
              <a:defRPr sz="3800">
                <a:latin typeface="Calibri"/>
                <a:ea typeface="Calibri"/>
                <a:cs typeface="Calibri"/>
                <a:sym typeface="Calibri"/>
              </a:defRPr>
            </a:pPr>
            <a:r>
              <a:rPr lang="nl-NL" sz="2200" dirty="0">
                <a:sym typeface="Wingdings" panose="05000000000000000000" pitchFamily="2" charset="2"/>
              </a:rPr>
              <a:t>Handig om interactieve plot te gebruiken waarin je kan inzoomen in de tijdreeks en gelabelde data kan wegvinken/aanvinken</a:t>
            </a:r>
          </a:p>
        </p:txBody>
      </p:sp>
      <p:sp>
        <p:nvSpPr>
          <p:cNvPr id="8" name="Tijdelijke aanduiding voor datum 7">
            <a:extLst>
              <a:ext uri="{FF2B5EF4-FFF2-40B4-BE49-F238E27FC236}">
                <a16:creationId xmlns:a16="http://schemas.microsoft.com/office/drawing/2014/main" id="{FCFAD0C3-8343-4C02-A033-64DDFA0259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6D8E76-1001-D443-A394-EA77BA049ACA}" type="datetime5">
              <a:rPr lang="nl-NL" smtClean="0"/>
              <a:t>26-jun-23</a:t>
            </a:fld>
            <a:endParaRPr lang="en-GB" sz="1000" dirty="0"/>
          </a:p>
        </p:txBody>
      </p:sp>
      <p:sp>
        <p:nvSpPr>
          <p:cNvPr id="10" name="Tijdelijke aanduiding voor dianummer 9">
            <a:extLst>
              <a:ext uri="{FF2B5EF4-FFF2-40B4-BE49-F238E27FC236}">
                <a16:creationId xmlns:a16="http://schemas.microsoft.com/office/drawing/2014/main" id="{2BB47208-D08C-48B5-BAC8-5ADC17A4CEC9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pPr/>
              <a:t>7</a:t>
            </a:fld>
            <a:endParaRPr lang="en-GB" dirty="0">
              <a:latin typeface="+mn-lt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6F29C7C-AE03-128E-5E6A-7E02AEC37FB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74332" y="4873719"/>
            <a:ext cx="3498594" cy="18100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02774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e waterschappen zorgen voor het water in ons land.…">
            <a:extLst>
              <a:ext uri="{FF2B5EF4-FFF2-40B4-BE49-F238E27FC236}">
                <a16:creationId xmlns:a16="http://schemas.microsoft.com/office/drawing/2014/main" id="{954F98DA-B6AB-4B80-A734-4FFF8815E178}"/>
              </a:ext>
            </a:extLst>
          </p:cNvPr>
          <p:cNvSpPr txBox="1"/>
          <p:nvPr/>
        </p:nvSpPr>
        <p:spPr>
          <a:xfrm>
            <a:off x="820213" y="474186"/>
            <a:ext cx="9308323" cy="20826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25400" tIns="25400" rIns="25400" bIns="25400">
            <a:spAutoFit/>
          </a:bodyPr>
          <a:lstStyle/>
          <a:p>
            <a:pPr algn="l">
              <a:defRPr sz="3800">
                <a:latin typeface="Calibri"/>
                <a:ea typeface="Calibri"/>
                <a:cs typeface="Calibri"/>
                <a:sym typeface="Calibri"/>
              </a:defRPr>
            </a:pPr>
            <a:r>
              <a:rPr lang="nl-NL" sz="2200" b="1" dirty="0"/>
              <a:t>3. Handmatige controle / duiding</a:t>
            </a:r>
          </a:p>
          <a:p>
            <a:pPr marL="457200" indent="-457200" algn="l">
              <a:buFont typeface="+mj-lt"/>
              <a:buAutoNum type="alphaLcParenR"/>
              <a:defRPr sz="3800">
                <a:latin typeface="Calibri"/>
                <a:ea typeface="Calibri"/>
                <a:cs typeface="Calibri"/>
                <a:sym typeface="Calibri"/>
              </a:defRPr>
            </a:pPr>
            <a:r>
              <a:rPr lang="nl-NL" sz="2200" dirty="0"/>
              <a:t>Logboekgegevens </a:t>
            </a:r>
            <a:r>
              <a:rPr lang="nl-NL" sz="2200" dirty="0" err="1"/>
              <a:t>Aquon</a:t>
            </a:r>
            <a:r>
              <a:rPr lang="nl-NL" sz="2200" dirty="0"/>
              <a:t> (onderhoud, uitval, kalibratie, etc.)</a:t>
            </a:r>
          </a:p>
          <a:p>
            <a:pPr marL="457200" indent="-457200" algn="l">
              <a:buFont typeface="+mj-lt"/>
              <a:buAutoNum type="alphaLcParenR"/>
              <a:defRPr sz="3800">
                <a:latin typeface="Calibri"/>
                <a:ea typeface="Calibri"/>
                <a:cs typeface="Calibri"/>
                <a:sym typeface="Calibri"/>
              </a:defRPr>
            </a:pPr>
            <a:r>
              <a:rPr lang="nl-NL" sz="2200" dirty="0"/>
              <a:t>Logboek / data waterschap (droogval, maaien, overstortevents/hevige buien)</a:t>
            </a:r>
          </a:p>
          <a:p>
            <a:pPr algn="l">
              <a:defRPr sz="3800">
                <a:latin typeface="Calibri"/>
                <a:ea typeface="Calibri"/>
                <a:cs typeface="Calibri"/>
                <a:sym typeface="Calibri"/>
              </a:defRPr>
            </a:pPr>
            <a:endParaRPr lang="nl-NL" sz="2200" dirty="0">
              <a:sym typeface="Wingdings" panose="05000000000000000000" pitchFamily="2" charset="2"/>
            </a:endParaRPr>
          </a:p>
          <a:p>
            <a:pPr marL="342900" indent="-342900" algn="l">
              <a:buFont typeface="Wingdings" panose="05000000000000000000" pitchFamily="2" charset="2"/>
              <a:buChar char="à"/>
              <a:defRPr sz="3800">
                <a:latin typeface="Calibri"/>
                <a:ea typeface="Calibri"/>
                <a:cs typeface="Calibri"/>
                <a:sym typeface="Calibri"/>
              </a:defRPr>
            </a:pPr>
            <a:r>
              <a:rPr lang="nl-NL" sz="2200" dirty="0">
                <a:sym typeface="Wingdings" panose="05000000000000000000" pitchFamily="2" charset="2"/>
              </a:rPr>
              <a:t>Kost veel tijd; laten afhangen van projectdoel in hoeverre dit nodig is</a:t>
            </a:r>
          </a:p>
          <a:p>
            <a:pPr marL="342900" indent="-342900" algn="l">
              <a:buFont typeface="Wingdings" panose="05000000000000000000" pitchFamily="2" charset="2"/>
              <a:buChar char="à"/>
              <a:defRPr sz="3800">
                <a:latin typeface="Calibri"/>
                <a:ea typeface="Calibri"/>
                <a:cs typeface="Calibri"/>
                <a:sym typeface="Calibri"/>
              </a:defRPr>
            </a:pPr>
            <a:r>
              <a:rPr lang="nl-NL" sz="2200" dirty="0">
                <a:sym typeface="Wingdings" panose="05000000000000000000" pitchFamily="2" charset="2"/>
              </a:rPr>
              <a:t>Ook zonder deze stap kun je al nuttige inzichten verkrijgen..</a:t>
            </a:r>
            <a:endParaRPr lang="nl-NL" sz="2200" dirty="0"/>
          </a:p>
        </p:txBody>
      </p:sp>
      <p:sp>
        <p:nvSpPr>
          <p:cNvPr id="8" name="Tijdelijke aanduiding voor datum 7">
            <a:extLst>
              <a:ext uri="{FF2B5EF4-FFF2-40B4-BE49-F238E27FC236}">
                <a16:creationId xmlns:a16="http://schemas.microsoft.com/office/drawing/2014/main" id="{FCFAD0C3-8343-4C02-A033-64DDFA0259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6D8E76-1001-D443-A394-EA77BA049ACA}" type="datetime5">
              <a:rPr lang="nl-NL" smtClean="0"/>
              <a:t>26-jun-23</a:t>
            </a:fld>
            <a:endParaRPr lang="en-GB" sz="1000" dirty="0"/>
          </a:p>
        </p:txBody>
      </p:sp>
      <p:sp>
        <p:nvSpPr>
          <p:cNvPr id="10" name="Tijdelijke aanduiding voor dianummer 9">
            <a:extLst>
              <a:ext uri="{FF2B5EF4-FFF2-40B4-BE49-F238E27FC236}">
                <a16:creationId xmlns:a16="http://schemas.microsoft.com/office/drawing/2014/main" id="{2BB47208-D08C-48B5-BAC8-5ADC17A4CEC9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pPr/>
              <a:t>8</a:t>
            </a:fld>
            <a:endParaRPr lang="en-GB" dirty="0">
              <a:latin typeface="+mn-lt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94344E2-17C0-DCF8-AE7B-1F29E16D0FD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43752" y="4873719"/>
            <a:ext cx="3498594" cy="1810037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BF8C2EDA-7250-FE75-0BDF-1B627570C90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5846" y="2558072"/>
            <a:ext cx="8268486" cy="4125684"/>
          </a:xfrm>
          <a:prstGeom prst="rect">
            <a:avLst/>
          </a:prstGeom>
          <a:ln>
            <a:solidFill>
              <a:schemeClr val="accent1">
                <a:shade val="5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17690943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e waterschappen zorgen voor het water in ons land.…">
            <a:extLst>
              <a:ext uri="{FF2B5EF4-FFF2-40B4-BE49-F238E27FC236}">
                <a16:creationId xmlns:a16="http://schemas.microsoft.com/office/drawing/2014/main" id="{954F98DA-B6AB-4B80-A734-4FFF8815E178}"/>
              </a:ext>
            </a:extLst>
          </p:cNvPr>
          <p:cNvSpPr txBox="1"/>
          <p:nvPr/>
        </p:nvSpPr>
        <p:spPr>
          <a:xfrm>
            <a:off x="722085" y="1788636"/>
            <a:ext cx="10260046" cy="309828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25400" tIns="25400" rIns="25400" bIns="25400">
            <a:spAutoFit/>
          </a:bodyPr>
          <a:lstStyle/>
          <a:p>
            <a:pPr algn="l">
              <a:defRPr sz="3800">
                <a:latin typeface="Calibri"/>
                <a:ea typeface="Calibri"/>
                <a:cs typeface="Calibri"/>
                <a:sym typeface="Calibri"/>
              </a:defRPr>
            </a:pPr>
            <a:r>
              <a:rPr lang="nl-NL" sz="2200" b="1" dirty="0"/>
              <a:t>4. Data-kalibratie / imputatie</a:t>
            </a:r>
          </a:p>
          <a:p>
            <a:pPr marL="457200" indent="-457200" algn="l">
              <a:buFont typeface="+mj-lt"/>
              <a:buAutoNum type="alphaLcParenR"/>
              <a:defRPr sz="3800">
                <a:latin typeface="Calibri"/>
                <a:ea typeface="Calibri"/>
                <a:cs typeface="Calibri"/>
                <a:sym typeface="Calibri"/>
              </a:defRPr>
            </a:pPr>
            <a:r>
              <a:rPr lang="nl-NL" sz="2200" dirty="0"/>
              <a:t>Slimme algoritmes (machine </a:t>
            </a:r>
            <a:r>
              <a:rPr lang="nl-NL" sz="2200" dirty="0" err="1"/>
              <a:t>learning</a:t>
            </a:r>
            <a:r>
              <a:rPr lang="nl-NL" sz="2200" dirty="0"/>
              <a:t>) gebruiken om de sensordata te corrigeren voor drift en/of structurele afwijkingen (a.d.h.v. steekmonsterdata), of om missende data op te vullen.</a:t>
            </a:r>
          </a:p>
          <a:p>
            <a:pPr algn="l">
              <a:defRPr sz="3800">
                <a:latin typeface="Calibri"/>
                <a:ea typeface="Calibri"/>
                <a:cs typeface="Calibri"/>
                <a:sym typeface="Calibri"/>
              </a:defRPr>
            </a:pPr>
            <a:endParaRPr lang="nl-NL" sz="2200" dirty="0">
              <a:sym typeface="Wingdings" panose="05000000000000000000" pitchFamily="2" charset="2"/>
            </a:endParaRPr>
          </a:p>
          <a:p>
            <a:pPr marL="342900" indent="-342900" algn="l">
              <a:buFont typeface="Wingdings" panose="05000000000000000000" pitchFamily="2" charset="2"/>
              <a:buChar char="à"/>
              <a:defRPr sz="3800">
                <a:latin typeface="Calibri"/>
                <a:ea typeface="Calibri"/>
                <a:cs typeface="Calibri"/>
                <a:sym typeface="Calibri"/>
              </a:defRPr>
            </a:pPr>
            <a:r>
              <a:rPr lang="nl-NL" sz="2200" dirty="0">
                <a:sym typeface="Wingdings" panose="05000000000000000000" pitchFamily="2" charset="2"/>
              </a:rPr>
              <a:t>Hiervoor is voldoende data nodig (tenminste 1 jaar; IMEC) </a:t>
            </a:r>
          </a:p>
          <a:p>
            <a:pPr marL="342900" indent="-342900" algn="l">
              <a:buFont typeface="Wingdings" panose="05000000000000000000" pitchFamily="2" charset="2"/>
              <a:buChar char="à"/>
              <a:defRPr sz="3800">
                <a:latin typeface="Calibri"/>
                <a:ea typeface="Calibri"/>
                <a:cs typeface="Calibri"/>
                <a:sym typeface="Calibri"/>
              </a:defRPr>
            </a:pPr>
            <a:r>
              <a:rPr lang="nl-NL" sz="2200" dirty="0">
                <a:sym typeface="Wingdings" panose="05000000000000000000" pitchFamily="2" charset="2"/>
              </a:rPr>
              <a:t>Hoe je ook kalibreert/imputeert, je zal nooit de ‘juiste’ waarde vinden</a:t>
            </a:r>
          </a:p>
          <a:p>
            <a:pPr marL="342900" indent="-342900" algn="l">
              <a:buFont typeface="Wingdings" panose="05000000000000000000" pitchFamily="2" charset="2"/>
              <a:buChar char="à"/>
              <a:defRPr sz="3800">
                <a:latin typeface="Calibri"/>
                <a:ea typeface="Calibri"/>
                <a:cs typeface="Calibri"/>
                <a:sym typeface="Calibri"/>
              </a:defRPr>
            </a:pPr>
            <a:r>
              <a:rPr lang="nl-NL" sz="2200" dirty="0">
                <a:sym typeface="Wingdings" panose="05000000000000000000" pitchFamily="2" charset="2"/>
              </a:rPr>
              <a:t>Andere optie: kalibratie/imputatie achterwege laten en bij voorbaat alleen werken met voldoende betrouwbare sensoren </a:t>
            </a:r>
          </a:p>
        </p:txBody>
      </p:sp>
      <p:sp>
        <p:nvSpPr>
          <p:cNvPr id="8" name="Tijdelijke aanduiding voor datum 7">
            <a:extLst>
              <a:ext uri="{FF2B5EF4-FFF2-40B4-BE49-F238E27FC236}">
                <a16:creationId xmlns:a16="http://schemas.microsoft.com/office/drawing/2014/main" id="{FCFAD0C3-8343-4C02-A033-64DDFA0259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6D8E76-1001-D443-A394-EA77BA049ACA}" type="datetime5">
              <a:rPr lang="nl-NL" smtClean="0"/>
              <a:t>26-jun-23</a:t>
            </a:fld>
            <a:endParaRPr lang="en-GB" sz="1000" dirty="0"/>
          </a:p>
        </p:txBody>
      </p:sp>
      <p:sp>
        <p:nvSpPr>
          <p:cNvPr id="10" name="Tijdelijke aanduiding voor dianummer 9">
            <a:extLst>
              <a:ext uri="{FF2B5EF4-FFF2-40B4-BE49-F238E27FC236}">
                <a16:creationId xmlns:a16="http://schemas.microsoft.com/office/drawing/2014/main" id="{2BB47208-D08C-48B5-BAC8-5ADC17A4CEC9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pPr/>
              <a:t>9</a:t>
            </a:fld>
            <a:endParaRPr lang="en-GB" dirty="0">
              <a:latin typeface="+mn-lt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2FC2D4C-42E8-578C-2DAA-C29A2C2F09A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74332" y="4873719"/>
            <a:ext cx="3498594" cy="18100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55627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16949</TotalTime>
  <Words>681</Words>
  <Application>Microsoft Office PowerPoint</Application>
  <PresentationFormat>Widescreen</PresentationFormat>
  <Paragraphs>132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Arial</vt:lpstr>
      <vt:lpstr>Calibri</vt:lpstr>
      <vt:lpstr>Calibri Light</vt:lpstr>
      <vt:lpstr>Wingdings</vt:lpstr>
      <vt:lpstr>Kantoorthema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bram vink</dc:creator>
  <cp:lastModifiedBy>Kevin Ouwerkerk</cp:lastModifiedBy>
  <cp:revision>145</cp:revision>
  <dcterms:created xsi:type="dcterms:W3CDTF">2020-12-23T10:27:49Z</dcterms:created>
  <dcterms:modified xsi:type="dcterms:W3CDTF">2023-06-27T07:05:30Z</dcterms:modified>
</cp:coreProperties>
</file>