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Roboto Slab"/>
      <p:regular r:id="rId31"/>
      <p:bold r:id="rId32"/>
    </p:embeddedFont>
    <p:embeddedFont>
      <p:font typeface="Robo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Slab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oboto-regular.fntdata"/><Relationship Id="rId10" Type="http://schemas.openxmlformats.org/officeDocument/2006/relationships/slide" Target="slides/slide5.xml"/><Relationship Id="rId32" Type="http://schemas.openxmlformats.org/officeDocument/2006/relationships/font" Target="fonts/RobotoSlab-bold.fntdata"/><Relationship Id="rId13" Type="http://schemas.openxmlformats.org/officeDocument/2006/relationships/slide" Target="slides/slide8.xml"/><Relationship Id="rId35" Type="http://schemas.openxmlformats.org/officeDocument/2006/relationships/font" Target="fonts/Roboto-italic.fntdata"/><Relationship Id="rId12" Type="http://schemas.openxmlformats.org/officeDocument/2006/relationships/slide" Target="slides/slide7.xml"/><Relationship Id="rId34" Type="http://schemas.openxmlformats.org/officeDocument/2006/relationships/font" Target="fonts/Robot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Robot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47ae499bf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47ae499bf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547ae499bf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547ae499bf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547ae499bf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547ae499bf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47ae499bf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547ae499bf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547ae499bf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547ae499bf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47ae499bf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547ae499bf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547ae499bf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547ae499bf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47ae499bf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547ae499bf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47ae499bf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547ae499bf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547ae499bf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547ae499bf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47ae499bf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47ae499bf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502bc711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5502bc711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5502bc711b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5502bc711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5502bc711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5502bc711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47ae499bf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547ae499bf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547ae499bf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547ae499bf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547ae499bf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547ae499bf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47ae499bf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47ae499bf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502bc71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502bc71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547ae499bf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547ae499bf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547ae499bf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547ae499bf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547ae499bf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547ae499b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47ae499bf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547ae499bf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47ae499bf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547ae499bf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hyperlink" Target="mailto:r.l.j.h.gather@tilburguniversity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robingather.com" TargetMode="External"/><Relationship Id="rId4" Type="http://schemas.openxmlformats.org/officeDocument/2006/relationships/hyperlink" Target="http://www.ayyeka.com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 en Optimalisatie in Ayyeka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Optima HWQ Workshop 26-06-23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 bij Ayyeka – Flatlines</a:t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Achtereenvolgende datapunten van dezelfde waarde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Hoeveel: aanpasbaar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Toepasbaar voor analoge sensors; die geven eigenlijk nooit meerdere keren exact dezelfde waarde aan.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Toepasbaar voor wegvallen van communicatie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bijvoorbeeld als de modem (Wavelet) wegvalt, maar de analyser werkt door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</a:t>
            </a:r>
            <a:r>
              <a:rPr lang="en"/>
              <a:t>f wanneer de verbinding van de modem naar de cloud database verbroken is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 bij Ayyeka – Drift</a:t>
            </a:r>
            <a:endParaRPr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 dit moment niet te detecteren door Ayyeka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Korte-termijn vs lange-termijn drift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Drift als indicator voor onderhoud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Hier wordt nog aan gewerkt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490250" y="1481100"/>
            <a:ext cx="5618700" cy="218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Optimalisatie</a:t>
            </a:r>
            <a:endParaRPr/>
          </a:p>
        </p:txBody>
      </p:sp>
      <p:sp>
        <p:nvSpPr>
          <p:cNvPr id="138" name="Google Shape;138;p24"/>
          <p:cNvSpPr txBox="1"/>
          <p:nvPr/>
        </p:nvSpPr>
        <p:spPr>
          <a:xfrm>
            <a:off x="434025" y="2909025"/>
            <a:ext cx="4960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Klassieke </a:t>
            </a: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algoritmes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AI oplossingen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optimalisatie bij Ayyeka – Klassiek</a:t>
            </a:r>
            <a:endParaRPr/>
          </a:p>
        </p:txBody>
      </p:sp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200" y="1430400"/>
            <a:ext cx="7830000" cy="35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optimalisatie – Klassiek</a:t>
            </a:r>
            <a:endParaRPr/>
          </a:p>
        </p:txBody>
      </p:sp>
      <p:sp>
        <p:nvSpPr>
          <p:cNvPr id="151" name="Google Shape;151;p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Curve-fitting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Linear, exponential, of cubic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Seasonal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Goed voor data met een duidelijk dag-nacht patroon of per seizoen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Eigen formule</a:t>
            </a:r>
            <a:endParaRPr/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50" y="3141575"/>
            <a:ext cx="9059675" cy="1813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optimalisatie – AI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Drie oplossingen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Verschil: variabelen (periode, gevoeligheid)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 gebruiker beslist op basis van zijn/haar domeinkennis</a:t>
            </a:r>
            <a:endParaRPr/>
          </a:p>
        </p:txBody>
      </p:sp>
      <p:pic>
        <p:nvPicPr>
          <p:cNvPr id="159" name="Google Shape;1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07585"/>
            <a:ext cx="9143999" cy="193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optimalisatie – Controle</a:t>
            </a:r>
            <a:endParaRPr/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Elke verandering is opgeslagen met naam en datum.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 originele data is nooit overschreven, maar staat apart.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Veranderde delen zijn duidelijk gemarkeerd in Data Curator.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Veranderingen zijn makkelijk te herstellen.</a:t>
            </a:r>
            <a:endParaRPr/>
          </a:p>
        </p:txBody>
      </p:sp>
      <p:pic>
        <p:nvPicPr>
          <p:cNvPr id="166" name="Google Shape;16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3089226"/>
            <a:ext cx="8368201" cy="1076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9"/>
          <p:cNvSpPr txBox="1"/>
          <p:nvPr>
            <p:ph type="title"/>
          </p:nvPr>
        </p:nvSpPr>
        <p:spPr>
          <a:xfrm>
            <a:off x="490250" y="1481100"/>
            <a:ext cx="7356300" cy="218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MicroLAN stappenplan</a:t>
            </a:r>
            <a:endParaRPr/>
          </a:p>
        </p:txBody>
      </p:sp>
      <p:sp>
        <p:nvSpPr>
          <p:cNvPr id="172" name="Google Shape;172;p29"/>
          <p:cNvSpPr txBox="1"/>
          <p:nvPr/>
        </p:nvSpPr>
        <p:spPr>
          <a:xfrm>
            <a:off x="434025" y="2909025"/>
            <a:ext cx="49608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Vergelijking tools Ayyeka en Deltares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Aqualysis labdata + Heino sensordata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Breda voorspellingen waterkwaliteit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Vergelijking tools Deltares en Ayyeka</a:t>
            </a:r>
            <a:endParaRPr/>
          </a:p>
        </p:txBody>
      </p:sp>
      <p:sp>
        <p:nvSpPr>
          <p:cNvPr id="178" name="Google Shape;178;p3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Duidelijkheid over data optimalisatie aanpak via vragen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Twee datasets door beide tools laten processen en de uitkomst vergelijken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Heino vijver: sensordata van zuurstof, ammonium, e.d.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Passantenhaven Breda: regenval en e. coli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Goede onderbouwing van optimalisatie naar de klanten toe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Heino sensordata + Aqualysis labdata </a:t>
            </a:r>
            <a:endParaRPr/>
          </a:p>
        </p:txBody>
      </p:sp>
      <p:sp>
        <p:nvSpPr>
          <p:cNvPr id="184" name="Google Shape;184;p3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Heino vijver sensordata: temperatuur, ammonium, zuustof, pH, zoutgehalte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Aqualysis labdata: e. coli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Sensordata correleren met labdata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Toevoegen data van overstorten (via de gemeente)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Inhoud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Introductie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kwaliteit bij Ayyeka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optimalisatie met de Data Curator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MicroLAN volgende stappen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Afsluitende samenvatting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Breda voorspellingen waterkwaliteit</a:t>
            </a:r>
            <a:endParaRPr/>
          </a:p>
        </p:txBody>
      </p:sp>
      <p:sp>
        <p:nvSpPr>
          <p:cNvPr id="190" name="Google Shape;190;p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Locatie: de Passantenhaven, Breda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Huidige betrouwbaarheid van model: 44%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Betrouwbaarheid: hoeveelheid correcte waarschuwing voorspellingen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Dit jaar koppelen we meer data: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Regenval meters rond Breda van de gemeente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Regenval meters van AgroExact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Pomp data gemeente Breda van 2023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Ook deze data kwaliteit kan worden verbeterd door Ayyeka of Deltares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Vergelijken regenval data van meters met radar data (zoals Buienradar)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Breda correlatie regenval, pompen, e. coli</a:t>
            </a:r>
            <a:endParaRPr/>
          </a:p>
        </p:txBody>
      </p:sp>
      <p:pic>
        <p:nvPicPr>
          <p:cNvPr id="196" name="Google Shape;19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425" y="1352725"/>
            <a:ext cx="7389153" cy="3694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6338" y="0"/>
            <a:ext cx="6991326" cy="52507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4"/>
          <p:cNvSpPr txBox="1"/>
          <p:nvPr/>
        </p:nvSpPr>
        <p:spPr>
          <a:xfrm>
            <a:off x="5288725" y="360700"/>
            <a:ext cx="32742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Kaart Breda met Tipping Buckets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Breda voorspellingen waterkwaliteit – Doel</a:t>
            </a:r>
            <a:endParaRPr/>
          </a:p>
        </p:txBody>
      </p:sp>
      <p:sp>
        <p:nvSpPr>
          <p:cNvPr id="208" name="Google Shape;208;p3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Toe naar voorspellingen van waterkwaliteit daling events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Daling events door beter inzicht naar mogelijke oplossingen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Verbetering betrouwbaarheid van de voorspellingen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Doel is door combinatie met externe databases de voorspelling naar 24-26 uur uit te breiden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Samenvatting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4" name="Google Shape;214;p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Ayyeka Data Curator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Geeft controle aan gebruiker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Biedt klassieke curve-fitting en AI oplossingen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Optimalisaties zijn controleerbaar en herstelbaar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MicroLAN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Vergelijken van Ayyeka’s tool met Deltares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Verbeteren betrouwbaarheid waterkwaliteit voorspellingen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Integratie van regenval en riool data Breda en Heino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Vragen?</a:t>
            </a:r>
            <a:endParaRPr/>
          </a:p>
        </p:txBody>
      </p:sp>
      <p:sp>
        <p:nvSpPr>
          <p:cNvPr id="220" name="Google Shape;220;p37"/>
          <p:cNvSpPr txBox="1"/>
          <p:nvPr>
            <p:ph idx="1" type="subTitle"/>
          </p:nvPr>
        </p:nvSpPr>
        <p:spPr>
          <a:xfrm>
            <a:off x="1680300" y="3049450"/>
            <a:ext cx="5783400" cy="52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Robin Gather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r.l.j.h.gather@tilburguniversity.edu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Introductie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Robin Gather</a:t>
            </a:r>
            <a:endParaRPr b="1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B.Sc. Artificial Intelligence van Radboud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Master student aan de JADS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 </a:t>
            </a:r>
            <a:r>
              <a:rPr lang="en"/>
              <a:t>Consultant bij MKB Datalab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Werkt sinds september met MicroLAN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www.robingather.com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Ayyeka</a:t>
            </a:r>
            <a:endParaRPr b="1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Remote sensors management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Smart IoT ‘Wavelets’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 dashboard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Sinds kort: Data Curator (optimalisatie)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www.ayyeka.com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875" y="3489775"/>
            <a:ext cx="1744175" cy="8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7000" y="4361875"/>
            <a:ext cx="3658525" cy="49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49375" y="3489774"/>
            <a:ext cx="2345887" cy="8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37527" y="3489775"/>
            <a:ext cx="3658524" cy="1448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Introductie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87900" y="1489825"/>
            <a:ext cx="75006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MicroLAN</a:t>
            </a:r>
            <a:endParaRPr b="1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Transitie van sensoren naar data ingezet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Werkt met o.a. IoT platforms Ayyeka en Blockbax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Doel is een hardware onafhankelijk dataplatform te creëren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Dataoptimalisatie zal binnen OptiSenseData gebeuren\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o.a. gericht op verbinden van databases zoals AgroExact, Blockbax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Combinatie van externe factoren (weer, onderhoud, etc.) met meetparameters (WQ, flow, etc.)  om datazekerheid te optimaliseren en voorspellingen te doen (onderhoud, afwijkingen, etc.)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225" y="3664550"/>
            <a:ext cx="2735900" cy="136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9775" y="3664550"/>
            <a:ext cx="2921359" cy="136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Introductie – Data Curator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Ayyeka’s oplossing voor het optimaliseren van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Herkent issues en toont die aan gebruiker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Issues zijn op te lossen met: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Curve fitting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AI oplossingen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Seasonal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Manuele invulling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0875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490250" y="1481100"/>
            <a:ext cx="5618700" cy="218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</a:t>
            </a:r>
            <a:endParaRPr/>
          </a:p>
        </p:txBody>
      </p:sp>
      <p:sp>
        <p:nvSpPr>
          <p:cNvPr id="108" name="Google Shape;108;p19"/>
          <p:cNvSpPr txBox="1"/>
          <p:nvPr/>
        </p:nvSpPr>
        <p:spPr>
          <a:xfrm>
            <a:off x="434025" y="2909025"/>
            <a:ext cx="4960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Algemeen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Outliers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Flatlines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Drift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 bij Ayyeka – Algemeen</a:t>
            </a:r>
            <a:endParaRPr/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Geen score van kwaliteit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Stoplicht van issues: rood (hoog), geel (mid), groen (laag)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Herkenbare issues: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Outliers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Flatlines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Irreguliere sampling rate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Missing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Laat het aan de gebruiker over om de issues juist op te lossen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Aanpassingen overschrijven nooit de originele data!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kwaliteit bij Ayyeka – Outliers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Statistisch model op een deel van de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Kijkt naar standard deviation en afgeleide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Berekent</a:t>
            </a:r>
            <a:r>
              <a:rPr lang="en"/>
              <a:t> probability van data punten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Geen ondersteuning voor seasonal patronen (dag- en nachtritmes)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Wordt aan gewerkt en komt binnenkort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Niet ondersteund voor outliers, wel als invulling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2E313B"/>
      </a:dk1>
      <a:lt1>
        <a:srgbClr val="F2F0F1"/>
      </a:lt1>
      <a:dk2>
        <a:srgbClr val="2E313B"/>
      </a:dk2>
      <a:lt2>
        <a:srgbClr val="CFD8DC"/>
      </a:lt2>
      <a:accent1>
        <a:srgbClr val="5CA9AD"/>
      </a:accent1>
      <a:accent2>
        <a:srgbClr val="558B2F"/>
      </a:accent2>
      <a:accent3>
        <a:srgbClr val="009688"/>
      </a:accent3>
      <a:accent4>
        <a:srgbClr val="5CA9AD"/>
      </a:accent4>
      <a:accent5>
        <a:srgbClr val="4C838B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