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0" r:id="rId5"/>
    <p:sldId id="308" r:id="rId6"/>
    <p:sldId id="320" r:id="rId7"/>
    <p:sldId id="311" r:id="rId8"/>
    <p:sldId id="302" r:id="rId9"/>
    <p:sldId id="305" r:id="rId10"/>
    <p:sldId id="304" r:id="rId11"/>
    <p:sldId id="306" r:id="rId12"/>
    <p:sldId id="341" r:id="rId13"/>
    <p:sldId id="309" r:id="rId14"/>
    <p:sldId id="310" r:id="rId15"/>
    <p:sldId id="313" r:id="rId16"/>
    <p:sldId id="339" r:id="rId17"/>
    <p:sldId id="300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C80"/>
    <a:srgbClr val="E6E6E6"/>
    <a:srgbClr val="FFFFFF"/>
    <a:srgbClr val="C0C0C0"/>
    <a:srgbClr val="707070"/>
    <a:srgbClr val="00B389"/>
    <a:srgbClr val="F1F3FD"/>
    <a:srgbClr val="0D38E0"/>
    <a:srgbClr val="0EA2ED"/>
    <a:srgbClr val="00D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12" autoAdjust="0"/>
  </p:normalViewPr>
  <p:slideViewPr>
    <p:cSldViewPr snapToGrid="0" showGuides="1">
      <p:cViewPr varScale="1">
        <p:scale>
          <a:sx n="122" d="100"/>
          <a:sy n="122" d="100"/>
        </p:scale>
        <p:origin x="43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6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B07A4AF-8444-4E55-9211-06750DF868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059487" y="8229664"/>
            <a:ext cx="588963" cy="18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9B6C5B75-63DC-4795-B872-D188C0279E99}" type="slidenum">
              <a:rPr lang="nl-NL" sz="1000" smtClean="0"/>
              <a:pPr/>
              <a:t>‹#›</a:t>
            </a:fld>
            <a:endParaRPr lang="nl-NL" sz="1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086CC55-5F13-427E-8D55-23A3E11C42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12" y="8635837"/>
            <a:ext cx="1080000" cy="3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34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extLst>
    <p:ext uri="{56416CCD-93CA-4268-BC5B-53C4BB910035}">
      <p15:sldGuideLst xmlns:p15="http://schemas.microsoft.com/office/powerpoint/2012/main"/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6172200" y="8685213"/>
            <a:ext cx="438150" cy="18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/>
            </a:lvl1pPr>
          </a:lstStyle>
          <a:p>
            <a:fld id="{309F7339-69D5-4EA7-B93A-8AF4EDB56B8B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3EB29D91-C68B-40E2-ACA8-22AC17FBF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2" y="8592970"/>
            <a:ext cx="1080000" cy="351000"/>
          </a:xfrm>
          <a:prstGeom prst="rect">
            <a:avLst/>
          </a:prstGeom>
        </p:spPr>
      </p:pic>
      <p:sp>
        <p:nvSpPr>
          <p:cNvPr id="9" name="Tijdelijke aanduiding voor notities 8">
            <a:extLst>
              <a:ext uri="{FF2B5EF4-FFF2-40B4-BE49-F238E27FC236}">
                <a16:creationId xmlns:a16="http://schemas.microsoft.com/office/drawing/2014/main" id="{A3C8BF89-5841-4101-9B55-9A1ADF2AA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7379500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772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0885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2468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316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527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DeltaresNL/" TargetMode="External"/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3" Type="http://schemas.openxmlformats.org/officeDocument/2006/relationships/hyperlink" Target="mailto:info@deltares.nl" TargetMode="External"/><Relationship Id="rId21" Type="http://schemas.openxmlformats.org/officeDocument/2006/relationships/image" Target="../media/image18.svg"/><Relationship Id="rId7" Type="http://schemas.openxmlformats.org/officeDocument/2006/relationships/hyperlink" Target="https://www.instagram.com/deltares/" TargetMode="External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image" Target="../media/image6.jp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deltares.nl/" TargetMode="External"/><Relationship Id="rId11" Type="http://schemas.openxmlformats.org/officeDocument/2006/relationships/image" Target="../media/image8.svg"/><Relationship Id="rId5" Type="http://schemas.openxmlformats.org/officeDocument/2006/relationships/hyperlink" Target="https://www.linkedin.com/company/deltares" TargetMode="External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4" Type="http://schemas.openxmlformats.org/officeDocument/2006/relationships/hyperlink" Target="https://twitter.com/deltares/" TargetMode="External"/><Relationship Id="rId9" Type="http://schemas.openxmlformats.org/officeDocument/2006/relationships/image" Target="../media/image5.png"/><Relationship Id="rId14" Type="http://schemas.openxmlformats.org/officeDocument/2006/relationships/image" Target="../media/image11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8.svg"/><Relationship Id="rId5" Type="http://schemas.openxmlformats.org/officeDocument/2006/relationships/image" Target="../media/image8.svg"/><Relationship Id="rId15" Type="http://schemas.openxmlformats.org/officeDocument/2006/relationships/image" Target="../media/image14.svg"/><Relationship Id="rId10" Type="http://schemas.openxmlformats.org/officeDocument/2006/relationships/image" Target="../media/image17.png"/><Relationship Id="rId4" Type="http://schemas.openxmlformats.org/officeDocument/2006/relationships/image" Target="../media/image7.png"/><Relationship Id="rId9" Type="http://schemas.openxmlformats.org/officeDocument/2006/relationships/image" Target="../media/image16.svg"/><Relationship Id="rId1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532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46860" y="5295900"/>
            <a:ext cx="600222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6861" y="3854640"/>
            <a:ext cx="600222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22938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3258" y="1766078"/>
            <a:ext cx="6006145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04582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076175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5"/>
            <a:ext cx="5076175" cy="4322762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481776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4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724001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jdelijke aanduiding voor tekst 8">
            <a:extLst>
              <a:ext uri="{FF2B5EF4-FFF2-40B4-BE49-F238E27FC236}">
                <a16:creationId xmlns:a16="http://schemas.microsoft.com/office/drawing/2014/main" id="{B5530F62-171F-4B44-ACAA-AC786B92F2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91825" y="5724000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051189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61FC5BFF-809B-4D7D-AC0F-5D7B92535F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455737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F51408D9-846A-496F-B660-9763E7E9FC9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855911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B1122521-F62D-48C8-B637-D4F27028964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155824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650134BB-B103-4668-BCD7-561087B391F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455737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545B6CBB-4649-4D2E-B29A-C3F6E02090C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155824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9D1568BF-DD59-4BEE-A218-1B34F1C6B38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855911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450455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1768763"/>
            <a:ext cx="10512348" cy="4320000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227857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volle breed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1743163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1">
            <a:extLst>
              <a:ext uri="{FF2B5EF4-FFF2-40B4-BE49-F238E27FC236}">
                <a16:creationId xmlns:a16="http://schemas.microsoft.com/office/drawing/2014/main" id="{CAD4495B-AA1A-4F62-8627-3561516357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752" y="6267443"/>
            <a:ext cx="1188000" cy="38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532634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str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7382169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70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40700" y="857"/>
            <a:ext cx="3599932" cy="6857143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245374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sta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5340000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2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857"/>
            <a:ext cx="5644632" cy="6857143"/>
          </a:xfrm>
          <a:solidFill>
            <a:schemeClr val="bg1">
              <a:lumMod val="85000"/>
            </a:schemeClr>
          </a:solidFill>
        </p:spPr>
        <p:txBody>
          <a:bodyPr tIns="378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740227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of logo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9F2D50-CADF-4163-A029-8B9A0424B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10512000" cy="468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60EC3D4-D14B-4BCD-BF52-05BE98A99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36323C5-92AF-4A0E-82DF-F4AB426B3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FE8BBA-2E99-4D96-8F25-2A98D038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Tijdelijke aanduiding voor afbeelding 65">
            <a:extLst>
              <a:ext uri="{FF2B5EF4-FFF2-40B4-BE49-F238E27FC236}">
                <a16:creationId xmlns:a16="http://schemas.microsoft.com/office/drawing/2014/main" id="{2AF1D927-9FAE-49C1-9BD6-F1C4F8D7594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9" name="Tijdelijke aanduiding voor afbeelding 65">
            <a:extLst>
              <a:ext uri="{FF2B5EF4-FFF2-40B4-BE49-F238E27FC236}">
                <a16:creationId xmlns:a16="http://schemas.microsoft.com/office/drawing/2014/main" id="{733ADF27-84E5-4C77-A414-7F0E4DA3DA9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906724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1C857FC7-6D65-4C72-9D0F-581A48D0715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057799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B765388F-978F-43F5-923F-85D826894A4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08875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A87D663-B54E-4A21-A00C-0BD3BFB464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3599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3" name="Tijdelijke aanduiding voor afbeelding 65">
            <a:extLst>
              <a:ext uri="{FF2B5EF4-FFF2-40B4-BE49-F238E27FC236}">
                <a16:creationId xmlns:a16="http://schemas.microsoft.com/office/drawing/2014/main" id="{56FDE74E-0F50-4155-BEEC-2850FDC97DB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556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D71C804D-3C0F-41A5-8373-6A3A8168C9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906724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0C3E9BDF-7ACE-40C6-8AC1-CCDE842E1F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057799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4E753E60-0CC4-4D5F-9F09-D1EB7F5C1B6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08875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7" name="Tijdelijke aanduiding voor afbeelding 65">
            <a:extLst>
              <a:ext uri="{FF2B5EF4-FFF2-40B4-BE49-F238E27FC236}">
                <a16:creationId xmlns:a16="http://schemas.microsoft.com/office/drawing/2014/main" id="{3CA6A3D3-992C-4A44-ACE1-E437BA7329B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3599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8" name="Tijdelijke aanduiding voor afbeelding 65">
            <a:extLst>
              <a:ext uri="{FF2B5EF4-FFF2-40B4-BE49-F238E27FC236}">
                <a16:creationId xmlns:a16="http://schemas.microsoft.com/office/drawing/2014/main" id="{92F6A7FF-822A-4C63-8F78-1CCC66B8696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556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9" name="Tijdelijke aanduiding voor afbeelding 65">
            <a:extLst>
              <a:ext uri="{FF2B5EF4-FFF2-40B4-BE49-F238E27FC236}">
                <a16:creationId xmlns:a16="http://schemas.microsoft.com/office/drawing/2014/main" id="{9E6C6AC3-C163-4C9D-AC60-05BBCCF9147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906724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0" name="Tijdelijke aanduiding voor afbeelding 65">
            <a:extLst>
              <a:ext uri="{FF2B5EF4-FFF2-40B4-BE49-F238E27FC236}">
                <a16:creationId xmlns:a16="http://schemas.microsoft.com/office/drawing/2014/main" id="{3168A12F-BFBE-4360-98BA-A467C3F113E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057799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1" name="Tijdelijke aanduiding voor afbeelding 65">
            <a:extLst>
              <a:ext uri="{FF2B5EF4-FFF2-40B4-BE49-F238E27FC236}">
                <a16:creationId xmlns:a16="http://schemas.microsoft.com/office/drawing/2014/main" id="{27717DEB-1276-417F-A482-0C7E87407CFC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208875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2" name="Tijdelijke aanduiding voor afbeelding 65">
            <a:extLst>
              <a:ext uri="{FF2B5EF4-FFF2-40B4-BE49-F238E27FC236}">
                <a16:creationId xmlns:a16="http://schemas.microsoft.com/office/drawing/2014/main" id="{DC804FE7-5194-45B7-9F11-66B83C126F8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3599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3" name="Tijdelijke aanduiding voor afbeelding 65">
            <a:extLst>
              <a:ext uri="{FF2B5EF4-FFF2-40B4-BE49-F238E27FC236}">
                <a16:creationId xmlns:a16="http://schemas.microsoft.com/office/drawing/2014/main" id="{13BF1A4D-0004-47F5-BD22-5574315802E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556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4" name="Tijdelijke aanduiding voor afbeelding 65">
            <a:extLst>
              <a:ext uri="{FF2B5EF4-FFF2-40B4-BE49-F238E27FC236}">
                <a16:creationId xmlns:a16="http://schemas.microsoft.com/office/drawing/2014/main" id="{40E7FE1B-81AA-4D57-A470-4914C5DE257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2906724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5" name="Tijdelijke aanduiding voor afbeelding 65">
            <a:extLst>
              <a:ext uri="{FF2B5EF4-FFF2-40B4-BE49-F238E27FC236}">
                <a16:creationId xmlns:a16="http://schemas.microsoft.com/office/drawing/2014/main" id="{D4810DC4-4E2F-4B0D-88EA-49713EC28B6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7799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6" name="Tijdelijke aanduiding voor afbeelding 65">
            <a:extLst>
              <a:ext uri="{FF2B5EF4-FFF2-40B4-BE49-F238E27FC236}">
                <a16:creationId xmlns:a16="http://schemas.microsoft.com/office/drawing/2014/main" id="{C38C4235-7F22-4988-B598-0D97819CFE5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208875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7" name="Tijdelijke aanduiding voor afbeelding 65">
            <a:extLst>
              <a:ext uri="{FF2B5EF4-FFF2-40B4-BE49-F238E27FC236}">
                <a16:creationId xmlns:a16="http://schemas.microsoft.com/office/drawing/2014/main" id="{F9CC71FE-8D91-41AA-BD80-0A48C4E294A3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3599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9775882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met bol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256FF6D-B760-43BA-B16F-E3D5015A3F29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53" y="447038"/>
            <a:ext cx="5497409" cy="594360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2711AF3-2B55-481E-9ED2-5ACC1009CDAE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439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4876A113-1D30-4087-9D42-E90369759F0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132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81E34DD4-0E1C-4461-98C5-DDEC9922F5D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670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7449E03-26AF-49A4-81EB-7C9E07304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1195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tx2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2BE7A57-D121-4714-8A53-2C214612193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820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6C7F7593-F4BA-42C6-A380-DDE2C8EFDE6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513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DDBCD6E0-B215-4817-9034-DD97790855F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5051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7776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057708-D1C8-4296-B46B-067A31C01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135801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accent4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24D0FF-5EBE-4860-837B-BFB572136BD6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54CB1E06-8FF5-435E-8680-1F32B34785F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2A789FDD-DFC0-4340-8081-AD0F03E80E4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792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50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2035359" y="1513268"/>
            <a:ext cx="8128800" cy="4572000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5BDAF44-690D-4351-8FD6-C1E9BED26CF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29915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674169-AF61-4435-A283-A72FDC76FF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608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37B8B9B-1532-42C6-9518-5A4FFA46DA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146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701057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613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 hele 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-582255"/>
            <a:ext cx="10517113" cy="504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0" y="-381"/>
            <a:ext cx="12192000" cy="6857325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44074A4-CF50-4C78-B45A-809AAE1C0D8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2ABB8A6-5903-42F4-80B8-B80E7DE199A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1603FA5-FFD5-4564-BBCA-638420254F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1587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434A854-1FA0-4B51-9A92-125BD510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60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B3C54020-6274-482D-BF87-6C38C2F97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74C2B89-1B52-4DA9-B304-A626BCE88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A8AA3559-A58B-438D-A544-F79B7A9C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6020416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rond elem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pic>
        <p:nvPicPr>
          <p:cNvPr id="11" name="Deltares_Logo_groot_wi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8" name="Ovaal 7">
            <a:extLst>
              <a:ext uri="{FF2B5EF4-FFF2-40B4-BE49-F238E27FC236}">
                <a16:creationId xmlns:a16="http://schemas.microsoft.com/office/drawing/2014/main" id="{EA007BEC-B68F-4D17-A66D-5C87F079B473}"/>
              </a:ext>
            </a:extLst>
          </p:cNvPr>
          <p:cNvSpPr>
            <a:spLocks noChangeAspect="1"/>
          </p:cNvSpPr>
          <p:nvPr userDrawn="1"/>
        </p:nvSpPr>
        <p:spPr>
          <a:xfrm>
            <a:off x="465064" y="455811"/>
            <a:ext cx="5943600" cy="594360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Enabling_deltalife_wit">
            <a:extLst>
              <a:ext uri="{FF2B5EF4-FFF2-40B4-BE49-F238E27FC236}">
                <a16:creationId xmlns:a16="http://schemas.microsoft.com/office/drawing/2014/main" id="{CC1AB181-2C98-49C8-B934-9DA01A7107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2554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2026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9" name="Enabling_deltalife_wit">
            <a:extLst>
              <a:ext uri="{FF2B5EF4-FFF2-40B4-BE49-F238E27FC236}">
                <a16:creationId xmlns:a16="http://schemas.microsoft.com/office/drawing/2014/main" id="{A4EF4C13-16AE-4FBA-9B9D-2EEA812DFA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8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 (met animati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 Blue">
            <a:extLst>
              <a:ext uri="{FF2B5EF4-FFF2-40B4-BE49-F238E27FC236}">
                <a16:creationId xmlns:a16="http://schemas.microsoft.com/office/drawing/2014/main" id="{E67129F5-F9B1-464C-B563-6456865CCFF2}"/>
              </a:ext>
            </a:extLst>
          </p:cNvPr>
          <p:cNvSpPr>
            <a:spLocks noChangeAspect="1"/>
          </p:cNvSpPr>
          <p:nvPr userDrawn="1"/>
        </p:nvSpPr>
        <p:spPr>
          <a:xfrm>
            <a:off x="4384800" y="1580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Circle Green">
            <a:extLst>
              <a:ext uri="{FF2B5EF4-FFF2-40B4-BE49-F238E27FC236}">
                <a16:creationId xmlns:a16="http://schemas.microsoft.com/office/drawing/2014/main" id="{9D1A10F2-6EA4-4646-94AB-D1971B8790AC}"/>
              </a:ext>
            </a:extLst>
          </p:cNvPr>
          <p:cNvSpPr>
            <a:spLocks noChangeAspect="1"/>
          </p:cNvSpPr>
          <p:nvPr userDrawn="1"/>
        </p:nvSpPr>
        <p:spPr>
          <a:xfrm>
            <a:off x="4240800" y="1796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1DF8627-4105-4921-8328-8A3BE55CDA89}"/>
              </a:ext>
            </a:extLst>
          </p:cNvPr>
          <p:cNvSpPr/>
          <p:nvPr userDrawn="1"/>
        </p:nvSpPr>
        <p:spPr>
          <a:xfrm>
            <a:off x="3123210" y="985652"/>
            <a:ext cx="7030193" cy="4773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Enabling_deltalife_wit">
            <a:extLst>
              <a:ext uri="{FF2B5EF4-FFF2-40B4-BE49-F238E27FC236}">
                <a16:creationId xmlns:a16="http://schemas.microsoft.com/office/drawing/2014/main" id="{F6979AE7-8CDB-45F8-88A4-AC18A1F0E5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0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7.40741E-7 L -0.0332 0.060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300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2.22222E-6 L 0.04115 -0.074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7" y="-375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3" animBg="1"/>
      <p:bldP spid="10" grpId="0" animBg="1"/>
      <p:bldP spid="10" grpId="1" animBg="1"/>
      <p:bldP spid="10" grpId="3" animBg="1"/>
      <p:bldP spid="3" grpId="0" animBg="1"/>
      <p:bldP spid="12" grpId="0" animBg="1"/>
    </p:bld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9" name="Tekstvak 28">
            <a:hlinkClick r:id="rId3"/>
            <a:extLst>
              <a:ext uri="{FF2B5EF4-FFF2-40B4-BE49-F238E27FC236}">
                <a16:creationId xmlns:a16="http://schemas.microsoft.com/office/drawing/2014/main" id="{C731B5EA-6866-4EBE-8138-DEC893F2E2E3}"/>
              </a:ext>
            </a:extLst>
          </p:cNvPr>
          <p:cNvSpPr txBox="1"/>
          <p:nvPr userDrawn="1"/>
        </p:nvSpPr>
        <p:spPr>
          <a:xfrm>
            <a:off x="1260000" y="2267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info@deltares.nl</a:t>
            </a:r>
          </a:p>
        </p:txBody>
      </p:sp>
      <p:sp>
        <p:nvSpPr>
          <p:cNvPr id="30" name="Tekstvak 29">
            <a:hlinkClick r:id="rId4"/>
            <a:extLst>
              <a:ext uri="{FF2B5EF4-FFF2-40B4-BE49-F238E27FC236}">
                <a16:creationId xmlns:a16="http://schemas.microsoft.com/office/drawing/2014/main" id="{B2A41075-9E8D-4E25-B2BA-1D1DD506088A}"/>
              </a:ext>
            </a:extLst>
          </p:cNvPr>
          <p:cNvSpPr txBox="1"/>
          <p:nvPr userDrawn="1"/>
        </p:nvSpPr>
        <p:spPr>
          <a:xfrm>
            <a:off x="4212000" y="1763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1" name="Tekstvak 30">
            <a:hlinkClick r:id="rId5"/>
            <a:extLst>
              <a:ext uri="{FF2B5EF4-FFF2-40B4-BE49-F238E27FC236}">
                <a16:creationId xmlns:a16="http://schemas.microsoft.com/office/drawing/2014/main" id="{58C063EF-2783-4DB8-8B62-49C28C8695C5}"/>
              </a:ext>
            </a:extLst>
          </p:cNvPr>
          <p:cNvSpPr txBox="1"/>
          <p:nvPr userDrawn="1"/>
        </p:nvSpPr>
        <p:spPr>
          <a:xfrm>
            <a:off x="6912000" y="1763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linkedin.com/company/deltares</a:t>
            </a:r>
          </a:p>
        </p:txBody>
      </p:sp>
      <p:sp>
        <p:nvSpPr>
          <p:cNvPr id="32" name="Tekstvak 31">
            <a:hlinkClick r:id="rId6"/>
            <a:extLst>
              <a:ext uri="{FF2B5EF4-FFF2-40B4-BE49-F238E27FC236}">
                <a16:creationId xmlns:a16="http://schemas.microsoft.com/office/drawing/2014/main" id="{5F163D96-77E3-420C-8665-5CE311574B20}"/>
              </a:ext>
            </a:extLst>
          </p:cNvPr>
          <p:cNvSpPr txBox="1"/>
          <p:nvPr userDrawn="1"/>
        </p:nvSpPr>
        <p:spPr>
          <a:xfrm>
            <a:off x="1260000" y="1763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www.deltares.nl</a:t>
            </a:r>
          </a:p>
        </p:txBody>
      </p:sp>
      <p:sp>
        <p:nvSpPr>
          <p:cNvPr id="33" name="Tekstvak 32">
            <a:hlinkClick r:id="rId7"/>
            <a:extLst>
              <a:ext uri="{FF2B5EF4-FFF2-40B4-BE49-F238E27FC236}">
                <a16:creationId xmlns:a16="http://schemas.microsoft.com/office/drawing/2014/main" id="{3B4E325A-D4A5-415E-A8C3-FF4A98631369}"/>
              </a:ext>
            </a:extLst>
          </p:cNvPr>
          <p:cNvSpPr txBox="1"/>
          <p:nvPr userDrawn="1"/>
        </p:nvSpPr>
        <p:spPr>
          <a:xfrm>
            <a:off x="4212000" y="2267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4" name="Tekstvak 33">
            <a:hlinkClick r:id="rId8"/>
            <a:extLst>
              <a:ext uri="{FF2B5EF4-FFF2-40B4-BE49-F238E27FC236}">
                <a16:creationId xmlns:a16="http://schemas.microsoft.com/office/drawing/2014/main" id="{052934D0-6B1B-4AB9-8002-224050C7A1A1}"/>
              </a:ext>
            </a:extLst>
          </p:cNvPr>
          <p:cNvSpPr txBox="1"/>
          <p:nvPr userDrawn="1"/>
        </p:nvSpPr>
        <p:spPr>
          <a:xfrm>
            <a:off x="6912000" y="2267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facebook.com/deltaresNL</a:t>
            </a:r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Graphic 6">
            <a:hlinkClick r:id="rId6"/>
            <a:extLst>
              <a:ext uri="{FF2B5EF4-FFF2-40B4-BE49-F238E27FC236}">
                <a16:creationId xmlns:a16="http://schemas.microsoft.com/office/drawing/2014/main" id="{0D7005BD-5B17-436C-95BF-D53FCBDA054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6000" y="1764000"/>
            <a:ext cx="306000" cy="306000"/>
          </a:xfrm>
          <a:prstGeom prst="rect">
            <a:avLst/>
          </a:prstGeom>
        </p:spPr>
      </p:pic>
      <p:pic>
        <p:nvPicPr>
          <p:cNvPr id="9" name="Graphic 8">
            <a:hlinkClick r:id="rId5"/>
            <a:extLst>
              <a:ext uri="{FF2B5EF4-FFF2-40B4-BE49-F238E27FC236}">
                <a16:creationId xmlns:a16="http://schemas.microsoft.com/office/drawing/2014/main" id="{48ED5D6E-BB00-4DF8-8A4A-B64CCA32001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8000" y="1764000"/>
            <a:ext cx="306000" cy="306000"/>
          </a:xfrm>
          <a:prstGeom prst="rect">
            <a:avLst/>
          </a:prstGeom>
        </p:spPr>
      </p:pic>
      <p:pic>
        <p:nvPicPr>
          <p:cNvPr id="12" name="Graphic 11">
            <a:hlinkClick r:id="rId3"/>
            <a:extLst>
              <a:ext uri="{FF2B5EF4-FFF2-40B4-BE49-F238E27FC236}">
                <a16:creationId xmlns:a16="http://schemas.microsoft.com/office/drawing/2014/main" id="{3D248AEC-10A5-4B7E-BF95-2E949619BAC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6000" y="2268000"/>
            <a:ext cx="306000" cy="306000"/>
          </a:xfrm>
          <a:prstGeom prst="rect">
            <a:avLst/>
          </a:prstGeom>
        </p:spPr>
      </p:pic>
      <p:pic>
        <p:nvPicPr>
          <p:cNvPr id="16" name="Graphic 15">
            <a:hlinkClick r:id="rId8"/>
            <a:extLst>
              <a:ext uri="{FF2B5EF4-FFF2-40B4-BE49-F238E27FC236}">
                <a16:creationId xmlns:a16="http://schemas.microsoft.com/office/drawing/2014/main" id="{54EB740A-0F53-4E1C-8587-DA2F01870AD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08000" y="2268000"/>
            <a:ext cx="306000" cy="306000"/>
          </a:xfrm>
          <a:prstGeom prst="rect">
            <a:avLst/>
          </a:prstGeom>
        </p:spPr>
      </p:pic>
      <p:pic>
        <p:nvPicPr>
          <p:cNvPr id="19" name="Graphic 18">
            <a:hlinkClick r:id="rId4"/>
            <a:extLst>
              <a:ext uri="{FF2B5EF4-FFF2-40B4-BE49-F238E27FC236}">
                <a16:creationId xmlns:a16="http://schemas.microsoft.com/office/drawing/2014/main" id="{3C2A80C3-6754-49BB-AE1D-787E3C8B82C9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708000" y="1764000"/>
            <a:ext cx="306000" cy="306000"/>
          </a:xfrm>
          <a:prstGeom prst="rect">
            <a:avLst/>
          </a:prstGeom>
        </p:spPr>
      </p:pic>
      <p:pic>
        <p:nvPicPr>
          <p:cNvPr id="44" name="Graphic 43">
            <a:hlinkClick r:id="rId7"/>
            <a:extLst>
              <a:ext uri="{FF2B5EF4-FFF2-40B4-BE49-F238E27FC236}">
                <a16:creationId xmlns:a16="http://schemas.microsoft.com/office/drawing/2014/main" id="{7232CAEC-F3CE-4040-A772-F8A6B9302514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708000" y="2268000"/>
            <a:ext cx="306000" cy="306000"/>
          </a:xfrm>
          <a:prstGeom prst="rect">
            <a:avLst/>
          </a:prstGeom>
        </p:spPr>
      </p:pic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255237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3045" userDrawn="1">
          <p15:clr>
            <a:srgbClr val="FBAE40"/>
          </p15:clr>
        </p15:guide>
        <p15:guide id="2" orient="horz" pos="2058" userDrawn="1">
          <p15:clr>
            <a:srgbClr val="FBAE40"/>
          </p15:clr>
        </p15:guide>
        <p15:guide id="3" orient="horz" pos="4026" userDrawn="1">
          <p15:clr>
            <a:srgbClr val="FBAE40"/>
          </p15:clr>
        </p15:guide>
        <p15:guide id="4" pos="4044" userDrawn="1">
          <p15:clr>
            <a:srgbClr val="FBAE40"/>
          </p15:clr>
        </p15:guide>
        <p15:guide id="5" pos="4362" userDrawn="1">
          <p15:clr>
            <a:srgbClr val="FBAE40"/>
          </p15:clr>
        </p15:guide>
        <p15:guide id="6" pos="2661" userDrawn="1">
          <p15:clr>
            <a:srgbClr val="FBAE40"/>
          </p15:clr>
        </p15:guide>
        <p15:guide id="7" pos="2343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(Vrij invulb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3" name="Tijdelijke aanduiding voor tekst 3">
            <a:extLst>
              <a:ext uri="{FF2B5EF4-FFF2-40B4-BE49-F238E27FC236}">
                <a16:creationId xmlns:a16="http://schemas.microsoft.com/office/drawing/2014/main" id="{D05F72AB-9143-4CEB-9995-BC46F87996D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260000" y="1764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4" name="Tijdelijke aanduiding voor tekst 3">
            <a:extLst>
              <a:ext uri="{FF2B5EF4-FFF2-40B4-BE49-F238E27FC236}">
                <a16:creationId xmlns:a16="http://schemas.microsoft.com/office/drawing/2014/main" id="{140C74ED-3843-44B5-A036-98F1C0983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60000" y="2268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5" name="Tijdelijke aanduiding voor tekst 3">
            <a:extLst>
              <a:ext uri="{FF2B5EF4-FFF2-40B4-BE49-F238E27FC236}">
                <a16:creationId xmlns:a16="http://schemas.microsoft.com/office/drawing/2014/main" id="{7CB3B72F-829E-4802-89CE-5FAA8872114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212000" y="1764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6" name="Tijdelijke aanduiding voor tekst 3">
            <a:extLst>
              <a:ext uri="{FF2B5EF4-FFF2-40B4-BE49-F238E27FC236}">
                <a16:creationId xmlns:a16="http://schemas.microsoft.com/office/drawing/2014/main" id="{E96C0F79-C1F5-448A-9B02-130652C5EFD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12000" y="2268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7" name="Tijdelijke aanduiding voor tekst 3">
            <a:extLst>
              <a:ext uri="{FF2B5EF4-FFF2-40B4-BE49-F238E27FC236}">
                <a16:creationId xmlns:a16="http://schemas.microsoft.com/office/drawing/2014/main" id="{3008B147-EF81-4851-A6A3-FDBC85BB5B4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10369" y="1764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8" name="Tijdelijke aanduiding voor tekst 3">
            <a:extLst>
              <a:ext uri="{FF2B5EF4-FFF2-40B4-BE49-F238E27FC236}">
                <a16:creationId xmlns:a16="http://schemas.microsoft.com/office/drawing/2014/main" id="{D61D01F4-0D94-49A0-A0C6-2A6964B3939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910369" y="2268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12238712-852D-4C83-A179-EE0F3F6553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55650" y="1764000"/>
            <a:ext cx="306000" cy="30600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5" name="Tijdelijke aanduiding voor afbeelding 12">
            <a:extLst>
              <a:ext uri="{FF2B5EF4-FFF2-40B4-BE49-F238E27FC236}">
                <a16:creationId xmlns:a16="http://schemas.microsoft.com/office/drawing/2014/main" id="{B94B33D8-9ADC-46F3-9BAD-244DD869287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55650" y="2268000"/>
            <a:ext cx="306000" cy="306000"/>
          </a:xfr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6" name="Tijdelijke aanduiding voor afbeelding 12">
            <a:extLst>
              <a:ext uri="{FF2B5EF4-FFF2-40B4-BE49-F238E27FC236}">
                <a16:creationId xmlns:a16="http://schemas.microsoft.com/office/drawing/2014/main" id="{7B078E79-A086-4E54-9016-28A2DBA0692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708000" y="1764000"/>
            <a:ext cx="306000" cy="306000"/>
          </a:xfr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7" name="Tijdelijke aanduiding voor afbeelding 12">
            <a:extLst>
              <a:ext uri="{FF2B5EF4-FFF2-40B4-BE49-F238E27FC236}">
                <a16:creationId xmlns:a16="http://schemas.microsoft.com/office/drawing/2014/main" id="{9A2E3717-085D-4920-9B0E-8DBF1A42FCA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708000" y="2268000"/>
            <a:ext cx="306000" cy="306000"/>
          </a:xfr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8" name="Tijdelijke aanduiding voor afbeelding 12">
            <a:extLst>
              <a:ext uri="{FF2B5EF4-FFF2-40B4-BE49-F238E27FC236}">
                <a16:creationId xmlns:a16="http://schemas.microsoft.com/office/drawing/2014/main" id="{77467CBB-F989-40AA-BAA1-DDC3FE2145D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408000" y="1764000"/>
            <a:ext cx="306000" cy="306000"/>
          </a:xfr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9" name="Tijdelijke aanduiding voor afbeelding 12">
            <a:extLst>
              <a:ext uri="{FF2B5EF4-FFF2-40B4-BE49-F238E27FC236}">
                <a16:creationId xmlns:a16="http://schemas.microsoft.com/office/drawing/2014/main" id="{1C25A578-0CC7-464F-9CFB-1B9EC232EF8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408000" y="2268000"/>
            <a:ext cx="306000" cy="306000"/>
          </a:xfr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09454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3045">
          <p15:clr>
            <a:srgbClr val="FBAE40"/>
          </p15:clr>
        </p15:guide>
        <p15:guide id="2" orient="horz" pos="2058">
          <p15:clr>
            <a:srgbClr val="FBAE40"/>
          </p15:clr>
        </p15:guide>
        <p15:guide id="3" orient="horz" pos="4026">
          <p15:clr>
            <a:srgbClr val="FBAE40"/>
          </p15:clr>
        </p15:guide>
        <p15:guide id="4" pos="4044">
          <p15:clr>
            <a:srgbClr val="FBAE40"/>
          </p15:clr>
        </p15:guide>
        <p15:guide id="5" pos="4362">
          <p15:clr>
            <a:srgbClr val="FBAE40"/>
          </p15:clr>
        </p15:guide>
        <p15:guide id="6" pos="2661">
          <p15:clr>
            <a:srgbClr val="FBAE40"/>
          </p15:clr>
        </p15:guide>
        <p15:guide id="7" pos="2343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.Titeldia met vierkan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685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80256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Gro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454C307C-D04D-4709-9FD4-571150894DD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193988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FE604B20-D198-4E8C-9B1F-0066D909E5D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739235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opgave met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EC7CA-9C23-4C8C-8E52-48827CB3D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AB16DB44-A35C-4555-8271-1BC45D5E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8298A93-251E-4C71-ACF3-6A1388860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E74A889B-77F6-4552-B217-7A2CA16B2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9EBD329-956B-407B-9AD6-0D41AC6CBE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1" y="1762124"/>
            <a:ext cx="10517112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9" name="Tijdelijke aanduiding voor afbeelding 13">
            <a:extLst>
              <a:ext uri="{FF2B5EF4-FFF2-40B4-BE49-F238E27FC236}">
                <a16:creationId xmlns:a16="http://schemas.microsoft.com/office/drawing/2014/main" id="{29C6F091-D152-418D-B9F8-A87580FF62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3358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60BE643B-1ED0-4C44-A1BD-69154E5788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3876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A065EEC8-0E39-4605-AE1D-D95CBC9048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14164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48162130-D103-42A6-B07E-E8EF059018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54452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7250C887-952A-4DC1-8215-8DFA36C6ED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394740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B0075813-47FE-4243-A0DB-86635BED62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73502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6" name="Tijdelijke aanduiding voor afbeelding 13">
            <a:extLst>
              <a:ext uri="{FF2B5EF4-FFF2-40B4-BE49-F238E27FC236}">
                <a16:creationId xmlns:a16="http://schemas.microsoft.com/office/drawing/2014/main" id="{B8D44326-7D12-4338-99E1-2E879D21A25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075317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8288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BD4A7-30E2-4E78-B4FA-A8B2C41A6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89361EE-4435-4145-8E9D-4F0A53E9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6DFBB55-F053-4FC0-8FD6-FD27BC57E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220EB44-40D1-4CAF-8FFD-29202A0A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64A6160-4B2C-4199-AB7C-023FEDE195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650" y="1768763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Tijdelijke aanduiding voor inhoud 6">
            <a:extLst>
              <a:ext uri="{FF2B5EF4-FFF2-40B4-BE49-F238E27FC236}">
                <a16:creationId xmlns:a16="http://schemas.microsoft.com/office/drawing/2014/main" id="{A7315F35-EA75-4506-B955-CB617ACBDB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91825" y="1770636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594062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met tit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360240-711C-40DC-B819-28D5F76EA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2125"/>
            <a:ext cx="5065347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85B8C4-FFE1-4941-89E1-E5B658D7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650" y="2556001"/>
            <a:ext cx="5065347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D244503-4D19-475F-8DE3-680EA8CDC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997" y="1762125"/>
            <a:ext cx="5087002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D37810D-DEFA-432E-B30A-7F13B7EF0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0997" y="2556001"/>
            <a:ext cx="5087002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D5B83A0-F52F-4A50-A779-6FBDEC06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0DF3265-27D0-49AD-8963-A3EC3CB22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2C89B3-2645-49EA-AE6E-C0189B3A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9CFFACB9-41BE-4C1C-8FD9-C0590014C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7444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77C9B-D616-43D5-9E9C-399615DA1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7891F0-8DCB-4D52-8695-2AD66508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B044C9F-B1E5-43F8-ABA5-F8A0AF3B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4021C5-B1DD-464A-832F-A03BCAB5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9620551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Footer Bar">
            <a:extLst>
              <a:ext uri="{FF2B5EF4-FFF2-40B4-BE49-F238E27FC236}">
                <a16:creationId xmlns:a16="http://schemas.microsoft.com/office/drawing/2014/main" id="{022EB8B7-6824-4AED-BB2B-C0B109993AD1}"/>
              </a:ext>
            </a:extLst>
          </p:cNvPr>
          <p:cNvGrpSpPr/>
          <p:nvPr userDrawn="1"/>
        </p:nvGrpSpPr>
        <p:grpSpPr>
          <a:xfrm>
            <a:off x="11742000" y="0"/>
            <a:ext cx="450000" cy="6858000"/>
            <a:chOff x="11742000" y="0"/>
            <a:chExt cx="450000" cy="6858000"/>
          </a:xfrm>
          <a:solidFill>
            <a:schemeClr val="accent2">
              <a:alpha val="5882"/>
            </a:schemeClr>
          </a:solidFill>
        </p:grpSpPr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9F9EE001-C15B-435E-9F44-1622C159FC17}"/>
                </a:ext>
              </a:extLst>
            </p:cNvPr>
            <p:cNvSpPr/>
            <p:nvPr userDrawn="1"/>
          </p:nvSpPr>
          <p:spPr>
            <a:xfrm>
              <a:off x="11742000" y="0"/>
              <a:ext cx="450000" cy="6858000"/>
            </a:xfrm>
            <a:prstGeom prst="rect">
              <a:avLst/>
            </a:prstGeom>
            <a:solidFill>
              <a:srgbClr val="F1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32440EA2-337B-4EDA-9C88-10B9002EF364}"/>
                </a:ext>
              </a:extLst>
            </p:cNvPr>
            <p:cNvCxnSpPr/>
            <p:nvPr userDrawn="1"/>
          </p:nvCxnSpPr>
          <p:spPr>
            <a:xfrm>
              <a:off x="11801530" y="6081711"/>
              <a:ext cx="324000" cy="0"/>
            </a:xfrm>
            <a:prstGeom prst="lin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E966F5-006F-433A-9691-0B17633B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 dirty="0"/>
              <a:t>Dia met tekst. Voorbeeld van een lange tekst over twee regels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B2E2CE-1F7F-4603-9A75-FEAAFF738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8763"/>
            <a:ext cx="10512349" cy="43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nl-NL" dirty="0"/>
              <a:t>Niveau 1, standaard met </a:t>
            </a:r>
            <a:r>
              <a:rPr lang="nl-NL" dirty="0" err="1"/>
              <a:t>bullets</a:t>
            </a:r>
            <a:endParaRPr lang="nl-NL" dirty="0"/>
          </a:p>
          <a:p>
            <a:pPr lvl="1"/>
            <a:r>
              <a:rPr lang="nl-NL" dirty="0"/>
              <a:t>Tweede niveau, (sub </a:t>
            </a:r>
            <a:r>
              <a:rPr lang="nl-NL" dirty="0" err="1"/>
              <a:t>bullets</a:t>
            </a:r>
            <a:r>
              <a:rPr lang="nl-NL" dirty="0"/>
              <a:t>)</a:t>
            </a:r>
          </a:p>
          <a:p>
            <a:pPr lvl="2"/>
            <a:r>
              <a:rPr lang="nl-NL" dirty="0"/>
              <a:t>Derde niveau (Leestekst)</a:t>
            </a:r>
          </a:p>
          <a:p>
            <a:pPr lvl="3"/>
            <a:r>
              <a:rPr lang="nl-NL" dirty="0"/>
              <a:t>Vierde niveau (Subtitel)</a:t>
            </a:r>
          </a:p>
          <a:p>
            <a:pPr lvl="4"/>
            <a:r>
              <a:rPr lang="nl-NL" dirty="0"/>
              <a:t>Vijfde niveau (Standaard met nummers)</a:t>
            </a:r>
          </a:p>
          <a:p>
            <a:pPr lvl="5"/>
            <a:r>
              <a:rPr lang="nl-NL" dirty="0"/>
              <a:t>Niveau zes (sub nummers)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4571E1-7B78-4AC3-AB7A-7A15720DF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420000" y="4157669"/>
            <a:ext cx="153888" cy="1485895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sz="1000" b="0">
                <a:solidFill>
                  <a:srgbClr val="E6E6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04B6D2-F868-492E-8371-701F4F999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89372" y="541695"/>
            <a:ext cx="153888" cy="5101869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lang="nl-NL" sz="10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nl-NL" dirty="0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491C4D-045B-4D79-8E4E-A715678EC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43163" y="6413498"/>
            <a:ext cx="450000" cy="18466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ct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5" name="Deltares_Logo_klein">
            <a:extLst>
              <a:ext uri="{FF2B5EF4-FFF2-40B4-BE49-F238E27FC236}">
                <a16:creationId xmlns:a16="http://schemas.microsoft.com/office/drawing/2014/main" id="{CA5E38F1-EE2E-4740-B411-6A2F5838BECA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56" y="6267123"/>
            <a:ext cx="1188000" cy="3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5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47" r:id="rId3"/>
    <p:sldLayoutId id="2147483691" r:id="rId4"/>
    <p:sldLayoutId id="2147483692" r:id="rId5"/>
    <p:sldLayoutId id="2147483664" r:id="rId6"/>
    <p:sldLayoutId id="2147483687" r:id="rId7"/>
    <p:sldLayoutId id="2147483689" r:id="rId8"/>
    <p:sldLayoutId id="2147483690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96" r:id="rId17"/>
    <p:sldLayoutId id="2147483682" r:id="rId18"/>
    <p:sldLayoutId id="2147483683" r:id="rId19"/>
    <p:sldLayoutId id="2147483749" r:id="rId20"/>
    <p:sldLayoutId id="2147483681" r:id="rId21"/>
    <p:sldLayoutId id="2147483752" r:id="rId22"/>
    <p:sldLayoutId id="2147483699" r:id="rId23"/>
    <p:sldLayoutId id="2147483748" r:id="rId24"/>
    <p:sldLayoutId id="2147483656" r:id="rId25"/>
    <p:sldLayoutId id="2147483753" r:id="rId26"/>
    <p:sldLayoutId id="2147483698" r:id="rId27"/>
    <p:sldLayoutId id="2147483754" r:id="rId2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24000" indent="-324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8000" indent="-324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24000" indent="-3240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+mj-lt"/>
        <a:buAutoNum type="arabicPeriod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648000" indent="-324000" algn="l" defTabSz="914400" rtl="0" eaLnBrk="1" latinLnBrk="0" hangingPunct="1">
        <a:lnSpc>
          <a:spcPct val="90000"/>
        </a:lnSpc>
        <a:spcBef>
          <a:spcPts val="500"/>
        </a:spcBef>
        <a:buSzPct val="95000"/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110" userDrawn="1">
          <p15:clr>
            <a:srgbClr val="F26B43"/>
          </p15:clr>
        </p15:guide>
        <p15:guide id="3" pos="476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6" pos="792" userDrawn="1">
          <p15:clr>
            <a:srgbClr val="F26B43"/>
          </p15:clr>
        </p15:guide>
        <p15:guide id="7" orient="horz" pos="3833" userDrawn="1">
          <p15:clr>
            <a:srgbClr val="F26B43"/>
          </p15:clr>
        </p15:guide>
        <p15:guide id="8" orient="horz" pos="336" userDrawn="1">
          <p15:clr>
            <a:srgbClr val="F26B43"/>
          </p15:clr>
        </p15:guide>
        <p15:guide id="9" pos="7098" userDrawn="1">
          <p15:clr>
            <a:srgbClr val="F26B43"/>
          </p15:clr>
        </p15:guide>
        <p15:guide id="10" pos="74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wiki.deltares.nl/display/OptimaHWQ/Oogst+uit+de+literatuu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Tijdelijke aanduiding voor afbeelding 17">
            <a:extLst>
              <a:ext uri="{FF2B5EF4-FFF2-40B4-BE49-F238E27FC236}">
                <a16:creationId xmlns:a16="http://schemas.microsoft.com/office/drawing/2014/main" id="{AA69BC65-8AFE-4119-BE77-AE1B7096E43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Ondertitel 6">
            <a:extLst>
              <a:ext uri="{FF2B5EF4-FFF2-40B4-BE49-F238E27FC236}">
                <a16:creationId xmlns:a16="http://schemas.microsoft.com/office/drawing/2014/main" id="{838C8FD7-55FC-4DBD-825A-309E45D66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6861" y="4540440"/>
            <a:ext cx="6002228" cy="676275"/>
          </a:xfrm>
        </p:spPr>
        <p:txBody>
          <a:bodyPr/>
          <a:lstStyle/>
          <a:p>
            <a:r>
              <a:rPr lang="nl-NL" dirty="0"/>
              <a:t>Interviews en literatuurverkenning  dataverwerking waterkwaliteitsensoren</a:t>
            </a:r>
          </a:p>
        </p:txBody>
      </p:sp>
      <p:sp>
        <p:nvSpPr>
          <p:cNvPr id="15" name="Tijdelijke aanduiding voor voettekst 14">
            <a:extLst>
              <a:ext uri="{FF2B5EF4-FFF2-40B4-BE49-F238E27FC236}">
                <a16:creationId xmlns:a16="http://schemas.microsoft.com/office/drawing/2014/main" id="{9A199952-5E95-4A28-BD26-74ECEF647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Voettekst van de presentatie</a:t>
            </a:r>
          </a:p>
        </p:txBody>
      </p:sp>
      <p:sp>
        <p:nvSpPr>
          <p:cNvPr id="16" name="Tijdelijke aanduiding voor dianummer 15">
            <a:extLst>
              <a:ext uri="{FF2B5EF4-FFF2-40B4-BE49-F238E27FC236}">
                <a16:creationId xmlns:a16="http://schemas.microsoft.com/office/drawing/2014/main" id="{18D4A5E8-322A-4392-899C-82090DBD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</a:t>
            </a:fld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7F40214-05A9-459B-91CB-FE5EED05289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Naam Achternaam</a:t>
            </a:r>
          </a:p>
        </p:txBody>
      </p:sp>
      <p:pic>
        <p:nvPicPr>
          <p:cNvPr id="1026" name="Picture 2" descr="AQUON">
            <a:extLst>
              <a:ext uri="{FF2B5EF4-FFF2-40B4-BE49-F238E27FC236}">
                <a16:creationId xmlns:a16="http://schemas.microsoft.com/office/drawing/2014/main" id="{940B01D6-C02A-4BF5-BF07-FE32A5E3A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4074" y="34299"/>
            <a:ext cx="2719483" cy="142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aterschap Aa en Maas - Modderkolk">
            <a:extLst>
              <a:ext uri="{FF2B5EF4-FFF2-40B4-BE49-F238E27FC236}">
                <a16:creationId xmlns:a16="http://schemas.microsoft.com/office/drawing/2014/main" id="{BD8B03A7-A2CA-4728-AA3F-72BA3E75C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7825" y="1421149"/>
            <a:ext cx="2767014" cy="76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icroLAN B.V. - Home | Facebook">
            <a:extLst>
              <a:ext uri="{FF2B5EF4-FFF2-40B4-BE49-F238E27FC236}">
                <a16:creationId xmlns:a16="http://schemas.microsoft.com/office/drawing/2014/main" id="{040B5F4B-18EB-43C9-804C-8B523BA478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971" b="22584"/>
          <a:stretch/>
        </p:blipFill>
        <p:spPr bwMode="auto">
          <a:xfrm>
            <a:off x="5880509" y="1352551"/>
            <a:ext cx="2556021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EA72787-1423-B1F9-A305-08C4A8638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Optima-HWQ</a:t>
            </a:r>
          </a:p>
        </p:txBody>
      </p:sp>
    </p:spTree>
    <p:extLst>
      <p:ext uri="{BB962C8B-B14F-4D97-AF65-F5344CB8AC3E}">
        <p14:creationId xmlns:p14="http://schemas.microsoft.com/office/powerpoint/2010/main" val="1848310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15162-FF11-4CA5-8A17-1B3966633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Duitsland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0807D-66DB-4C28-B44D-C3DB1A51B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299DA9-742F-4EEC-94EA-ABE9AD839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10</a:t>
            </a:fld>
            <a:endParaRPr lang="nl-NL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B8AA14F-D0BB-4777-8C36-4AA16C6D803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962259" y="436246"/>
            <a:ext cx="5873427" cy="28359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22D1C7-D8B6-47DF-87B6-9E3AC1958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479" y="3828491"/>
            <a:ext cx="5427207" cy="30382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34579E-0AC4-422B-9A20-5A606A70AE99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24" y="3866238"/>
            <a:ext cx="5567598" cy="2068755"/>
          </a:xfrm>
          <a:prstGeom prst="rect">
            <a:avLst/>
          </a:prstGeom>
        </p:spPr>
      </p:pic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46BDF5BE-EA7F-4CC0-B6BD-9D67D45FA0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8174" y="1267619"/>
            <a:ext cx="5206609" cy="2161382"/>
          </a:xfrm>
        </p:spPr>
        <p:txBody>
          <a:bodyPr/>
          <a:lstStyle/>
          <a:p>
            <a:r>
              <a:rPr lang="nl-NL" dirty="0" err="1"/>
              <a:t>Helmholtz</a:t>
            </a:r>
            <a:r>
              <a:rPr lang="nl-NL" dirty="0"/>
              <a:t> Centre - UFZ</a:t>
            </a:r>
          </a:p>
          <a:p>
            <a:r>
              <a:rPr lang="en-US" dirty="0"/>
              <a:t>System for automated Quality Control (</a:t>
            </a:r>
            <a:r>
              <a:rPr lang="nl-NL" dirty="0" err="1"/>
              <a:t>SaQC</a:t>
            </a:r>
            <a:r>
              <a:rPr lang="nl-NL" dirty="0"/>
              <a:t>)</a:t>
            </a:r>
          </a:p>
          <a:p>
            <a:r>
              <a:rPr lang="nl-NL" dirty="0"/>
              <a:t>Python tool</a:t>
            </a:r>
          </a:p>
          <a:p>
            <a:r>
              <a:rPr lang="nl-NL" dirty="0"/>
              <a:t>Voor verschillen soorten omgevingsdata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0C18589-804D-4392-91A7-1CA16C84A62B}"/>
              </a:ext>
            </a:extLst>
          </p:cNvPr>
          <p:cNvSpPr/>
          <p:nvPr/>
        </p:nvSpPr>
        <p:spPr>
          <a:xfrm>
            <a:off x="215924" y="3433665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80C80"/>
                </a:solidFill>
              </a:rPr>
              <a:t>Funties</a:t>
            </a:r>
            <a:endParaRPr lang="nl-NL" dirty="0">
              <a:solidFill>
                <a:srgbClr val="080C8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CC3026-6AC8-4454-9588-BBC2B4A7136C}"/>
              </a:ext>
            </a:extLst>
          </p:cNvPr>
          <p:cNvSpPr/>
          <p:nvPr/>
        </p:nvSpPr>
        <p:spPr>
          <a:xfrm>
            <a:off x="7235987" y="66914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80C80"/>
                </a:solidFill>
              </a:rPr>
              <a:t>Datastromen</a:t>
            </a:r>
            <a:r>
              <a:rPr lang="en-US" dirty="0">
                <a:solidFill>
                  <a:srgbClr val="080C80"/>
                </a:solidFill>
              </a:rPr>
              <a:t> </a:t>
            </a:r>
            <a:r>
              <a:rPr lang="en-US" dirty="0" err="1">
                <a:solidFill>
                  <a:srgbClr val="080C80"/>
                </a:solidFill>
              </a:rPr>
              <a:t>SaQC</a:t>
            </a:r>
            <a:endParaRPr lang="nl-NL" dirty="0">
              <a:solidFill>
                <a:srgbClr val="080C8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3D3077-1D47-4392-B2E5-27DAB0C273C8}"/>
              </a:ext>
            </a:extLst>
          </p:cNvPr>
          <p:cNvSpPr/>
          <p:nvPr/>
        </p:nvSpPr>
        <p:spPr>
          <a:xfrm>
            <a:off x="6587219" y="3429000"/>
            <a:ext cx="3993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80C80"/>
                </a:solidFill>
              </a:rPr>
              <a:t>Drift </a:t>
            </a:r>
            <a:r>
              <a:rPr lang="en-US" dirty="0" err="1">
                <a:solidFill>
                  <a:srgbClr val="080C80"/>
                </a:solidFill>
              </a:rPr>
              <a:t>correctie</a:t>
            </a:r>
            <a:r>
              <a:rPr lang="en-US" dirty="0">
                <a:solidFill>
                  <a:srgbClr val="080C80"/>
                </a:solidFill>
              </a:rPr>
              <a:t> and outlier </a:t>
            </a:r>
            <a:r>
              <a:rPr lang="en-US" dirty="0" err="1">
                <a:solidFill>
                  <a:srgbClr val="080C80"/>
                </a:solidFill>
              </a:rPr>
              <a:t>verwijdering</a:t>
            </a:r>
            <a:endParaRPr lang="nl-NL" dirty="0">
              <a:solidFill>
                <a:srgbClr val="080C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26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15162-FF11-4CA5-8A17-1B3966633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Australia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0807D-66DB-4C28-B44D-C3DB1A51B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299DA9-742F-4EEC-94EA-ABE9AD839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11</a:t>
            </a:fld>
            <a:endParaRPr lang="nl-NL" dirty="0"/>
          </a:p>
        </p:txBody>
      </p:sp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05A82000-A73F-4C12-ACDA-D21B0B811B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6166" y="1267619"/>
            <a:ext cx="5428617" cy="2161382"/>
          </a:xfrm>
        </p:spPr>
        <p:txBody>
          <a:bodyPr/>
          <a:lstStyle/>
          <a:p>
            <a:r>
              <a:rPr lang="nl-NL" dirty="0"/>
              <a:t>CSIRO, Queensland </a:t>
            </a:r>
            <a:r>
              <a:rPr lang="nl-NL" dirty="0" err="1"/>
              <a:t>Univ</a:t>
            </a:r>
            <a:r>
              <a:rPr lang="nl-NL" dirty="0"/>
              <a:t> of Tech, </a:t>
            </a:r>
            <a:r>
              <a:rPr lang="nl-NL" dirty="0" err="1"/>
              <a:t>Monash</a:t>
            </a:r>
            <a:r>
              <a:rPr lang="nl-NL" dirty="0"/>
              <a:t> </a:t>
            </a:r>
            <a:r>
              <a:rPr lang="nl-NL" dirty="0" err="1"/>
              <a:t>Univ</a:t>
            </a:r>
            <a:endParaRPr lang="nl-NL" dirty="0"/>
          </a:p>
          <a:p>
            <a:r>
              <a:rPr lang="nl-NL" dirty="0"/>
              <a:t>Bescherming van het Great Barrier Reef</a:t>
            </a:r>
          </a:p>
          <a:p>
            <a:r>
              <a:rPr lang="nl-NL" dirty="0"/>
              <a:t>Cloud-</a:t>
            </a:r>
            <a:r>
              <a:rPr lang="nl-NL" dirty="0" err="1"/>
              <a:t>based</a:t>
            </a:r>
            <a:r>
              <a:rPr lang="nl-NL" dirty="0"/>
              <a:t> data </a:t>
            </a:r>
            <a:r>
              <a:rPr lang="nl-NL" dirty="0" err="1"/>
              <a:t>imputation</a:t>
            </a:r>
            <a:r>
              <a:rPr lang="nl-NL" dirty="0"/>
              <a:t> system</a:t>
            </a:r>
          </a:p>
          <a:p>
            <a:r>
              <a:rPr lang="nl-NL" dirty="0"/>
              <a:t>Framework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detecting</a:t>
            </a:r>
            <a:r>
              <a:rPr lang="nl-NL" dirty="0"/>
              <a:t> </a:t>
            </a:r>
            <a:r>
              <a:rPr lang="nl-NL" dirty="0" err="1"/>
              <a:t>outliers</a:t>
            </a:r>
            <a:r>
              <a:rPr lang="nl-NL" dirty="0"/>
              <a:t> (</a:t>
            </a:r>
            <a:r>
              <a:rPr lang="nl-NL" i="1" dirty="0" err="1"/>
              <a:t>oddwater</a:t>
            </a:r>
            <a:r>
              <a:rPr lang="nl-NL" dirty="0"/>
              <a:t>)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758C10-FD11-4172-89C7-852C5F2FEE05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2783" y="81279"/>
            <a:ext cx="6183051" cy="40763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0054D64-C924-43FA-A048-7ABECA262822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0620" y="4986365"/>
            <a:ext cx="7461380" cy="16747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F561018-980C-46EA-A2BF-85E5CDD1882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2524" y="2827177"/>
            <a:ext cx="4044789" cy="3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27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4129-3CA5-4DEF-AD00-4DD14D1DD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Resterende ontwikkelingskansen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89DAB4-E930-4B8C-8290-998BF4601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F5E208-B38F-4E54-B58E-673841912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12</a:t>
            </a:fld>
            <a:endParaRPr lang="nl-NL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07B809-4D66-447F-AAD6-0B90684089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0355" y="1035510"/>
            <a:ext cx="10517112" cy="43227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/>
              <a:t>Toepassing van Random </a:t>
            </a:r>
            <a:r>
              <a:rPr lang="nl-NL" dirty="0" err="1"/>
              <a:t>Forest</a:t>
            </a:r>
            <a:r>
              <a:rPr lang="nl-NL" dirty="0"/>
              <a:t> voor het opsporen van uitschieters en het opvullen van gaten.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Sensorgegevens combineren met conventionele bemonsteringsgegevens </a:t>
            </a:r>
          </a:p>
        </p:txBody>
      </p:sp>
      <p:pic>
        <p:nvPicPr>
          <p:cNvPr id="2052" name="Picture 4" descr="MEDCLIC: Data assimilation: towards more realistic oceanic model  predictions integrating observations">
            <a:extLst>
              <a:ext uri="{FF2B5EF4-FFF2-40B4-BE49-F238E27FC236}">
                <a16:creationId xmlns:a16="http://schemas.microsoft.com/office/drawing/2014/main" id="{F77700DA-0F18-4EE7-8756-31CE116A7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8779" y="3300598"/>
            <a:ext cx="4892080" cy="272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s://www.researchgate.net/profile/Muhammad-Yaseen-Khan/publication/354354484/figure/fig4/AS:1080214163595269@1634554534720/Illustration-of-random-forest-trees_W640.jpg">
            <a:extLst>
              <a:ext uri="{FF2B5EF4-FFF2-40B4-BE49-F238E27FC236}">
                <a16:creationId xmlns:a16="http://schemas.microsoft.com/office/drawing/2014/main" id="{3A931B52-7270-453E-8BA5-955532DAB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141" y="1794510"/>
            <a:ext cx="3549057" cy="225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6A5280-7D0A-6131-9037-C03F96F171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638" y="4028524"/>
            <a:ext cx="4104656" cy="282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07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36EE0-B4F9-E569-AA45-A3558A82D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EF6DB-D711-C927-3837-F601CF166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13</a:t>
            </a:fld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FA0D28-A81B-62DF-D024-C26A92EB1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742"/>
            <a:ext cx="11743164" cy="688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65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jdelijke aanduiding voor afbeelding 128">
            <a:extLst>
              <a:ext uri="{FF2B5EF4-FFF2-40B4-BE49-F238E27FC236}">
                <a16:creationId xmlns:a16="http://schemas.microsoft.com/office/drawing/2014/main" id="{FA1B1A6D-3A86-4F95-8D24-AF1A478F45A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9B139452-27B1-41DF-AF0F-C8980743A8F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facebook.com/</a:t>
            </a:r>
            <a:r>
              <a:rPr lang="nl-NL" dirty="0" err="1"/>
              <a:t>deltaresNL</a:t>
            </a:r>
            <a:endParaRPr lang="nl-NL" dirty="0"/>
          </a:p>
          <a:p>
            <a:r>
              <a:rPr lang="nl-NL" dirty="0"/>
              <a:t>linkedin.com/company/</a:t>
            </a:r>
            <a:r>
              <a:rPr lang="nl-NL" dirty="0" err="1"/>
              <a:t>deltares</a:t>
            </a:r>
            <a:endParaRPr lang="nl-NL" dirty="0"/>
          </a:p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  <a:p>
            <a:r>
              <a:rPr lang="nl-NL" dirty="0"/>
              <a:t>@</a:t>
            </a:r>
            <a:r>
              <a:rPr lang="nl-NL" dirty="0" err="1"/>
              <a:t>deltaresNL</a:t>
            </a:r>
            <a:endParaRPr lang="nl-NL" dirty="0"/>
          </a:p>
        </p:txBody>
      </p:sp>
      <p:sp>
        <p:nvSpPr>
          <p:cNvPr id="130" name="Tijdelijke aanduiding voor tekst 129">
            <a:extLst>
              <a:ext uri="{FF2B5EF4-FFF2-40B4-BE49-F238E27FC236}">
                <a16:creationId xmlns:a16="http://schemas.microsoft.com/office/drawing/2014/main" id="{97498EAD-D9BC-4497-809D-90BAC7FC8F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E748CDC-89CE-4868-BBD3-314EE3C75CA9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24FDC9-349F-480B-83FD-A9B783C89B2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nl-NL" dirty="0"/>
              <a:t>Voettekst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527063-DA4D-4620-ABD9-F492B543D31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14</a:t>
            </a:fld>
            <a:endParaRPr lang="nl-NL" dirty="0"/>
          </a:p>
        </p:txBody>
      </p:sp>
      <p:sp>
        <p:nvSpPr>
          <p:cNvPr id="30" name="Tijdelijke aanduiding voor tekst 29">
            <a:extLst>
              <a:ext uri="{FF2B5EF4-FFF2-40B4-BE49-F238E27FC236}">
                <a16:creationId xmlns:a16="http://schemas.microsoft.com/office/drawing/2014/main" id="{8BAE38E2-1983-4050-827C-41B7773A605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nl-NL" dirty="0"/>
              <a:t>www.deltares.nl</a:t>
            </a:r>
          </a:p>
        </p:txBody>
      </p:sp>
      <p:sp>
        <p:nvSpPr>
          <p:cNvPr id="31" name="Tijdelijke aanduiding voor tekst 30">
            <a:extLst>
              <a:ext uri="{FF2B5EF4-FFF2-40B4-BE49-F238E27FC236}">
                <a16:creationId xmlns:a16="http://schemas.microsoft.com/office/drawing/2014/main" id="{0FFFB232-6F62-4B57-BB77-335815282DE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l-NL" dirty="0"/>
              <a:t>info@deltares.nl</a:t>
            </a:r>
          </a:p>
        </p:txBody>
      </p:sp>
      <p:sp>
        <p:nvSpPr>
          <p:cNvPr id="32" name="Tijdelijke aanduiding voor tekst 31">
            <a:extLst>
              <a:ext uri="{FF2B5EF4-FFF2-40B4-BE49-F238E27FC236}">
                <a16:creationId xmlns:a16="http://schemas.microsoft.com/office/drawing/2014/main" id="{02F24713-9C0A-4AFA-A00E-70022DA3DE8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3" name="Tijdelijke aanduiding voor tekst 32">
            <a:extLst>
              <a:ext uri="{FF2B5EF4-FFF2-40B4-BE49-F238E27FC236}">
                <a16:creationId xmlns:a16="http://schemas.microsoft.com/office/drawing/2014/main" id="{72DACC00-A9E9-4C5F-BFBC-C16A5B12945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78CAA8E6-A1D0-47B0-8ED6-0866768465F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nl-NL" dirty="0"/>
              <a:t>linkedin.com/company/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2F13401B-702F-48C9-B15A-134CFFE50A6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nl-NL" dirty="0"/>
              <a:t>facebook.com/</a:t>
            </a:r>
            <a:r>
              <a:rPr lang="nl-NL" dirty="0" err="1"/>
              <a:t>deltaresNL</a:t>
            </a:r>
            <a:endParaRPr lang="nl-NL" dirty="0"/>
          </a:p>
        </p:txBody>
      </p:sp>
      <p:sp>
        <p:nvSpPr>
          <p:cNvPr id="131" name="Tijdelijke aanduiding voor afbeelding 130">
            <a:extLst>
              <a:ext uri="{FF2B5EF4-FFF2-40B4-BE49-F238E27FC236}">
                <a16:creationId xmlns:a16="http://schemas.microsoft.com/office/drawing/2014/main" id="{57CA46A9-1D4A-467A-A87B-6BD96604A40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132" name="Tijdelijke aanduiding voor afbeelding 131">
            <a:extLst>
              <a:ext uri="{FF2B5EF4-FFF2-40B4-BE49-F238E27FC236}">
                <a16:creationId xmlns:a16="http://schemas.microsoft.com/office/drawing/2014/main" id="{18E735EB-9646-4D6D-BFE0-DDD1E99DDAED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33" name="Tijdelijke aanduiding voor afbeelding 132">
            <a:extLst>
              <a:ext uri="{FF2B5EF4-FFF2-40B4-BE49-F238E27FC236}">
                <a16:creationId xmlns:a16="http://schemas.microsoft.com/office/drawing/2014/main" id="{5C898AB1-C463-4387-91E7-C06B9A74641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34" name="Tijdelijke aanduiding voor afbeelding 133">
            <a:extLst>
              <a:ext uri="{FF2B5EF4-FFF2-40B4-BE49-F238E27FC236}">
                <a16:creationId xmlns:a16="http://schemas.microsoft.com/office/drawing/2014/main" id="{0D28C0E5-4C65-4285-85FF-093CDD6A3BB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35" name="Tijdelijke aanduiding voor afbeelding 134">
            <a:extLst>
              <a:ext uri="{FF2B5EF4-FFF2-40B4-BE49-F238E27FC236}">
                <a16:creationId xmlns:a16="http://schemas.microsoft.com/office/drawing/2014/main" id="{4091A081-5427-48B3-92ED-7E3D18FA314B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36" name="Tijdelijke aanduiding voor afbeelding 135">
            <a:extLst>
              <a:ext uri="{FF2B5EF4-FFF2-40B4-BE49-F238E27FC236}">
                <a16:creationId xmlns:a16="http://schemas.microsoft.com/office/drawing/2014/main" id="{50708FCB-95E4-42BE-B3D9-A5494748500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2" name="Titel 8">
            <a:extLst>
              <a:ext uri="{FF2B5EF4-FFF2-40B4-BE49-F238E27FC236}">
                <a16:creationId xmlns:a16="http://schemas.microsoft.com/office/drawing/2014/main" id="{52237B77-30E3-8FB4-00C8-D361171C1B21}"/>
              </a:ext>
            </a:extLst>
          </p:cNvPr>
          <p:cNvSpPr txBox="1">
            <a:spLocks/>
          </p:cNvSpPr>
          <p:nvPr/>
        </p:nvSpPr>
        <p:spPr>
          <a:xfrm>
            <a:off x="755649" y="236764"/>
            <a:ext cx="10517113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dirty="0"/>
              <a:t>Vragen??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55FC1D6-22EB-BF95-E228-91708B453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48" y="1067592"/>
            <a:ext cx="10517113" cy="936000"/>
          </a:xfrm>
        </p:spPr>
        <p:txBody>
          <a:bodyPr/>
          <a:lstStyle/>
          <a:p>
            <a:r>
              <a:rPr lang="nl-NL" sz="2400" dirty="0">
                <a:hlinkClick r:id="rId3"/>
              </a:rPr>
              <a:t>https://publicwiki.deltares.nl/display/OptimaHWQ/Oogst+uit+de+literatuur</a:t>
            </a:r>
            <a:br>
              <a:rPr lang="nl-NL" sz="2400" dirty="0"/>
            </a:b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70588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E328D-B69F-4300-9306-AA9BA03B2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Doel: </a:t>
            </a:r>
            <a:br>
              <a:rPr lang="nl-NL" dirty="0"/>
            </a:br>
            <a:r>
              <a:rPr lang="nl-NL" sz="3600" dirty="0">
                <a:latin typeface="Calibri Light" panose="020F0302020204030204" pitchFamily="34" charset="0"/>
              </a:rPr>
              <a:t>B</a:t>
            </a:r>
            <a:r>
              <a:rPr lang="nl-NL" sz="3600" dirty="0">
                <a:latin typeface="Calibri Light" panose="020F0302020204030204" pitchFamily="34" charset="0"/>
                <a:ea typeface="Calibri" panose="020F0502020204030204" pitchFamily="34" charset="0"/>
              </a:rPr>
              <a:t>etrouwbare data genereren uit waterkwaliteit sensoren door optimalisatie-routines te ontwikkelen </a:t>
            </a:r>
            <a:br>
              <a:rPr lang="nl-NL" dirty="0"/>
            </a:br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0F616-9DC9-4C60-8A86-D9C41ACD7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7CE23-54AF-4C85-B8E6-0CA2E9A4D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2</a:t>
            </a:fld>
            <a:endParaRPr lang="nl-NL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F7253A1-DD7C-4213-A1B7-849D1EF29542}"/>
              </a:ext>
            </a:extLst>
          </p:cNvPr>
          <p:cNvSpPr txBox="1">
            <a:spLocks/>
          </p:cNvSpPr>
          <p:nvPr/>
        </p:nvSpPr>
        <p:spPr>
          <a:xfrm>
            <a:off x="755649" y="2447111"/>
            <a:ext cx="10517113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dirty="0">
                <a:solidFill>
                  <a:srgbClr val="FF0000"/>
                </a:solidFill>
              </a:rPr>
              <a:t>Subdoelen: 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C4A7B4-8722-439B-A6B9-1178A46181A9}"/>
              </a:ext>
            </a:extLst>
          </p:cNvPr>
          <p:cNvSpPr/>
          <p:nvPr/>
        </p:nvSpPr>
        <p:spPr>
          <a:xfrm>
            <a:off x="1136688" y="2996385"/>
            <a:ext cx="9918623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Het real time signaleren van afwijkende meetwaarden ten behoeve van het sensorbeheer- en onderhoud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Het real time controleren en filteren voor online presentatie van actuele sensordata voor waterkwaliteit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Het achteraf assembleren van een optimaal gecorrigeerde continue meetreeks eventueel met conventionele metingen, inclusief invullen van data </a:t>
            </a:r>
            <a:r>
              <a:rPr lang="nl-NL" sz="2800" dirty="0" err="1">
                <a:solidFill>
                  <a:schemeClr val="tx2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gaps</a:t>
            </a:r>
            <a:endParaRPr lang="nl-NL" sz="2800" dirty="0">
              <a:solidFill>
                <a:schemeClr val="tx2"/>
              </a:solidFill>
              <a:latin typeface="Calibri Light" panose="020F0302020204030204" pitchFamily="34" charset="0"/>
              <a:ea typeface="+mj-ea"/>
              <a:cs typeface="Arial" panose="020B0604020202020204" pitchFamily="34" charset="0"/>
            </a:endParaRPr>
          </a:p>
          <a:p>
            <a:endParaRPr lang="nl-NL" sz="1400" dirty="0"/>
          </a:p>
          <a:p>
            <a:endParaRPr lang="nl-NL" b="1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454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F3884-4C08-44B5-A097-865118327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</p:spPr>
        <p:txBody>
          <a:bodyPr/>
          <a:lstStyle/>
          <a:p>
            <a:r>
              <a:rPr lang="nl-NL" dirty="0"/>
              <a:t>Complexiteit van data validatie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ECA7F-EBD9-4030-B3C2-3FD7796FC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64186-CF90-43CB-8329-2E62C23C7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3</a:t>
            </a:fld>
            <a:endParaRPr lang="nl-NL"/>
          </a:p>
        </p:txBody>
      </p:sp>
      <p:pic>
        <p:nvPicPr>
          <p:cNvPr id="1028" name="Picture 4" descr="Colour-coded scale indicating puzzle difficulty">
            <a:extLst>
              <a:ext uri="{FF2B5EF4-FFF2-40B4-BE49-F238E27FC236}">
                <a16:creationId xmlns:a16="http://schemas.microsoft.com/office/drawing/2014/main" id="{B72ECCEB-9FEA-4E26-A8FA-56CDAFE630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2849" y="1962569"/>
            <a:ext cx="9493958" cy="303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FE7686-0EAC-4DD6-99C2-886D43ECF88B}"/>
              </a:ext>
            </a:extLst>
          </p:cNvPr>
          <p:cNvSpPr txBox="1"/>
          <p:nvPr/>
        </p:nvSpPr>
        <p:spPr>
          <a:xfrm>
            <a:off x="1166071" y="5388347"/>
            <a:ext cx="1975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GW-standen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4299DA-4EC6-4CF5-B8FF-13D46997C1B9}"/>
              </a:ext>
            </a:extLst>
          </p:cNvPr>
          <p:cNvSpPr txBox="1"/>
          <p:nvPr/>
        </p:nvSpPr>
        <p:spPr>
          <a:xfrm>
            <a:off x="3268469" y="5397149"/>
            <a:ext cx="1747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OW-peilen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EA823D-FEC4-4B55-AE1E-224829C87F28}"/>
              </a:ext>
            </a:extLst>
          </p:cNvPr>
          <p:cNvSpPr txBox="1"/>
          <p:nvPr/>
        </p:nvSpPr>
        <p:spPr>
          <a:xfrm>
            <a:off x="5557083" y="5412731"/>
            <a:ext cx="1747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Afvoeren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7E1F71-143E-4D94-AEE8-EAFA8D93C9BD}"/>
              </a:ext>
            </a:extLst>
          </p:cNvPr>
          <p:cNvSpPr txBox="1"/>
          <p:nvPr/>
        </p:nvSpPr>
        <p:spPr>
          <a:xfrm>
            <a:off x="8275220" y="5412731"/>
            <a:ext cx="2336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Waterkwaliteit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6F2C90D-5523-4FD7-8918-34271D98AC79}"/>
              </a:ext>
            </a:extLst>
          </p:cNvPr>
          <p:cNvSpPr/>
          <p:nvPr/>
        </p:nvSpPr>
        <p:spPr>
          <a:xfrm>
            <a:off x="3069052" y="5507153"/>
            <a:ext cx="247832" cy="248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9CED67F-82A0-44DF-A13A-4401078CDA23}"/>
              </a:ext>
            </a:extLst>
          </p:cNvPr>
          <p:cNvSpPr/>
          <p:nvPr/>
        </p:nvSpPr>
        <p:spPr>
          <a:xfrm>
            <a:off x="5037408" y="5531536"/>
            <a:ext cx="397637" cy="248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7474E85D-CD44-4C2B-B337-5498D6811688}"/>
              </a:ext>
            </a:extLst>
          </p:cNvPr>
          <p:cNvSpPr/>
          <p:nvPr/>
        </p:nvSpPr>
        <p:spPr>
          <a:xfrm>
            <a:off x="7495370" y="5531536"/>
            <a:ext cx="766870" cy="2240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7439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7E17A-52E8-4D9A-9D28-DE22D4150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dirty="0"/>
              <a:t>Anomalieën in sensordata waterkwaliteit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4E320-128E-45C1-9A1C-306630A4B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620" y="1011015"/>
            <a:ext cx="6678512" cy="4320000"/>
          </a:xfrm>
        </p:spPr>
        <p:txBody>
          <a:bodyPr/>
          <a:lstStyle/>
          <a:p>
            <a:pPr marL="0" indent="0">
              <a:buNone/>
            </a:pPr>
            <a:endParaRPr lang="nl-NL" sz="1600" dirty="0"/>
          </a:p>
          <a:p>
            <a:r>
              <a:rPr lang="nl-NL" sz="2400" dirty="0" err="1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Invididuele</a:t>
            </a:r>
            <a:r>
              <a:rPr lang="nl-NL" sz="24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 afwijkende meetwaarden (onderhoud, elektronische storingen, verontreiniging)</a:t>
            </a:r>
          </a:p>
          <a:p>
            <a:r>
              <a:rPr lang="nl-NL" sz="2400" dirty="0" err="1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Flatlines</a:t>
            </a:r>
            <a:r>
              <a:rPr lang="nl-NL" sz="24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 (continue waarde bij storing)</a:t>
            </a:r>
          </a:p>
          <a:p>
            <a:r>
              <a:rPr lang="nl-NL" sz="24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Ruis/</a:t>
            </a:r>
            <a:r>
              <a:rPr lang="nl-NL" sz="2400" dirty="0" err="1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scatter</a:t>
            </a:r>
            <a:r>
              <a:rPr lang="nl-NL" sz="24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 (random korte termijn fluctuaties)</a:t>
            </a:r>
          </a:p>
          <a:p>
            <a:r>
              <a:rPr lang="nl-NL" sz="2400" dirty="0" err="1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Jumps</a:t>
            </a:r>
            <a:r>
              <a:rPr lang="nl-NL" sz="24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 (ander niveau na onderhoud)</a:t>
            </a:r>
          </a:p>
          <a:p>
            <a:r>
              <a:rPr lang="nl-NL" sz="24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Drift (oplopende afwijking </a:t>
            </a:r>
            <a:r>
              <a:rPr lang="nl-NL" sz="2400" dirty="0" err="1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tov</a:t>
            </a:r>
            <a:r>
              <a:rPr lang="nl-NL" sz="24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 </a:t>
            </a:r>
            <a:r>
              <a:rPr lang="nl-NL" sz="2400" dirty="0" err="1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labmetingen</a:t>
            </a:r>
            <a:r>
              <a:rPr lang="nl-NL" sz="2400" dirty="0">
                <a:solidFill>
                  <a:schemeClr val="tx2"/>
                </a:solidFill>
                <a:latin typeface="Calibri Light" panose="020F0302020204030204" pitchFamily="34" charset="0"/>
                <a:ea typeface="+mj-ea"/>
              </a:rPr>
              <a:t>)</a:t>
            </a:r>
          </a:p>
          <a:p>
            <a:endParaRPr lang="nl-NL" sz="2400" dirty="0">
              <a:solidFill>
                <a:schemeClr val="tx2"/>
              </a:solidFill>
              <a:latin typeface="Calibri Light" panose="020F0302020204030204" pitchFamily="34" charset="0"/>
              <a:ea typeface="+mj-ea"/>
            </a:endParaRPr>
          </a:p>
          <a:p>
            <a:endParaRPr lang="nl-NL" sz="2400" dirty="0">
              <a:solidFill>
                <a:schemeClr val="tx2"/>
              </a:solidFill>
              <a:latin typeface="Calibri Light" panose="020F0302020204030204" pitchFamily="34" charset="0"/>
              <a:ea typeface="+mj-ea"/>
            </a:endParaRPr>
          </a:p>
          <a:p>
            <a:pPr marL="514350" indent="-514350">
              <a:buFont typeface="+mj-lt"/>
              <a:buAutoNum type="arabicPeriod"/>
            </a:pPr>
            <a:endParaRPr lang="nl-NL" sz="2000" dirty="0">
              <a:solidFill>
                <a:schemeClr val="tx2"/>
              </a:solidFill>
              <a:latin typeface="Calibri Light" panose="020F0302020204030204" pitchFamily="34" charset="0"/>
              <a:ea typeface="+mj-ea"/>
            </a:endParaRPr>
          </a:p>
          <a:p>
            <a:endParaRPr lang="nl-NL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7D5A3-38CF-4F44-896A-F83F2A893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9C3DE-ABD1-48E5-AC62-D20E5D0F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4</a:t>
            </a:fld>
            <a:endParaRPr lang="nl-NL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6D1E24E-980C-48D8-9EED-B38774795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532" y="219178"/>
            <a:ext cx="3932261" cy="641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6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Algemene impressie 1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4F4589-2618-4E99-BE3D-32A9051AA2E6}"/>
              </a:ext>
            </a:extLst>
          </p:cNvPr>
          <p:cNvSpPr txBox="1"/>
          <p:nvPr/>
        </p:nvSpPr>
        <p:spPr>
          <a:xfrm>
            <a:off x="148740" y="1310762"/>
            <a:ext cx="10597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Technieken voor automatische anomaliedetectie, </a:t>
            </a:r>
            <a:r>
              <a:rPr lang="nl-NL" dirty="0" err="1"/>
              <a:t>smoothing</a:t>
            </a:r>
            <a:r>
              <a:rPr lang="nl-NL" dirty="0"/>
              <a:t> en ruiscorrectie zijn ruim beschikbaar…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A2765C-21ED-454B-860E-B07DF0DD786C}"/>
              </a:ext>
            </a:extLst>
          </p:cNvPr>
          <p:cNvSpPr txBox="1"/>
          <p:nvPr/>
        </p:nvSpPr>
        <p:spPr>
          <a:xfrm>
            <a:off x="1229297" y="1903684"/>
            <a:ext cx="5711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…maar nog niet veel toegepast op waterkwaliteit…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D10F47-C56B-4D4E-8CFB-AFEA06902FD8}"/>
              </a:ext>
            </a:extLst>
          </p:cNvPr>
          <p:cNvSpPr txBox="1"/>
          <p:nvPr/>
        </p:nvSpPr>
        <p:spPr>
          <a:xfrm>
            <a:off x="3343443" y="2496606"/>
            <a:ext cx="854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… </a:t>
            </a:r>
            <a:r>
              <a:rPr lang="nl-NL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waarschijnlijk omdat waterkwaliteitssensoren nog maar beperkt zijn toegepast.</a:t>
            </a:r>
            <a:endParaRPr lang="nl-NL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241A366-960F-4240-846B-24E435C3F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430" y="3089528"/>
            <a:ext cx="5301333" cy="365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22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Algemene impressie 2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4F4589-2618-4E99-BE3D-32A9051AA2E6}"/>
              </a:ext>
            </a:extLst>
          </p:cNvPr>
          <p:cNvSpPr txBox="1"/>
          <p:nvPr/>
        </p:nvSpPr>
        <p:spPr>
          <a:xfrm>
            <a:off x="148740" y="1310762"/>
            <a:ext cx="10443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De meeste sensortoepassingen voor waterkwaliteit zijn afkomstig van wetenschappelijke groepen…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A2765C-21ED-454B-860E-B07DF0DD786C}"/>
              </a:ext>
            </a:extLst>
          </p:cNvPr>
          <p:cNvSpPr txBox="1"/>
          <p:nvPr/>
        </p:nvSpPr>
        <p:spPr>
          <a:xfrm>
            <a:off x="1789954" y="1914521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…die hun eigen scripts gebruiken om achteraf hun gegevens te corrigeren…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D10F47-C56B-4D4E-8CFB-AFEA06902FD8}"/>
              </a:ext>
            </a:extLst>
          </p:cNvPr>
          <p:cNvSpPr txBox="1"/>
          <p:nvPr/>
        </p:nvSpPr>
        <p:spPr>
          <a:xfrm>
            <a:off x="4995062" y="2518280"/>
            <a:ext cx="6853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… </a:t>
            </a:r>
            <a:r>
              <a:rPr lang="nl-NL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hun procedures voor gegevensverwerking niet rapporteren.</a:t>
            </a:r>
            <a:endParaRPr lang="nl-NL" dirty="0"/>
          </a:p>
        </p:txBody>
      </p:sp>
      <p:pic>
        <p:nvPicPr>
          <p:cNvPr id="2050" name="Picture 2" descr="Young Nerd Sitting At The Computer Stockfoto en meer beelden van Behang -  Behang, Nerd, Print - iStock">
            <a:extLst>
              <a:ext uri="{FF2B5EF4-FFF2-40B4-BE49-F238E27FC236}">
                <a16:creationId xmlns:a16="http://schemas.microsoft.com/office/drawing/2014/main" id="{12098C8A-4215-4E70-94A7-1E84081E6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9507" y="3190878"/>
            <a:ext cx="455295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833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Algemene impressie 3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19F8B8-12BA-4EEB-A5B6-FA7BD72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 28 november 2019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7</a:t>
            </a:fld>
            <a:endParaRPr lang="nl-NL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4F4589-2618-4E99-BE3D-32A9051AA2E6}"/>
              </a:ext>
            </a:extLst>
          </p:cNvPr>
          <p:cNvSpPr txBox="1"/>
          <p:nvPr/>
        </p:nvSpPr>
        <p:spPr>
          <a:xfrm>
            <a:off x="148740" y="1310762"/>
            <a:ext cx="3006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Toch staan we niet alleen…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A2765C-21ED-454B-860E-B07DF0DD786C}"/>
              </a:ext>
            </a:extLst>
          </p:cNvPr>
          <p:cNvSpPr txBox="1"/>
          <p:nvPr/>
        </p:nvSpPr>
        <p:spPr>
          <a:xfrm>
            <a:off x="2265012" y="1680094"/>
            <a:ext cx="504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… we kunnen leren van enkele frontrunners …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D10F47-C56B-4D4E-8CFB-AFEA06902FD8}"/>
              </a:ext>
            </a:extLst>
          </p:cNvPr>
          <p:cNvSpPr txBox="1"/>
          <p:nvPr/>
        </p:nvSpPr>
        <p:spPr>
          <a:xfrm>
            <a:off x="4399922" y="2110541"/>
            <a:ext cx="7507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… en we kunnen profiteren van ontwikkelingen op andere vakgebieden.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DDA2F12-380F-4255-8AAB-09F717246717}"/>
              </a:ext>
            </a:extLst>
          </p:cNvPr>
          <p:cNvGrpSpPr/>
          <p:nvPr/>
        </p:nvGrpSpPr>
        <p:grpSpPr>
          <a:xfrm>
            <a:off x="2089806" y="2947531"/>
            <a:ext cx="7646921" cy="3558300"/>
            <a:chOff x="2039472" y="3299699"/>
            <a:chExt cx="7646921" cy="3558300"/>
          </a:xfrm>
        </p:grpSpPr>
        <p:pic>
          <p:nvPicPr>
            <p:cNvPr id="1026" name="Picture 2" descr="printable map of the world">
              <a:extLst>
                <a:ext uri="{FF2B5EF4-FFF2-40B4-BE49-F238E27FC236}">
                  <a16:creationId xmlns:a16="http://schemas.microsoft.com/office/drawing/2014/main" id="{2A70C357-2A56-40AA-A439-036B2A3B76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3885"/>
            <a:stretch/>
          </p:blipFill>
          <p:spPr bwMode="auto">
            <a:xfrm>
              <a:off x="2039472" y="3299699"/>
              <a:ext cx="6828428" cy="3558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C0F8813-CED0-4E29-A4AA-4AE1AC193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2483" y="5379312"/>
              <a:ext cx="281031" cy="26425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2996988-974C-42FC-B5AE-F5DB69A731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3170" y="3790316"/>
              <a:ext cx="281031" cy="26425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0B23CC4-D833-47FE-BC9C-63D5AA789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08500" y="3780419"/>
              <a:ext cx="281031" cy="26425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661F06A-B043-4229-BB38-4EF5A6857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88480" y="4025543"/>
              <a:ext cx="281031" cy="26425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0C3493F-0182-4E5B-939B-7881700356A8}"/>
                </a:ext>
              </a:extLst>
            </p:cNvPr>
            <p:cNvSpPr txBox="1"/>
            <p:nvPr/>
          </p:nvSpPr>
          <p:spPr>
            <a:xfrm>
              <a:off x="8049406" y="5249828"/>
              <a:ext cx="16369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400" dirty="0">
                  <a:solidFill>
                    <a:srgbClr val="0D38E0"/>
                  </a:solidFill>
                </a:rPr>
                <a:t>North Queensland</a:t>
              </a:r>
            </a:p>
            <a:p>
              <a:pPr algn="ctr"/>
              <a:r>
                <a:rPr lang="nl-NL" sz="1400" dirty="0" err="1">
                  <a:solidFill>
                    <a:srgbClr val="0D38E0"/>
                  </a:solidFill>
                </a:rPr>
                <a:t>Australie</a:t>
              </a:r>
              <a:endParaRPr lang="nl-NL" sz="1400" dirty="0">
                <a:solidFill>
                  <a:srgbClr val="0D38E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2DCEFD4-2C2E-4023-A9E1-D0290032EEED}"/>
                </a:ext>
              </a:extLst>
            </p:cNvPr>
            <p:cNvSpPr txBox="1"/>
            <p:nvPr/>
          </p:nvSpPr>
          <p:spPr>
            <a:xfrm>
              <a:off x="5507998" y="3768553"/>
              <a:ext cx="9316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400" dirty="0">
                  <a:solidFill>
                    <a:srgbClr val="0D38E0"/>
                  </a:solidFill>
                </a:rPr>
                <a:t>Duitsland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60BDE92-2F06-4A0C-B867-2A3FA316133C}"/>
                </a:ext>
              </a:extLst>
            </p:cNvPr>
            <p:cNvSpPr txBox="1"/>
            <p:nvPr/>
          </p:nvSpPr>
          <p:spPr>
            <a:xfrm>
              <a:off x="4787498" y="3768553"/>
              <a:ext cx="4347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400" dirty="0">
                  <a:solidFill>
                    <a:srgbClr val="0D38E0"/>
                  </a:solidFill>
                </a:rPr>
                <a:t>UK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033835-037D-4F76-8C44-D9AE697ACDE0}"/>
                </a:ext>
              </a:extLst>
            </p:cNvPr>
            <p:cNvSpPr txBox="1"/>
            <p:nvPr/>
          </p:nvSpPr>
          <p:spPr>
            <a:xfrm>
              <a:off x="2800531" y="3925462"/>
              <a:ext cx="56297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400" dirty="0">
                  <a:solidFill>
                    <a:srgbClr val="0D38E0"/>
                  </a:solidFill>
                </a:rPr>
                <a:t>Utah</a:t>
              </a:r>
            </a:p>
            <a:p>
              <a:pPr algn="ctr"/>
              <a:r>
                <a:rPr lang="nl-NL" sz="1400" dirty="0">
                  <a:solidFill>
                    <a:srgbClr val="0D38E0"/>
                  </a:solidFill>
                </a:rPr>
                <a:t>USA</a:t>
              </a:r>
            </a:p>
            <a:p>
              <a:pPr algn="ctr"/>
              <a:endParaRPr lang="nl-NL" sz="1400" dirty="0">
                <a:solidFill>
                  <a:srgbClr val="0D38E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2741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15162-FF11-4CA5-8A17-1B3966633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0807D-66DB-4C28-B44D-C3DB1A51B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299DA9-742F-4EEC-94EA-ABE9AD839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8</a:t>
            </a:fld>
            <a:endParaRPr lang="nl-NL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4957B47-B058-4299-9D7A-A709EF6FDC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866"/>
          <a:stretch/>
        </p:blipFill>
        <p:spPr bwMode="auto">
          <a:xfrm>
            <a:off x="5454259" y="85269"/>
            <a:ext cx="6589001" cy="3712290"/>
          </a:xfrm>
          <a:prstGeom prst="rect">
            <a:avLst/>
          </a:prstGeom>
          <a:ln w="9525" cap="flat" cmpd="sng" algn="ctr">
            <a:solidFill>
              <a:srgbClr val="4472C4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107A609-96D1-4DFA-9567-A18DF4EEC650}"/>
              </a:ext>
            </a:extLst>
          </p:cNvPr>
          <p:cNvSpPr/>
          <p:nvPr/>
        </p:nvSpPr>
        <p:spPr>
          <a:xfrm>
            <a:off x="233265" y="3058211"/>
            <a:ext cx="5315728" cy="318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Steps in the quality control: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dimension check 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Headings check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 and time interval check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format check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Sensor downtime check (values set as ‘NA’)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Impossible values – via set upper/lower limits (values set as ‘NA’)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Check against alternative QC 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Daily summary statistics output 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4-weekly summary statistics output 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Traffic Light Quality Flag (TLQF) Assignment (6 levels: Not Set, Good, Acceptable, Suspicious, Highly Suspicious, Reject).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 for TLQF assignment </a:t>
            </a:r>
            <a:endParaRPr lang="nl-N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FDBB4D-618D-4ADE-8CB8-BC9AE1A16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993" y="4253985"/>
            <a:ext cx="6057900" cy="2333625"/>
          </a:xfrm>
          <a:prstGeom prst="rect">
            <a:avLst/>
          </a:prstGeom>
        </p:spPr>
      </p:pic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A022B18E-FC77-44D6-A626-D3317B7E99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8174" y="1267619"/>
            <a:ext cx="6086602" cy="2161382"/>
          </a:xfrm>
        </p:spPr>
        <p:txBody>
          <a:bodyPr/>
          <a:lstStyle/>
          <a:p>
            <a:r>
              <a:rPr lang="en-US" dirty="0"/>
              <a:t>North Wyke Farm Platform</a:t>
            </a:r>
            <a:endParaRPr lang="nl-NL" dirty="0"/>
          </a:p>
          <a:p>
            <a:r>
              <a:rPr lang="nl-NL" dirty="0" err="1"/>
              <a:t>Rothamsted</a:t>
            </a:r>
            <a:r>
              <a:rPr lang="nl-NL" dirty="0"/>
              <a:t> Research</a:t>
            </a:r>
          </a:p>
          <a:p>
            <a:r>
              <a:rPr lang="nl-NL" dirty="0"/>
              <a:t>Sensor data </a:t>
            </a:r>
            <a:r>
              <a:rPr lang="nl-NL" dirty="0" err="1"/>
              <a:t>quality</a:t>
            </a:r>
            <a:r>
              <a:rPr lang="nl-NL" dirty="0"/>
              <a:t> control system</a:t>
            </a:r>
          </a:p>
          <a:p>
            <a:r>
              <a:rPr lang="nl-NL" dirty="0"/>
              <a:t>2 missing data </a:t>
            </a:r>
            <a:r>
              <a:rPr lang="nl-NL" dirty="0" err="1"/>
              <a:t>imputation</a:t>
            </a:r>
            <a:r>
              <a:rPr lang="nl-NL" dirty="0"/>
              <a:t> methodes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AD9F90-3362-4D9C-8242-6647D79D6E3B}"/>
              </a:ext>
            </a:extLst>
          </p:cNvPr>
          <p:cNvSpPr/>
          <p:nvPr/>
        </p:nvSpPr>
        <p:spPr>
          <a:xfrm>
            <a:off x="6014206" y="6488668"/>
            <a:ext cx="5444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40404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long period prediction using LSS impute and PCA impute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4001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15162-FF11-4CA5-8A17-1B3966633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Utah USA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0807D-66DB-4C28-B44D-C3DB1A51B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299DA9-742F-4EEC-94EA-ABE9AD839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9</a:t>
            </a:fld>
            <a:endParaRPr lang="nl-NL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8393C2-A5C3-4840-8363-D6149D189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931" y="541695"/>
            <a:ext cx="4735232" cy="63163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D55253-933E-4A5F-886C-96582CA87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038" y="3020111"/>
            <a:ext cx="4042737" cy="3825677"/>
          </a:xfrm>
          <a:prstGeom prst="rect">
            <a:avLst/>
          </a:prstGeom>
        </p:spPr>
      </p:pic>
      <p:sp>
        <p:nvSpPr>
          <p:cNvPr id="15" name="Tijdelijke aanduiding voor inhoud 2">
            <a:extLst>
              <a:ext uri="{FF2B5EF4-FFF2-40B4-BE49-F238E27FC236}">
                <a16:creationId xmlns:a16="http://schemas.microsoft.com/office/drawing/2014/main" id="{2826CF88-4EC8-45A2-98FE-FA6DC3703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8174" y="1267619"/>
            <a:ext cx="6086602" cy="2161382"/>
          </a:xfrm>
        </p:spPr>
        <p:txBody>
          <a:bodyPr/>
          <a:lstStyle/>
          <a:p>
            <a:r>
              <a:rPr lang="nl-NL" dirty="0"/>
              <a:t>Utah State University and USGS</a:t>
            </a:r>
          </a:p>
          <a:p>
            <a:r>
              <a:rPr lang="nl-NL" dirty="0"/>
              <a:t>Python package </a:t>
            </a:r>
            <a:r>
              <a:rPr lang="nl-NL" dirty="0" err="1"/>
              <a:t>Pyhydroqc</a:t>
            </a:r>
            <a:endParaRPr lang="nl-NL" dirty="0"/>
          </a:p>
          <a:p>
            <a:r>
              <a:rPr lang="nl-NL" dirty="0"/>
              <a:t>Voor aquatische sensor data (peilen and waterkwaliteit)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10D959-57D9-4F8C-9566-71DD50E85AD2}"/>
              </a:ext>
            </a:extLst>
          </p:cNvPr>
          <p:cNvSpPr/>
          <p:nvPr/>
        </p:nvSpPr>
        <p:spPr>
          <a:xfrm>
            <a:off x="7356306" y="99573"/>
            <a:ext cx="3865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80C80"/>
                </a:solidFill>
              </a:rPr>
              <a:t>Overzicht</a:t>
            </a:r>
            <a:r>
              <a:rPr lang="en-US" dirty="0">
                <a:solidFill>
                  <a:srgbClr val="080C80"/>
                </a:solidFill>
              </a:rPr>
              <a:t> van workflow en functions</a:t>
            </a:r>
            <a:endParaRPr lang="nl-NL" dirty="0">
              <a:solidFill>
                <a:srgbClr val="080C8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B341DE-2FCD-4CE4-A011-D66C93EC371F}"/>
              </a:ext>
            </a:extLst>
          </p:cNvPr>
          <p:cNvSpPr/>
          <p:nvPr/>
        </p:nvSpPr>
        <p:spPr>
          <a:xfrm>
            <a:off x="2442037" y="2457756"/>
            <a:ext cx="4378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80C80"/>
                </a:solidFill>
              </a:rPr>
              <a:t>Voorbeeld</a:t>
            </a:r>
            <a:r>
              <a:rPr lang="en-US" dirty="0">
                <a:solidFill>
                  <a:srgbClr val="080C80"/>
                </a:solidFill>
              </a:rPr>
              <a:t> fore- and </a:t>
            </a:r>
            <a:r>
              <a:rPr lang="en-US" dirty="0" err="1">
                <a:solidFill>
                  <a:srgbClr val="080C80"/>
                </a:solidFill>
              </a:rPr>
              <a:t>backcasting</a:t>
            </a:r>
            <a:r>
              <a:rPr lang="en-US" dirty="0">
                <a:solidFill>
                  <a:srgbClr val="080C80"/>
                </a:solidFill>
              </a:rPr>
              <a:t> met ARIMA en cross fade </a:t>
            </a:r>
            <a:r>
              <a:rPr lang="en-US" dirty="0" err="1">
                <a:solidFill>
                  <a:srgbClr val="080C80"/>
                </a:solidFill>
              </a:rPr>
              <a:t>voor</a:t>
            </a:r>
            <a:r>
              <a:rPr lang="en-US" dirty="0">
                <a:solidFill>
                  <a:srgbClr val="080C80"/>
                </a:solidFill>
              </a:rPr>
              <a:t> gap-filling</a:t>
            </a:r>
            <a:endParaRPr lang="nl-NL" dirty="0">
              <a:solidFill>
                <a:srgbClr val="080C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111505"/>
      </p:ext>
    </p:extLst>
  </p:cSld>
  <p:clrMapOvr>
    <a:masterClrMapping/>
  </p:clrMapOvr>
</p:sld>
</file>

<file path=ppt/theme/theme1.xml><?xml version="1.0" encoding="utf-8"?>
<a:theme xmlns:a="http://schemas.openxmlformats.org/drawingml/2006/main" name="Deltares">
  <a:themeElements>
    <a:clrScheme name="Deltares">
      <a:dk1>
        <a:sysClr val="windowText" lastClr="000000"/>
      </a:dk1>
      <a:lt1>
        <a:sysClr val="window" lastClr="FFFFFF"/>
      </a:lt1>
      <a:dk2>
        <a:srgbClr val="080C80"/>
      </a:dk2>
      <a:lt2>
        <a:srgbClr val="F2F2F2"/>
      </a:lt2>
      <a:accent1>
        <a:srgbClr val="080C80"/>
      </a:accent1>
      <a:accent2>
        <a:srgbClr val="0D38E0"/>
      </a:accent2>
      <a:accent3>
        <a:srgbClr val="0EBBF0"/>
      </a:accent3>
      <a:accent4>
        <a:srgbClr val="00B389"/>
      </a:accent4>
      <a:accent5>
        <a:srgbClr val="00CC96"/>
      </a:accent5>
      <a:accent6>
        <a:srgbClr val="00E6A1"/>
      </a:accent6>
      <a:hlink>
        <a:srgbClr val="0D38E0"/>
      </a:hlink>
      <a:folHlink>
        <a:srgbClr val="7070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ltares - Sjabloon NL.potx" id="{B5042D55-6068-4240-A1FC-01315EC513B9}" vid="{8C6F3C8F-138B-4215-B743-53866FE2FE19}"/>
    </a:ext>
  </a:extLst>
</a:theme>
</file>

<file path=ppt/theme/theme2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8dc3081-d8a1-4e92-884a-04f6ca0fc63f"/>
    <TaxKeywordTaxHTField xmlns="9dc10479-9fe1-482d-8b13-fa9fc147c365">
      <Terms xmlns="http://schemas.microsoft.com/office/infopath/2007/PartnerControls"/>
    </TaxKeywordTaxHTField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ECBE09418E094297756BB7D28E2B2D" ma:contentTypeVersion="13" ma:contentTypeDescription="Een nieuw document maken." ma:contentTypeScope="" ma:versionID="43c57db1ef9d2047f0afe528fe94cd7b">
  <xsd:schema xmlns:xsd="http://www.w3.org/2001/XMLSchema" xmlns:xs="http://www.w3.org/2001/XMLSchema" xmlns:p="http://schemas.microsoft.com/office/2006/metadata/properties" xmlns:ns2="5db5d4ef-9fd2-45ea-8e34-77d63cce28d8" xmlns:ns3="9dc10479-9fe1-482d-8b13-fa9fc147c365" xmlns:ns4="58dc3081-d8a1-4e92-884a-04f6ca0fc63f" targetNamespace="http://schemas.microsoft.com/office/2006/metadata/properties" ma:root="true" ma:fieldsID="752a5c63f437750ef2cedcd6166ab022" ns2:_="" ns3:_="" ns4:_="">
    <xsd:import namespace="5db5d4ef-9fd2-45ea-8e34-77d63cce28d8"/>
    <xsd:import namespace="9dc10479-9fe1-482d-8b13-fa9fc147c365"/>
    <xsd:import namespace="58dc3081-d8a1-4e92-884a-04f6ca0fc63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TaxKeywordTaxHTField" minOccurs="0"/>
                <xsd:element ref="ns4:TaxCatchAll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b5d4ef-9fd2-45ea-8e34-77d63cce28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c10479-9fe1-482d-8b13-fa9fc147c365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Ondernemingstrefwoorden" ma:fieldId="{23f27201-bee3-471e-b2e7-b64fd8b7ca38}" ma:taxonomyMulti="true" ma:sspId="23b92cde-922f-41e6-b057-b97c56e4b7b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dc3081-d8a1-4e92-884a-04f6ca0fc63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dc65bc13-3d8f-49fb-9e07-0ee17562167c}" ma:internalName="TaxCatchAll" ma:showField="CatchAllData" ma:web="9dc10479-9fe1-482d-8b13-fa9fc147c3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36F5E9-25BB-4734-86C2-FD32BCBA5C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338BAD-8BA4-4C42-A850-147A5D210631}">
  <ds:schemaRefs>
    <ds:schemaRef ds:uri="http://purl.org/dc/elements/1.1/"/>
    <ds:schemaRef ds:uri="http://schemas.microsoft.com/office/2006/metadata/properties"/>
    <ds:schemaRef ds:uri="9dc10479-9fe1-482d-8b13-fa9fc147c365"/>
    <ds:schemaRef ds:uri="5db5d4ef-9fd2-45ea-8e34-77d63cce28d8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58dc3081-d8a1-4e92-884a-04f6ca0fc63f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9A67F7B-C755-40AF-BDCD-D66D8F7ED1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b5d4ef-9fd2-45ea-8e34-77d63cce28d8"/>
    <ds:schemaRef ds:uri="9dc10479-9fe1-482d-8b13-fa9fc147c365"/>
    <ds:schemaRef ds:uri="58dc3081-d8a1-4e92-884a-04f6ca0fc6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Deltares - Sjabloon NL</Template>
  <TotalTime>3567</TotalTime>
  <Words>593</Words>
  <Application>Microsoft Office PowerPoint</Application>
  <PresentationFormat>Widescreen</PresentationFormat>
  <Paragraphs>122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Deltares</vt:lpstr>
      <vt:lpstr>Optima-HWQ</vt:lpstr>
      <vt:lpstr>Doel:  Betrouwbare data genereren uit waterkwaliteit sensoren door optimalisatie-routines te ontwikkelen  </vt:lpstr>
      <vt:lpstr>Complexiteit van data validatie</vt:lpstr>
      <vt:lpstr>Anomalieën in sensordata waterkwaliteit</vt:lpstr>
      <vt:lpstr>Algemene impressie 1</vt:lpstr>
      <vt:lpstr>Algemene impressie 2</vt:lpstr>
      <vt:lpstr>Algemene impressie 3</vt:lpstr>
      <vt:lpstr>UK</vt:lpstr>
      <vt:lpstr>Utah USA</vt:lpstr>
      <vt:lpstr>Duitsland</vt:lpstr>
      <vt:lpstr>Australia</vt:lpstr>
      <vt:lpstr>Resterende ontwikkelingskansen</vt:lpstr>
      <vt:lpstr>PowerPoint Presentation</vt:lpstr>
      <vt:lpstr>https://publicwiki.deltares.nl/display/OptimaHWQ/Oogst+uit+de+literatuur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Rozemeijer</dc:creator>
  <dc:description>Template implementation by HQ Solutions B.V.</dc:description>
  <cp:lastModifiedBy>Kevin Ouwerkerk</cp:lastModifiedBy>
  <cp:revision>89</cp:revision>
  <dcterms:created xsi:type="dcterms:W3CDTF">2020-02-18T08:46:55Z</dcterms:created>
  <dcterms:modified xsi:type="dcterms:W3CDTF">2023-10-11T06:59:20Z</dcterms:modified>
  <cp:version>1.0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0x01010080ECBE09418E094297756BB7D28E2B2D</vt:lpwstr>
  </property>
  <property fmtid="{D5CDD505-2E9C-101B-9397-08002B2CF9AE}" pid="3" name="TaxKeyword">
    <vt:lpwstr/>
  </property>
</Properties>
</file>