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2" r:id="rId3"/>
    <p:sldId id="283" r:id="rId4"/>
    <p:sldId id="284" r:id="rId5"/>
    <p:sldId id="285" r:id="rId6"/>
    <p:sldId id="288" r:id="rId7"/>
    <p:sldId id="286" r:id="rId8"/>
    <p:sldId id="287" r:id="rId9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5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6" autoAdjust="0"/>
    <p:restoredTop sz="89951" autoAdjust="0"/>
  </p:normalViewPr>
  <p:slideViewPr>
    <p:cSldViewPr snapToGrid="0">
      <p:cViewPr varScale="1">
        <p:scale>
          <a:sx n="71" d="100"/>
          <a:sy n="71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67731C-C904-40AA-A388-ECEBE58F99A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47AEC-0CD2-401C-99D2-ECF29B6BC43D}" type="slidenum">
              <a:rPr lang="el-GR" smtClean="0"/>
              <a:pPr/>
              <a:t>1</a:t>
            </a:fld>
            <a:endParaRPr lang="el-GR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a-DK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8D0AA1-3AD3-4206-B535-4FA54AF8C6EC}" type="slidenum">
              <a:rPr lang="el-GR" smtClean="0"/>
              <a:pPr/>
              <a:t>2</a:t>
            </a:fld>
            <a:endParaRPr lang="el-G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a-DK" dirty="0" smtClean="0"/>
              <a:t>In 1.4</a:t>
            </a:r>
            <a:r>
              <a:rPr lang="da-DK" baseline="0" dirty="0" smtClean="0"/>
              <a:t> an </a:t>
            </a:r>
            <a:r>
              <a:rPr lang="da-DK" baseline="0" dirty="0" err="1" smtClean="0"/>
              <a:t>engine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implemented</a:t>
            </a:r>
            <a:r>
              <a:rPr lang="da-DK" baseline="0" dirty="0" smtClean="0"/>
              <a:t> the </a:t>
            </a:r>
            <a:r>
              <a:rPr lang="da-DK" baseline="0" dirty="0" err="1" smtClean="0"/>
              <a:t>IEngine</a:t>
            </a:r>
            <a:r>
              <a:rPr lang="da-DK" baseline="0" dirty="0" smtClean="0"/>
              <a:t> interface. In 2.0 an </a:t>
            </a:r>
            <a:r>
              <a:rPr lang="da-DK" baseline="0" dirty="0" err="1" smtClean="0"/>
              <a:t>engine</a:t>
            </a:r>
            <a:r>
              <a:rPr lang="da-DK" baseline="0" dirty="0" smtClean="0"/>
              <a:t> interface </a:t>
            </a:r>
            <a:r>
              <a:rPr lang="da-DK" baseline="0" dirty="0" err="1" smtClean="0"/>
              <a:t>extends</a:t>
            </a:r>
            <a:r>
              <a:rPr lang="da-DK" baseline="0" dirty="0" smtClean="0"/>
              <a:t> the </a:t>
            </a:r>
            <a:r>
              <a:rPr lang="da-DK" baseline="0" dirty="0" err="1" smtClean="0"/>
              <a:t>LinkableEngine</a:t>
            </a:r>
            <a:r>
              <a:rPr lang="da-DK" baseline="0" dirty="0" smtClean="0"/>
              <a:t> (</a:t>
            </a:r>
            <a:r>
              <a:rPr lang="da-DK" baseline="0" dirty="0" err="1" smtClean="0"/>
              <a:t>abstract</a:t>
            </a:r>
            <a:r>
              <a:rPr lang="da-DK" baseline="0" dirty="0" smtClean="0"/>
              <a:t>) and </a:t>
            </a:r>
            <a:r>
              <a:rPr lang="da-DK" baseline="0" dirty="0" err="1" smtClean="0"/>
              <a:t>needs</a:t>
            </a:r>
            <a:r>
              <a:rPr lang="da-DK" baseline="0" dirty="0" smtClean="0"/>
              <a:t> to </a:t>
            </a:r>
            <a:r>
              <a:rPr lang="da-DK" baseline="0" dirty="0" err="1" smtClean="0"/>
              <a:t>implement</a:t>
            </a:r>
            <a:r>
              <a:rPr lang="da-DK" baseline="0" dirty="0" smtClean="0"/>
              <a:t> the </a:t>
            </a:r>
            <a:r>
              <a:rPr lang="da-DK" baseline="0" dirty="0" err="1" smtClean="0"/>
              <a:t>abstract</a:t>
            </a:r>
            <a:r>
              <a:rPr lang="da-DK" baseline="0" dirty="0" smtClean="0"/>
              <a:t> </a:t>
            </a:r>
            <a:r>
              <a:rPr lang="da-DK" baseline="0" dirty="0" err="1" smtClean="0"/>
              <a:t>methods</a:t>
            </a:r>
            <a:r>
              <a:rPr lang="da-DK" baseline="0" dirty="0" smtClean="0"/>
              <a:t> (</a:t>
            </a:r>
            <a:r>
              <a:rPr lang="da-DK" baseline="0" dirty="0" err="1" smtClean="0"/>
              <a:t>those</a:t>
            </a:r>
            <a:r>
              <a:rPr lang="da-DK" baseline="0" dirty="0" smtClean="0"/>
              <a:t> in </a:t>
            </a:r>
            <a:r>
              <a:rPr lang="da-DK" baseline="0" dirty="0" err="1" smtClean="0"/>
              <a:t>blue</a:t>
            </a:r>
            <a:r>
              <a:rPr lang="da-DK" baseline="0" dirty="0" smtClean="0"/>
              <a:t>).</a:t>
            </a:r>
            <a:endParaRPr lang="da-DK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The differences </a:t>
            </a:r>
            <a:r>
              <a:rPr lang="da-DK" dirty="0" err="1" smtClean="0"/>
              <a:t>between</a:t>
            </a:r>
            <a:r>
              <a:rPr lang="da-DK" baseline="0" dirty="0" smtClean="0"/>
              <a:t> the 1.4 </a:t>
            </a:r>
          </a:p>
          <a:p>
            <a:r>
              <a:rPr lang="da-DK" baseline="0" dirty="0" smtClean="0"/>
              <a:t>   </a:t>
            </a:r>
            <a:r>
              <a:rPr lang="da-DK" baseline="0" dirty="0" err="1" smtClean="0"/>
              <a:t>RiverModelEngine</a:t>
            </a:r>
            <a:r>
              <a:rPr lang="da-DK" baseline="0" dirty="0" smtClean="0"/>
              <a:t> : </a:t>
            </a:r>
            <a:r>
              <a:rPr lang="da-DK" baseline="0" dirty="0" err="1" smtClean="0"/>
              <a:t>IEngine</a:t>
            </a:r>
            <a:r>
              <a:rPr lang="da-DK" baseline="0" dirty="0" smtClean="0"/>
              <a:t> </a:t>
            </a:r>
          </a:p>
          <a:p>
            <a:r>
              <a:rPr lang="da-DK" baseline="0" dirty="0" smtClean="0"/>
              <a:t>and the 2.0</a:t>
            </a:r>
          </a:p>
          <a:p>
            <a:r>
              <a:rPr lang="da-DK" baseline="0" dirty="0" smtClean="0"/>
              <a:t>   </a:t>
            </a:r>
            <a:r>
              <a:rPr lang="da-DK" baseline="0" dirty="0" err="1" smtClean="0"/>
              <a:t>RiverModelLC</a:t>
            </a:r>
            <a:r>
              <a:rPr lang="da-DK" baseline="0" dirty="0" smtClean="0"/>
              <a:t> : </a:t>
            </a:r>
            <a:r>
              <a:rPr lang="da-DK" baseline="0" dirty="0" err="1" smtClean="0"/>
              <a:t>LinkableEngine</a:t>
            </a:r>
            <a:r>
              <a:rPr lang="da-DK" baseline="0" dirty="0" smtClean="0"/>
              <a:t> </a:t>
            </a:r>
          </a:p>
          <a:p>
            <a:r>
              <a:rPr lang="da-DK" baseline="0" dirty="0" smtClean="0"/>
              <a:t>is </a:t>
            </a:r>
            <a:r>
              <a:rPr lang="da-DK" baseline="0" dirty="0" err="1" smtClean="0"/>
              <a:t>very</a:t>
            </a:r>
            <a:r>
              <a:rPr lang="da-DK" baseline="0" dirty="0" smtClean="0"/>
              <a:t> small.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67731C-C904-40AA-A388-ECEBE58F99A5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To </a:t>
            </a:r>
            <a:r>
              <a:rPr lang="da-DK" dirty="0" err="1" smtClean="0"/>
              <a:t>ease</a:t>
            </a:r>
            <a:r>
              <a:rPr lang="da-DK" dirty="0" smtClean="0"/>
              <a:t> migration</a:t>
            </a:r>
            <a:r>
              <a:rPr lang="da-DK" baseline="0" dirty="0" smtClean="0"/>
              <a:t> an </a:t>
            </a:r>
            <a:r>
              <a:rPr lang="da-DK" baseline="0" dirty="0" err="1" smtClean="0"/>
              <a:t>UpwardsCompatible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namespace</a:t>
            </a:r>
            <a:r>
              <a:rPr lang="da-DK" baseline="0" dirty="0" smtClean="0"/>
              <a:t> has </a:t>
            </a:r>
            <a:r>
              <a:rPr lang="da-DK" baseline="0" dirty="0" err="1" smtClean="0"/>
              <a:t>been</a:t>
            </a:r>
            <a:r>
              <a:rPr lang="da-DK" baseline="0" dirty="0" smtClean="0"/>
              <a:t> </a:t>
            </a:r>
            <a:r>
              <a:rPr lang="da-DK" baseline="0" dirty="0" err="1" smtClean="0"/>
              <a:t>implemented</a:t>
            </a:r>
            <a:r>
              <a:rPr lang="da-DK" baseline="0" dirty="0" smtClean="0"/>
              <a:t>, </a:t>
            </a:r>
            <a:r>
              <a:rPr lang="da-DK" baseline="0" dirty="0" err="1" smtClean="0"/>
              <a:t>which</a:t>
            </a:r>
            <a:r>
              <a:rPr lang="da-DK" baseline="0" dirty="0" smtClean="0"/>
              <a:t> </a:t>
            </a:r>
            <a:r>
              <a:rPr lang="da-DK" baseline="0" dirty="0" err="1" smtClean="0"/>
              <a:t>also</a:t>
            </a:r>
            <a:r>
              <a:rPr lang="da-DK" baseline="0" dirty="0" smtClean="0"/>
              <a:t> has an </a:t>
            </a:r>
            <a:r>
              <a:rPr lang="da-DK" baseline="0" dirty="0" err="1" smtClean="0"/>
              <a:t>IEngine</a:t>
            </a:r>
            <a:r>
              <a:rPr lang="da-DK" baseline="0" dirty="0" smtClean="0"/>
              <a:t> interface, and </a:t>
            </a:r>
            <a:r>
              <a:rPr lang="da-DK" baseline="0" dirty="0" err="1" smtClean="0"/>
              <a:t>where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you</a:t>
            </a:r>
            <a:r>
              <a:rPr lang="da-DK" baseline="0" dirty="0" smtClean="0"/>
              <a:t> </a:t>
            </a:r>
            <a:r>
              <a:rPr lang="da-DK" baseline="0" dirty="0" err="1" smtClean="0"/>
              <a:t>with</a:t>
            </a:r>
            <a:r>
              <a:rPr lang="da-DK" baseline="0" dirty="0" smtClean="0"/>
              <a:t> </a:t>
            </a:r>
            <a:r>
              <a:rPr lang="da-DK" baseline="0" dirty="0" err="1" smtClean="0"/>
              <a:t>very</a:t>
            </a:r>
            <a:r>
              <a:rPr lang="da-DK" baseline="0" dirty="0" smtClean="0"/>
              <a:t> small </a:t>
            </a:r>
            <a:r>
              <a:rPr lang="da-DK" baseline="0" dirty="0" err="1" smtClean="0"/>
              <a:t>changes</a:t>
            </a:r>
            <a:r>
              <a:rPr lang="da-DK" baseline="0" dirty="0" smtClean="0"/>
              <a:t> to the original </a:t>
            </a:r>
            <a:r>
              <a:rPr lang="da-DK" baseline="0" dirty="0" err="1" smtClean="0"/>
              <a:t>code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can</a:t>
            </a:r>
            <a:r>
              <a:rPr lang="da-DK" baseline="0" dirty="0" smtClean="0"/>
              <a:t> </a:t>
            </a:r>
            <a:r>
              <a:rPr lang="da-DK" baseline="0" dirty="0" err="1" smtClean="0"/>
              <a:t>make</a:t>
            </a:r>
            <a:r>
              <a:rPr lang="da-DK" baseline="0" dirty="0" smtClean="0"/>
              <a:t> a 1.4 </a:t>
            </a:r>
            <a:r>
              <a:rPr lang="da-DK" baseline="0" dirty="0" err="1" smtClean="0"/>
              <a:t>engine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into</a:t>
            </a:r>
            <a:r>
              <a:rPr lang="da-DK" baseline="0" dirty="0" smtClean="0"/>
              <a:t> a 2.0 </a:t>
            </a:r>
            <a:r>
              <a:rPr lang="da-DK" baseline="0" dirty="0" err="1" smtClean="0"/>
              <a:t>engine</a:t>
            </a:r>
            <a:r>
              <a:rPr lang="da-DK" baseline="0" dirty="0" smtClean="0"/>
              <a:t>.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67731C-C904-40AA-A388-ECEBE58F99A5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50432-0D82-44BA-9A98-E5FF4A8D1CC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3C5B4-F262-4FE5-977B-42FA5C0DCDC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35BCE-6B68-40F9-9B87-92A73C2DFD0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81484" y="6511332"/>
            <a:ext cx="2754085" cy="34666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BA478-A7E5-465E-98AB-D243A5BC2B8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D61F6-64F0-4AA5-A9E3-986EB20FA32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38A0-77D7-4930-9DF1-3374CBA6843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B0C4B-36D6-473B-B2D5-19D12A39E9D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6460B-96E3-468E-AD0B-F7F5CD19615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9ECF0-4863-41A3-8D5C-F6BFAE0D21D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0ED55-7A65-4618-A88F-81E346D366D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B160-78D4-4962-B553-FAD2E618A84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dirty="0" smtClean="0"/>
              <a:t>Click to edit Master text styles</a:t>
            </a:r>
          </a:p>
          <a:p>
            <a:pPr lvl="1"/>
            <a:r>
              <a:rPr lang="el-GR" dirty="0" smtClean="0"/>
              <a:t>Second level</a:t>
            </a:r>
          </a:p>
          <a:p>
            <a:pPr lvl="2"/>
            <a:r>
              <a:rPr lang="el-GR" dirty="0" smtClean="0"/>
              <a:t>Third level</a:t>
            </a:r>
          </a:p>
          <a:p>
            <a:pPr lvl="3"/>
            <a:r>
              <a:rPr lang="el-GR" dirty="0" smtClean="0"/>
              <a:t>Fourth level</a:t>
            </a:r>
          </a:p>
          <a:p>
            <a:pPr lvl="4"/>
            <a:r>
              <a:rPr lang="el-GR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1484" y="6511332"/>
            <a:ext cx="2754085" cy="34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05908" y="6521380"/>
            <a:ext cx="1577591" cy="33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256D3FD-8336-4718-BFBE-5D7387492667}" type="slidenum">
              <a:rPr lang="el-GR" smtClean="0"/>
              <a:pPr>
                <a:defRPr/>
              </a:pPr>
              <a:t>‹#›</a:t>
            </a:fld>
            <a:endParaRPr lang="el-GR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420100" y="6529388"/>
            <a:ext cx="7239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>
            <a:spLocks noChangeArrowheads="1"/>
          </p:cNvSpPr>
          <p:nvPr userDrawn="1"/>
        </p:nvSpPr>
        <p:spPr bwMode="auto">
          <a:xfrm>
            <a:off x="6473336" y="6511332"/>
            <a:ext cx="1752600" cy="37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a-DK" dirty="0" smtClean="0">
                <a:solidFill>
                  <a:schemeClr val="bg1"/>
                </a:solidFill>
              </a:rPr>
              <a:t>Jesper Grooss</a:t>
            </a:r>
            <a:endParaRPr lang="da-DK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767013" y="3254375"/>
            <a:ext cx="630493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 dirty="0" smtClean="0"/>
              <a:t>Migration from 1.4 to 2.0</a:t>
            </a:r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2852057" y="4516813"/>
            <a:ext cx="2210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dirty="0" smtClean="0"/>
              <a:t>Jesper Grooss, </a:t>
            </a:r>
            <a:r>
              <a:rPr lang="da-DK" dirty="0"/>
              <a:t>DHI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24554" y="4025596"/>
            <a:ext cx="42362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 smtClean="0"/>
              <a:t>Wrapping a 1.4 </a:t>
            </a:r>
            <a:r>
              <a:rPr lang="en-GB" sz="2400" dirty="0" err="1" smtClean="0"/>
              <a:t>IEngine</a:t>
            </a:r>
            <a:r>
              <a:rPr lang="en-GB" sz="2400" dirty="0" smtClean="0"/>
              <a:t> in 2.0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0100" y="6529388"/>
            <a:ext cx="7239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TextBox 44"/>
          <p:cNvSpPr txBox="1">
            <a:spLocks noChangeArrowheads="1"/>
          </p:cNvSpPr>
          <p:nvPr/>
        </p:nvSpPr>
        <p:spPr bwMode="auto">
          <a:xfrm>
            <a:off x="1676400" y="2505075"/>
            <a:ext cx="1266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a-DK" b="1" dirty="0">
                <a:solidFill>
                  <a:schemeClr val="bg1"/>
                </a:solidFill>
              </a:rPr>
              <a:t>My model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32186"/>
          </a:xfrm>
        </p:spPr>
        <p:txBody>
          <a:bodyPr/>
          <a:lstStyle/>
          <a:p>
            <a:r>
              <a:rPr lang="da-DK" dirty="0" err="1" smtClean="0"/>
              <a:t>Migrating</a:t>
            </a:r>
            <a:r>
              <a:rPr lang="da-DK" dirty="0" smtClean="0"/>
              <a:t> an </a:t>
            </a:r>
            <a:r>
              <a:rPr lang="da-DK" dirty="0" err="1" smtClean="0"/>
              <a:t>IEngine</a:t>
            </a:r>
            <a:endParaRPr lang="da-DK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457201" y="1269402"/>
            <a:ext cx="4040188" cy="399863"/>
          </a:xfrm>
        </p:spPr>
        <p:txBody>
          <a:bodyPr/>
          <a:lstStyle/>
          <a:p>
            <a:r>
              <a:rPr lang="da-DK" dirty="0" smtClean="0"/>
              <a:t>1.4 </a:t>
            </a:r>
            <a:r>
              <a:rPr lang="da-DK" dirty="0" err="1" smtClean="0"/>
              <a:t>IEngine</a:t>
            </a:r>
            <a:endParaRPr lang="da-DK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3"/>
          </p:nvPr>
        </p:nvSpPr>
        <p:spPr>
          <a:xfrm>
            <a:off x="5720789" y="1258644"/>
            <a:ext cx="3175785" cy="410621"/>
          </a:xfrm>
        </p:spPr>
        <p:txBody>
          <a:bodyPr/>
          <a:lstStyle/>
          <a:p>
            <a:r>
              <a:rPr lang="da-DK" dirty="0" smtClean="0"/>
              <a:t>2.0 </a:t>
            </a:r>
            <a:r>
              <a:rPr lang="da-DK" dirty="0" err="1" smtClean="0"/>
              <a:t>LinkableEngine</a:t>
            </a:r>
            <a:endParaRPr lang="da-DK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IEngine</a:t>
            </a:r>
            <a:r>
              <a:rPr lang="da-DK" dirty="0" smtClean="0"/>
              <a:t> of version 2.0</a:t>
            </a:r>
            <a:endParaRPr lang="el-GR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28108" y="1735168"/>
            <a:ext cx="4869461" cy="30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146951" y="1689433"/>
            <a:ext cx="2709027" cy="481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1374" y="4794175"/>
            <a:ext cx="5988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latin typeface="Courier New" pitchFamily="49" charset="0"/>
                <a:cs typeface="Courier New" pitchFamily="49" charset="0"/>
              </a:rPr>
              <a:t>1.4:</a:t>
            </a:r>
          </a:p>
          <a:p>
            <a:r>
              <a:rPr lang="da-DK" sz="1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da-DK" sz="1400" b="1" dirty="0" err="1" smtClean="0">
                <a:latin typeface="Courier New" pitchFamily="49" charset="0"/>
                <a:cs typeface="Courier New" pitchFamily="49" charset="0"/>
              </a:rPr>
              <a:t>G</a:t>
            </a:r>
            <a:r>
              <a:rPr lang="da-DK" sz="1400" b="1" dirty="0" err="1" smtClean="0">
                <a:latin typeface="Courier New" pitchFamily="49" charset="0"/>
                <a:cs typeface="Courier New" pitchFamily="49" charset="0"/>
              </a:rPr>
              <a:t>etValues</a:t>
            </a:r>
            <a:r>
              <a:rPr lang="da-DK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a-DK" sz="14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da-DK" sz="1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a-DK" sz="1400" b="1" dirty="0" err="1" smtClean="0">
                <a:latin typeface="Courier New" pitchFamily="49" charset="0"/>
                <a:cs typeface="Courier New" pitchFamily="49" charset="0"/>
              </a:rPr>
              <a:t>QuantityID</a:t>
            </a:r>
            <a:r>
              <a:rPr lang="da-DK" sz="1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a-DK" sz="14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da-DK" sz="1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a-DK" sz="1400" b="1" dirty="0" err="1" smtClean="0">
                <a:latin typeface="Courier New" pitchFamily="49" charset="0"/>
                <a:cs typeface="Courier New" pitchFamily="49" charset="0"/>
              </a:rPr>
              <a:t>ElementSetID</a:t>
            </a:r>
            <a:r>
              <a:rPr lang="da-DK" sz="1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da-DK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801" y="5412142"/>
            <a:ext cx="5792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b="1" dirty="0" smtClean="0">
                <a:latin typeface="Courier New" pitchFamily="49" charset="0"/>
                <a:cs typeface="Courier New" pitchFamily="49" charset="0"/>
              </a:rPr>
              <a:t>2.0:</a:t>
            </a:r>
          </a:p>
          <a:p>
            <a:r>
              <a:rPr lang="da-DK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a-DK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a-DK" sz="1400" b="1" dirty="0" err="1" smtClean="0">
                <a:latin typeface="Courier New" pitchFamily="49" charset="0"/>
                <a:cs typeface="Courier New" pitchFamily="49" charset="0"/>
              </a:rPr>
              <a:t>GetEngineValues</a:t>
            </a:r>
            <a:r>
              <a:rPr lang="da-DK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a-DK" sz="14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EngineExchangeItem</a:t>
            </a:r>
            <a:r>
              <a:rPr lang="da-DK" sz="1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a-DK" sz="1400" b="1" dirty="0" err="1" smtClean="0">
                <a:latin typeface="Courier New" pitchFamily="49" charset="0"/>
                <a:cs typeface="Courier New" pitchFamily="49" charset="0"/>
              </a:rPr>
              <a:t>exchangeItem</a:t>
            </a:r>
            <a:r>
              <a:rPr lang="da-DK" sz="1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a-DK" sz="1400" dirty="0" err="1" smtClean="0">
                <a:latin typeface="+mn-lt"/>
                <a:cs typeface="Courier New" pitchFamily="49" charset="0"/>
              </a:rPr>
              <a:t>ExchangeItem</a:t>
            </a:r>
            <a:r>
              <a:rPr lang="da-DK" sz="1400" dirty="0" smtClean="0">
                <a:latin typeface="+mn-lt"/>
                <a:cs typeface="Courier New" pitchFamily="49" charset="0"/>
              </a:rPr>
              <a:t>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contains</a:t>
            </a:r>
            <a:r>
              <a:rPr lang="da-DK" sz="1400" dirty="0" smtClean="0">
                <a:latin typeface="+mn-lt"/>
                <a:cs typeface="Courier New" pitchFamily="49" charset="0"/>
              </a:rPr>
              <a:t>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QuantityId</a:t>
            </a:r>
            <a:r>
              <a:rPr lang="da-DK" sz="1400" dirty="0" smtClean="0">
                <a:latin typeface="+mn-lt"/>
                <a:cs typeface="Courier New" pitchFamily="49" charset="0"/>
              </a:rPr>
              <a:t> and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ElementSetID</a:t>
            </a:r>
            <a:r>
              <a:rPr lang="da-DK" sz="1400" dirty="0" smtClean="0">
                <a:latin typeface="+mn-lt"/>
                <a:cs typeface="Courier New" pitchFamily="49" charset="0"/>
              </a:rPr>
              <a:t>.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Can</a:t>
            </a:r>
            <a:r>
              <a:rPr lang="da-DK" sz="1400" dirty="0" smtClean="0">
                <a:latin typeface="+mn-lt"/>
                <a:cs typeface="Courier New" pitchFamily="49" charset="0"/>
              </a:rPr>
              <a:t>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contain</a:t>
            </a:r>
            <a:r>
              <a:rPr lang="da-DK" sz="1400" dirty="0" smtClean="0">
                <a:latin typeface="+mn-lt"/>
                <a:cs typeface="Courier New" pitchFamily="49" charset="0"/>
              </a:rPr>
              <a:t> a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deep</a:t>
            </a:r>
            <a:r>
              <a:rPr lang="da-DK" sz="1400" dirty="0" smtClean="0">
                <a:latin typeface="+mn-lt"/>
                <a:cs typeface="Courier New" pitchFamily="49" charset="0"/>
              </a:rPr>
              <a:t> pointer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into</a:t>
            </a:r>
            <a:r>
              <a:rPr lang="da-DK" sz="1400" dirty="0" smtClean="0">
                <a:latin typeface="+mn-lt"/>
                <a:cs typeface="Courier New" pitchFamily="49" charset="0"/>
              </a:rPr>
              <a:t> the </a:t>
            </a:r>
            <a:r>
              <a:rPr lang="da-DK" sz="1400" dirty="0" err="1" smtClean="0">
                <a:latin typeface="+mn-lt"/>
                <a:cs typeface="Courier New" pitchFamily="49" charset="0"/>
              </a:rPr>
              <a:t>engine</a:t>
            </a:r>
            <a:r>
              <a:rPr lang="da-DK" sz="1400" dirty="0" smtClean="0">
                <a:latin typeface="+mn-lt"/>
                <a:cs typeface="Courier New" pitchFamily="49" charset="0"/>
              </a:rPr>
              <a:t>.</a:t>
            </a:r>
            <a:endParaRPr lang="da-DK" sz="1400" dirty="0" smtClean="0">
              <a:latin typeface="+mn-lt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err="1" smtClean="0"/>
              <a:t>RiverModel</a:t>
            </a:r>
            <a:r>
              <a:rPr lang="da-DK" dirty="0" smtClean="0"/>
              <a:t> 1.4 vs. 2.0</a:t>
            </a:r>
            <a:endParaRPr lang="el-GR" dirty="0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33178" y="494853"/>
            <a:ext cx="2720432" cy="596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21838" y="989704"/>
            <a:ext cx="3386517" cy="540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5400000">
            <a:off x="-1280160" y="3584246"/>
            <a:ext cx="4744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1.4 </a:t>
            </a:r>
            <a:r>
              <a:rPr lang="da-DK" sz="2800" b="1" dirty="0" err="1" smtClean="0"/>
              <a:t>RiverModelEngine</a:t>
            </a:r>
            <a:endParaRPr lang="da-DK" sz="2800" b="1" dirty="0" smtClean="0"/>
          </a:p>
        </p:txBody>
      </p:sp>
      <p:sp>
        <p:nvSpPr>
          <p:cNvPr id="16" name="TextBox 15"/>
          <p:cNvSpPr txBox="1"/>
          <p:nvPr/>
        </p:nvSpPr>
        <p:spPr>
          <a:xfrm rot="5400000">
            <a:off x="6112137" y="3715133"/>
            <a:ext cx="4744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2.0 </a:t>
            </a:r>
            <a:r>
              <a:rPr lang="da-DK" sz="2800" b="1" dirty="0" err="1" smtClean="0"/>
              <a:t>RiverModelLC</a:t>
            </a:r>
            <a:endParaRPr lang="da-DK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129552" y="5712311"/>
            <a:ext cx="1710466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32966" y="503238"/>
            <a:ext cx="3536576" cy="1143000"/>
          </a:xfrm>
        </p:spPr>
        <p:txBody>
          <a:bodyPr/>
          <a:lstStyle/>
          <a:p>
            <a:pPr algn="l"/>
            <a:r>
              <a:rPr lang="da-DK" sz="2000" dirty="0" err="1" smtClean="0"/>
              <a:t>UpwardsCompatible</a:t>
            </a:r>
            <a:r>
              <a:rPr lang="da-DK" sz="2000" dirty="0" smtClean="0"/>
              <a:t/>
            </a:r>
            <a:br>
              <a:rPr lang="da-DK" sz="2000" dirty="0" smtClean="0"/>
            </a:br>
            <a:r>
              <a:rPr lang="da-DK" sz="1600" dirty="0" err="1" smtClean="0">
                <a:latin typeface="+mn-lt"/>
              </a:rPr>
              <a:t>wrapper</a:t>
            </a:r>
            <a:r>
              <a:rPr lang="da-DK" sz="1600" dirty="0" smtClean="0">
                <a:latin typeface="+mn-lt"/>
              </a:rPr>
              <a:t> </a:t>
            </a:r>
            <a:r>
              <a:rPr lang="da-DK" sz="1600" dirty="0" err="1" smtClean="0">
                <a:latin typeface="+mn-lt"/>
              </a:rPr>
              <a:t>containing</a:t>
            </a:r>
            <a:r>
              <a:rPr lang="da-DK" sz="1600" dirty="0" smtClean="0">
                <a:latin typeface="+mn-lt"/>
              </a:rPr>
              <a:t> </a:t>
            </a:r>
            <a:br>
              <a:rPr lang="da-DK" sz="1600" dirty="0" smtClean="0">
                <a:latin typeface="+mn-lt"/>
              </a:rPr>
            </a:br>
            <a:r>
              <a:rPr lang="da-DK" sz="1600" dirty="0" err="1" smtClean="0">
                <a:latin typeface="+mn-lt"/>
              </a:rPr>
              <a:t>IEngine</a:t>
            </a:r>
            <a:r>
              <a:rPr lang="da-DK" sz="1600" dirty="0" smtClean="0">
                <a:latin typeface="+mn-lt"/>
              </a:rPr>
              <a:t> interface </a:t>
            </a:r>
            <a:r>
              <a:rPr lang="da-DK" sz="1600" dirty="0" err="1" smtClean="0">
                <a:latin typeface="+mn-lt"/>
              </a:rPr>
              <a:t>alike</a:t>
            </a:r>
            <a:r>
              <a:rPr lang="da-DK" sz="1600" dirty="0" smtClean="0">
                <a:latin typeface="+mn-lt"/>
              </a:rPr>
              <a:t> in 1.4</a:t>
            </a:r>
            <a:endParaRPr lang="da-DK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72583" y="5723069"/>
            <a:ext cx="17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My1_4Engine</a:t>
            </a:r>
            <a:endParaRPr lang="da-DK" dirty="0"/>
          </a:p>
        </p:txBody>
      </p:sp>
      <p:sp>
        <p:nvSpPr>
          <p:cNvPr id="13" name="Rounded Rectangle 12"/>
          <p:cNvSpPr/>
          <p:nvPr/>
        </p:nvSpPr>
        <p:spPr>
          <a:xfrm>
            <a:off x="1066800" y="2519082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TextBox 13"/>
          <p:cNvSpPr txBox="1"/>
          <p:nvPr/>
        </p:nvSpPr>
        <p:spPr>
          <a:xfrm>
            <a:off x="1109831" y="2529840"/>
            <a:ext cx="216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OpenMI.Standard</a:t>
            </a:r>
            <a:endParaRPr lang="da-DK" dirty="0"/>
          </a:p>
        </p:txBody>
      </p:sp>
      <p:sp>
        <p:nvSpPr>
          <p:cNvPr id="15" name="Rounded Rectangle 14"/>
          <p:cNvSpPr/>
          <p:nvPr/>
        </p:nvSpPr>
        <p:spPr>
          <a:xfrm>
            <a:off x="1068593" y="3058757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TextBox 15"/>
          <p:cNvSpPr txBox="1"/>
          <p:nvPr/>
        </p:nvSpPr>
        <p:spPr>
          <a:xfrm>
            <a:off x="1111624" y="3069515"/>
            <a:ext cx="216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Sdk.Backbone</a:t>
            </a:r>
            <a:endParaRPr lang="da-DK" dirty="0"/>
          </a:p>
        </p:txBody>
      </p:sp>
      <p:sp>
        <p:nvSpPr>
          <p:cNvPr id="17" name="Rounded Rectangle 16"/>
          <p:cNvSpPr/>
          <p:nvPr/>
        </p:nvSpPr>
        <p:spPr>
          <a:xfrm>
            <a:off x="1059627" y="3609191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TextBox 17"/>
          <p:cNvSpPr txBox="1"/>
          <p:nvPr/>
        </p:nvSpPr>
        <p:spPr>
          <a:xfrm>
            <a:off x="1102658" y="3619949"/>
            <a:ext cx="216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Sdk.Wrapper</a:t>
            </a:r>
            <a:endParaRPr lang="da-DK" dirty="0"/>
          </a:p>
        </p:txBody>
      </p:sp>
      <p:sp>
        <p:nvSpPr>
          <p:cNvPr id="19" name="Rounded Rectangle 18"/>
          <p:cNvSpPr/>
          <p:nvPr/>
        </p:nvSpPr>
        <p:spPr>
          <a:xfrm>
            <a:off x="720762" y="2011680"/>
            <a:ext cx="2657139" cy="2173045"/>
          </a:xfrm>
          <a:prstGeom prst="roundRect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0" name="TextBox 19"/>
          <p:cNvSpPr txBox="1"/>
          <p:nvPr/>
        </p:nvSpPr>
        <p:spPr>
          <a:xfrm>
            <a:off x="849854" y="2076227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OpenMI</a:t>
            </a:r>
            <a:r>
              <a:rPr lang="da-DK" dirty="0" smtClean="0"/>
              <a:t> 1.4</a:t>
            </a:r>
            <a:endParaRPr lang="da-DK" dirty="0"/>
          </a:p>
        </p:txBody>
      </p:sp>
      <p:cxnSp>
        <p:nvCxnSpPr>
          <p:cNvPr id="22" name="Straight Arrow Connector 21"/>
          <p:cNvCxnSpPr>
            <a:stCxn id="11" idx="0"/>
            <a:endCxn id="19" idx="2"/>
          </p:cNvCxnSpPr>
          <p:nvPr/>
        </p:nvCxnSpPr>
        <p:spPr>
          <a:xfrm rot="5400000" flipH="1" flipV="1">
            <a:off x="1274781" y="4948518"/>
            <a:ext cx="1538344" cy="1075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5543775" y="1251473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TextBox 23"/>
          <p:cNvSpPr txBox="1"/>
          <p:nvPr/>
        </p:nvSpPr>
        <p:spPr>
          <a:xfrm>
            <a:off x="5586806" y="1262231"/>
            <a:ext cx="216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OpenMI.Standard</a:t>
            </a:r>
            <a:endParaRPr lang="da-DK" dirty="0"/>
          </a:p>
        </p:txBody>
      </p:sp>
      <p:sp>
        <p:nvSpPr>
          <p:cNvPr id="25" name="Rounded Rectangle 24"/>
          <p:cNvSpPr/>
          <p:nvPr/>
        </p:nvSpPr>
        <p:spPr>
          <a:xfrm>
            <a:off x="5545568" y="1791148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6" name="TextBox 25"/>
          <p:cNvSpPr txBox="1"/>
          <p:nvPr/>
        </p:nvSpPr>
        <p:spPr>
          <a:xfrm>
            <a:off x="5588599" y="1801906"/>
            <a:ext cx="216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Sdk.Backbone</a:t>
            </a:r>
            <a:endParaRPr lang="da-DK" dirty="0"/>
          </a:p>
        </p:txBody>
      </p:sp>
      <p:sp>
        <p:nvSpPr>
          <p:cNvPr id="27" name="Rounded Rectangle 26"/>
          <p:cNvSpPr/>
          <p:nvPr/>
        </p:nvSpPr>
        <p:spPr>
          <a:xfrm>
            <a:off x="5536602" y="2341582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TextBox 27"/>
          <p:cNvSpPr txBox="1"/>
          <p:nvPr/>
        </p:nvSpPr>
        <p:spPr>
          <a:xfrm>
            <a:off x="5579633" y="2352340"/>
            <a:ext cx="216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Sdk.Wrapper</a:t>
            </a:r>
            <a:endParaRPr lang="da-DK" dirty="0"/>
          </a:p>
        </p:txBody>
      </p:sp>
      <p:sp>
        <p:nvSpPr>
          <p:cNvPr id="29" name="Rounded Rectangle 28"/>
          <p:cNvSpPr/>
          <p:nvPr/>
        </p:nvSpPr>
        <p:spPr>
          <a:xfrm>
            <a:off x="5197737" y="744071"/>
            <a:ext cx="2657139" cy="2173045"/>
          </a:xfrm>
          <a:prstGeom prst="roundRect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0" name="TextBox 29"/>
          <p:cNvSpPr txBox="1"/>
          <p:nvPr/>
        </p:nvSpPr>
        <p:spPr>
          <a:xfrm>
            <a:off x="5326829" y="80861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OpenMI</a:t>
            </a:r>
            <a:r>
              <a:rPr lang="da-DK" dirty="0" smtClean="0"/>
              <a:t> 2.0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5533017" y="3682701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3" name="TextBox 32"/>
          <p:cNvSpPr txBox="1"/>
          <p:nvPr/>
        </p:nvSpPr>
        <p:spPr>
          <a:xfrm>
            <a:off x="5576048" y="3693459"/>
            <a:ext cx="2160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err="1" smtClean="0"/>
              <a:t>UpComp.Standard</a:t>
            </a:r>
            <a:endParaRPr lang="da-DK" sz="1600" dirty="0"/>
          </a:p>
        </p:txBody>
      </p:sp>
      <p:sp>
        <p:nvSpPr>
          <p:cNvPr id="34" name="Rounded Rectangle 33"/>
          <p:cNvSpPr/>
          <p:nvPr/>
        </p:nvSpPr>
        <p:spPr>
          <a:xfrm>
            <a:off x="5534810" y="4222376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5" name="TextBox 34"/>
          <p:cNvSpPr txBox="1"/>
          <p:nvPr/>
        </p:nvSpPr>
        <p:spPr>
          <a:xfrm>
            <a:off x="5577841" y="4233134"/>
            <a:ext cx="2160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err="1" smtClean="0"/>
              <a:t>UpComp.Backbone</a:t>
            </a:r>
            <a:endParaRPr lang="da-DK" sz="1600" dirty="0"/>
          </a:p>
        </p:txBody>
      </p:sp>
      <p:sp>
        <p:nvSpPr>
          <p:cNvPr id="36" name="Rounded Rectangle 35"/>
          <p:cNvSpPr/>
          <p:nvPr/>
        </p:nvSpPr>
        <p:spPr>
          <a:xfrm>
            <a:off x="5525844" y="4772810"/>
            <a:ext cx="2095948" cy="430306"/>
          </a:xfrm>
          <a:prstGeom prst="roundRect">
            <a:avLst/>
          </a:prstGeom>
          <a:solidFill>
            <a:schemeClr val="accent1"/>
          </a:solidFill>
          <a:ln cap="rnd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7" name="TextBox 36"/>
          <p:cNvSpPr txBox="1"/>
          <p:nvPr/>
        </p:nvSpPr>
        <p:spPr>
          <a:xfrm>
            <a:off x="5568875" y="4783568"/>
            <a:ext cx="2160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err="1" smtClean="0"/>
              <a:t>UpComp.Wrapper</a:t>
            </a:r>
            <a:endParaRPr lang="da-DK" sz="1600" dirty="0"/>
          </a:p>
        </p:txBody>
      </p:sp>
      <p:sp>
        <p:nvSpPr>
          <p:cNvPr id="38" name="Rounded Rectangle 37"/>
          <p:cNvSpPr/>
          <p:nvPr/>
        </p:nvSpPr>
        <p:spPr>
          <a:xfrm>
            <a:off x="5186979" y="3175299"/>
            <a:ext cx="2657139" cy="2173045"/>
          </a:xfrm>
          <a:prstGeom prst="roundRect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9" name="TextBox 38"/>
          <p:cNvSpPr txBox="1"/>
          <p:nvPr/>
        </p:nvSpPr>
        <p:spPr>
          <a:xfrm>
            <a:off x="5316071" y="323984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UpwardsCompatible</a:t>
            </a:r>
            <a:endParaRPr lang="da-DK" dirty="0" smtClean="0"/>
          </a:p>
        </p:txBody>
      </p:sp>
      <p:cxnSp>
        <p:nvCxnSpPr>
          <p:cNvPr id="41" name="Straight Arrow Connector 40"/>
          <p:cNvCxnSpPr>
            <a:stCxn id="11" idx="3"/>
            <a:endCxn id="38" idx="2"/>
          </p:cNvCxnSpPr>
          <p:nvPr/>
        </p:nvCxnSpPr>
        <p:spPr>
          <a:xfrm flipV="1">
            <a:off x="2904564" y="5348344"/>
            <a:ext cx="3610985" cy="55939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8" idx="0"/>
            <a:endCxn id="29" idx="2"/>
          </p:cNvCxnSpPr>
          <p:nvPr/>
        </p:nvCxnSpPr>
        <p:spPr>
          <a:xfrm rot="5400000" flipH="1" flipV="1">
            <a:off x="6391837" y="3040829"/>
            <a:ext cx="258183" cy="1075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116839">
            <a:off x="3835856" y="3159417"/>
            <a:ext cx="904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8000" dirty="0" smtClean="0"/>
              <a:t>≈</a:t>
            </a:r>
            <a:endParaRPr lang="da-DK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291" y="403730"/>
            <a:ext cx="8229600" cy="618247"/>
          </a:xfrm>
        </p:spPr>
        <p:txBody>
          <a:bodyPr/>
          <a:lstStyle/>
          <a:p>
            <a:r>
              <a:rPr lang="da-DK" sz="2000" dirty="0" err="1" smtClean="0"/>
              <a:t>Worse</a:t>
            </a:r>
            <a:r>
              <a:rPr lang="da-DK" sz="2000" dirty="0" smtClean="0"/>
              <a:t> </a:t>
            </a:r>
            <a:r>
              <a:rPr lang="da-DK" sz="2000" dirty="0" err="1" smtClean="0"/>
              <a:t>code</a:t>
            </a:r>
            <a:r>
              <a:rPr lang="da-DK" sz="2000" dirty="0" smtClean="0"/>
              <a:t> </a:t>
            </a:r>
            <a:r>
              <a:rPr lang="da-DK" sz="2000" dirty="0" err="1" smtClean="0"/>
              <a:t>change</a:t>
            </a:r>
            <a:r>
              <a:rPr lang="da-DK" sz="2000" dirty="0" smtClean="0"/>
              <a:t> </a:t>
            </a:r>
            <a:r>
              <a:rPr lang="da-DK" sz="2000" dirty="0" err="1" smtClean="0"/>
              <a:t>when</a:t>
            </a:r>
            <a:r>
              <a:rPr lang="da-DK" sz="2000" dirty="0" smtClean="0"/>
              <a:t> </a:t>
            </a:r>
            <a:r>
              <a:rPr lang="da-DK" sz="2000" dirty="0" err="1" smtClean="0"/>
              <a:t>using</a:t>
            </a:r>
            <a:r>
              <a:rPr lang="da-DK" sz="2000" dirty="0" smtClean="0"/>
              <a:t> the</a:t>
            </a:r>
            <a:br>
              <a:rPr lang="da-DK" sz="2000" dirty="0" smtClean="0"/>
            </a:br>
            <a:r>
              <a:rPr lang="da-DK" sz="2000" dirty="0" smtClean="0"/>
              <a:t> </a:t>
            </a:r>
            <a:r>
              <a:rPr lang="da-DK" sz="2000" dirty="0" err="1" smtClean="0"/>
              <a:t>upwards</a:t>
            </a:r>
            <a:r>
              <a:rPr lang="da-DK" sz="2000" dirty="0" smtClean="0"/>
              <a:t> </a:t>
            </a:r>
            <a:r>
              <a:rPr lang="da-DK" sz="2000" dirty="0" err="1" smtClean="0"/>
              <a:t>compatible</a:t>
            </a:r>
            <a:r>
              <a:rPr lang="da-DK" sz="2000" dirty="0" smtClean="0"/>
              <a:t> </a:t>
            </a:r>
            <a:r>
              <a:rPr lang="da-DK" sz="2000" dirty="0" err="1" smtClean="0"/>
              <a:t>wrapper</a:t>
            </a:r>
            <a:endParaRPr lang="da-DK" sz="2000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39626" y="4927516"/>
            <a:ext cx="65341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956" y="1247887"/>
            <a:ext cx="40100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0306" y="271092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1.4 </a:t>
            </a:r>
            <a:r>
              <a:rPr lang="da-DK" dirty="0" err="1" smtClean="0"/>
              <a:t>quantity</a:t>
            </a:r>
            <a:endParaRPr lang="da-DK" dirty="0"/>
          </a:p>
        </p:txBody>
      </p:sp>
      <p:sp>
        <p:nvSpPr>
          <p:cNvPr id="8" name="TextBox 7"/>
          <p:cNvSpPr txBox="1"/>
          <p:nvPr/>
        </p:nvSpPr>
        <p:spPr>
          <a:xfrm>
            <a:off x="410584" y="514394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2.0 </a:t>
            </a:r>
            <a:r>
              <a:rPr lang="da-DK" dirty="0" err="1" smtClean="0"/>
              <a:t>quantity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err="1" smtClean="0"/>
              <a:t>Quantity</a:t>
            </a:r>
            <a:r>
              <a:rPr lang="da-DK" sz="2000" dirty="0" smtClean="0"/>
              <a:t> – 1.4 vs. 2.0</a:t>
            </a:r>
            <a:endParaRPr lang="da-DK" sz="20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129553" y="1968649"/>
            <a:ext cx="7605656" cy="1608269"/>
          </a:xfrm>
        </p:spPr>
        <p:txBody>
          <a:bodyPr/>
          <a:lstStyle/>
          <a:p>
            <a:pPr>
              <a:buNone/>
            </a:pPr>
            <a:r>
              <a:rPr lang="da-DK" sz="1600" dirty="0" smtClean="0">
                <a:solidFill>
                  <a:srgbClr val="2B91AF"/>
                </a:solidFill>
              </a:rPr>
              <a:t>Dimension</a:t>
            </a:r>
            <a:r>
              <a:rPr lang="da-DK" sz="1600" dirty="0" smtClean="0"/>
              <a:t> </a:t>
            </a:r>
            <a:r>
              <a:rPr lang="da-DK" sz="1600" dirty="0" err="1" smtClean="0"/>
              <a:t>flowDimension</a:t>
            </a:r>
            <a:r>
              <a:rPr lang="da-DK" sz="1600" dirty="0" smtClean="0"/>
              <a:t> = </a:t>
            </a:r>
            <a:r>
              <a:rPr lang="da-DK" sz="1600" dirty="0" smtClean="0">
                <a:solidFill>
                  <a:srgbClr val="0000FF"/>
                </a:solidFill>
              </a:rPr>
              <a:t>new</a:t>
            </a:r>
            <a:r>
              <a:rPr lang="da-DK" sz="1600" dirty="0" smtClean="0"/>
              <a:t> </a:t>
            </a:r>
            <a:r>
              <a:rPr lang="da-DK" sz="1600" dirty="0" smtClean="0">
                <a:solidFill>
                  <a:srgbClr val="2B91AF"/>
                </a:solidFill>
              </a:rPr>
              <a:t>Dimension</a:t>
            </a:r>
            <a:r>
              <a:rPr lang="da-DK" sz="1600" dirty="0" smtClean="0"/>
              <a:t>();</a:t>
            </a:r>
          </a:p>
          <a:p>
            <a:pPr>
              <a:buNone/>
            </a:pPr>
            <a:r>
              <a:rPr lang="da-DK" sz="1600" dirty="0" smtClean="0">
                <a:solidFill>
                  <a:srgbClr val="2B91AF"/>
                </a:solidFill>
              </a:rPr>
              <a:t>Unit </a:t>
            </a:r>
            <a:r>
              <a:rPr lang="da-DK" sz="1600" dirty="0" err="1" smtClean="0"/>
              <a:t>literPrSecUnit</a:t>
            </a:r>
            <a:r>
              <a:rPr lang="da-DK" sz="1600" dirty="0" smtClean="0">
                <a:solidFill>
                  <a:srgbClr val="2B91AF"/>
                </a:solidFill>
              </a:rPr>
              <a:t> </a:t>
            </a:r>
            <a:r>
              <a:rPr lang="da-DK" sz="1600" dirty="0" smtClean="0">
                <a:solidFill>
                  <a:srgbClr val="0000FF"/>
                </a:solidFill>
              </a:rPr>
              <a:t>= new </a:t>
            </a:r>
            <a:r>
              <a:rPr lang="da-DK" sz="1600" dirty="0" smtClean="0">
                <a:solidFill>
                  <a:srgbClr val="2B91AF"/>
                </a:solidFill>
              </a:rPr>
              <a:t>Unit</a:t>
            </a:r>
            <a:r>
              <a:rPr lang="da-DK" sz="1600" dirty="0" smtClean="0"/>
              <a:t>(</a:t>
            </a:r>
            <a:r>
              <a:rPr lang="da-DK" sz="1600" dirty="0" smtClean="0">
                <a:solidFill>
                  <a:srgbClr val="A31515"/>
                </a:solidFill>
              </a:rPr>
              <a:t>"LiterPrSecond",0.001,0,"Liters pr </a:t>
            </a:r>
            <a:r>
              <a:rPr lang="da-DK" sz="1600" dirty="0" err="1" smtClean="0">
                <a:solidFill>
                  <a:srgbClr val="A31515"/>
                </a:solidFill>
              </a:rPr>
              <a:t>Second</a:t>
            </a:r>
            <a:r>
              <a:rPr lang="da-DK" sz="1600" dirty="0" smtClean="0">
                <a:solidFill>
                  <a:srgbClr val="A31515"/>
                </a:solidFill>
              </a:rPr>
              <a:t>”)</a:t>
            </a:r>
            <a:endParaRPr lang="da-DK" sz="1600" dirty="0" smtClean="0">
              <a:solidFill>
                <a:srgbClr val="A31515"/>
              </a:solidFill>
            </a:endParaRPr>
          </a:p>
          <a:p>
            <a:pPr>
              <a:buNone/>
            </a:pPr>
            <a:r>
              <a:rPr lang="da-DK" sz="1600" dirty="0" err="1" smtClean="0">
                <a:solidFill>
                  <a:srgbClr val="2B91AF"/>
                </a:solidFill>
              </a:rPr>
              <a:t>Quantity</a:t>
            </a:r>
            <a:r>
              <a:rPr lang="da-DK" sz="1600" dirty="0" smtClean="0">
                <a:solidFill>
                  <a:srgbClr val="2B91AF"/>
                </a:solidFill>
              </a:rPr>
              <a:t> </a:t>
            </a:r>
            <a:r>
              <a:rPr lang="da-DK" sz="1600" dirty="0" err="1" smtClean="0"/>
              <a:t>flowQuantity</a:t>
            </a:r>
            <a:r>
              <a:rPr lang="da-DK" sz="1600" dirty="0" smtClean="0">
                <a:solidFill>
                  <a:srgbClr val="2B91AF"/>
                </a:solidFill>
              </a:rPr>
              <a:t> </a:t>
            </a:r>
            <a:r>
              <a:rPr lang="da-DK" sz="1600" dirty="0" smtClean="0">
                <a:solidFill>
                  <a:srgbClr val="A31515"/>
                </a:solidFill>
              </a:rPr>
              <a:t>= </a:t>
            </a:r>
            <a:r>
              <a:rPr lang="da-DK" sz="1600" dirty="0" smtClean="0">
                <a:solidFill>
                  <a:srgbClr val="0000FF"/>
                </a:solidFill>
              </a:rPr>
              <a:t>new </a:t>
            </a:r>
            <a:r>
              <a:rPr lang="da-DK" sz="1600" dirty="0" err="1" smtClean="0">
                <a:solidFill>
                  <a:srgbClr val="2B91AF"/>
                </a:solidFill>
              </a:rPr>
              <a:t>Quantity</a:t>
            </a:r>
            <a:r>
              <a:rPr lang="da-DK" sz="1600" b="1" dirty="0" smtClean="0"/>
              <a:t>(</a:t>
            </a:r>
            <a:r>
              <a:rPr lang="da-DK" sz="1600" b="1" dirty="0" err="1" smtClean="0"/>
              <a:t>literPrSecUnit</a:t>
            </a:r>
            <a:r>
              <a:rPr lang="da-DK" sz="1600" dirty="0" smtClean="0">
                <a:solidFill>
                  <a:srgbClr val="0000FF"/>
                </a:solidFill>
              </a:rPr>
              <a:t>, </a:t>
            </a:r>
            <a:r>
              <a:rPr lang="da-DK" sz="1600" dirty="0" smtClean="0">
                <a:solidFill>
                  <a:srgbClr val="A31515"/>
                </a:solidFill>
              </a:rPr>
              <a:t>"Flow", "Flow", </a:t>
            </a:r>
            <a:r>
              <a:rPr lang="da-DK" sz="1600" dirty="0" err="1" smtClean="0"/>
              <a:t>global::OpenMI.Standard.ValueType.Scalar</a:t>
            </a:r>
            <a:r>
              <a:rPr lang="da-DK" sz="1600" dirty="0" smtClean="0"/>
              <a:t>, </a:t>
            </a:r>
            <a:r>
              <a:rPr lang="da-DK" sz="1600" b="1" dirty="0" err="1" smtClean="0"/>
              <a:t>flowDimension</a:t>
            </a:r>
            <a:r>
              <a:rPr lang="da-DK" sz="1600" dirty="0" smtClean="0"/>
              <a:t>);</a:t>
            </a:r>
          </a:p>
          <a:p>
            <a:pPr>
              <a:buNone/>
            </a:pPr>
            <a:endParaRPr lang="da-DK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151068" y="4098663"/>
            <a:ext cx="7535733" cy="2027499"/>
          </a:xfrm>
        </p:spPr>
        <p:txBody>
          <a:bodyPr/>
          <a:lstStyle/>
          <a:p>
            <a:pPr>
              <a:buNone/>
            </a:pPr>
            <a:r>
              <a:rPr lang="da-DK" sz="1600" dirty="0" smtClean="0">
                <a:solidFill>
                  <a:srgbClr val="2B91AF"/>
                </a:solidFill>
              </a:rPr>
              <a:t>Dimension</a:t>
            </a:r>
            <a:r>
              <a:rPr lang="da-DK" sz="1600" dirty="0" smtClean="0"/>
              <a:t> </a:t>
            </a:r>
            <a:r>
              <a:rPr lang="da-DK" sz="1600" dirty="0" err="1" smtClean="0"/>
              <a:t>flowDimension</a:t>
            </a:r>
            <a:r>
              <a:rPr lang="da-DK" sz="1600" dirty="0" smtClean="0"/>
              <a:t> = </a:t>
            </a:r>
            <a:r>
              <a:rPr lang="da-DK" sz="1600" dirty="0" smtClean="0">
                <a:solidFill>
                  <a:srgbClr val="0000FF"/>
                </a:solidFill>
              </a:rPr>
              <a:t>new</a:t>
            </a:r>
            <a:r>
              <a:rPr lang="da-DK" sz="1600" dirty="0" smtClean="0"/>
              <a:t> </a:t>
            </a:r>
            <a:r>
              <a:rPr lang="da-DK" sz="1600" dirty="0" smtClean="0">
                <a:solidFill>
                  <a:srgbClr val="2B91AF"/>
                </a:solidFill>
              </a:rPr>
              <a:t>Dimension</a:t>
            </a:r>
            <a:r>
              <a:rPr lang="da-DK" sz="1600" dirty="0" smtClean="0"/>
              <a:t>();</a:t>
            </a:r>
          </a:p>
          <a:p>
            <a:pPr>
              <a:buNone/>
            </a:pPr>
            <a:r>
              <a:rPr lang="da-DK" sz="1600" dirty="0" smtClean="0">
                <a:solidFill>
                  <a:srgbClr val="2B91AF"/>
                </a:solidFill>
              </a:rPr>
              <a:t>Unit </a:t>
            </a:r>
            <a:r>
              <a:rPr lang="da-DK" sz="1600" dirty="0" err="1" smtClean="0"/>
              <a:t>literPrSecUnit</a:t>
            </a:r>
            <a:r>
              <a:rPr lang="da-DK" sz="1600" dirty="0" smtClean="0"/>
              <a:t> </a:t>
            </a:r>
            <a:r>
              <a:rPr lang="da-DK" sz="1600" dirty="0" smtClean="0">
                <a:solidFill>
                  <a:srgbClr val="2B91AF"/>
                </a:solidFill>
              </a:rPr>
              <a:t>= </a:t>
            </a:r>
            <a:r>
              <a:rPr lang="da-DK" sz="1600" dirty="0" smtClean="0">
                <a:solidFill>
                  <a:srgbClr val="0000FF"/>
                </a:solidFill>
              </a:rPr>
              <a:t>new </a:t>
            </a:r>
            <a:r>
              <a:rPr lang="da-DK" sz="1600" dirty="0" smtClean="0">
                <a:solidFill>
                  <a:srgbClr val="2B91AF"/>
                </a:solidFill>
              </a:rPr>
              <a:t>Unit</a:t>
            </a:r>
            <a:r>
              <a:rPr lang="da-DK" sz="1600" dirty="0" smtClean="0"/>
              <a:t>(</a:t>
            </a:r>
            <a:r>
              <a:rPr lang="da-DK" sz="1600" dirty="0" smtClean="0">
                <a:solidFill>
                  <a:srgbClr val="A31515"/>
                </a:solidFill>
              </a:rPr>
              <a:t>"</a:t>
            </a:r>
            <a:r>
              <a:rPr lang="da-DK" sz="1600" dirty="0" err="1" smtClean="0">
                <a:solidFill>
                  <a:srgbClr val="A31515"/>
                </a:solidFill>
              </a:rPr>
              <a:t>LiterPrSecond</a:t>
            </a:r>
            <a:r>
              <a:rPr lang="da-DK" sz="1600" dirty="0" smtClean="0">
                <a:solidFill>
                  <a:srgbClr val="A31515"/>
                </a:solidFill>
              </a:rPr>
              <a:t>"</a:t>
            </a:r>
            <a:r>
              <a:rPr lang="da-DK" sz="1600" dirty="0" smtClean="0"/>
              <a:t>, 0.001, 0, </a:t>
            </a:r>
            <a:r>
              <a:rPr lang="da-DK" sz="1600" dirty="0" smtClean="0">
                <a:solidFill>
                  <a:srgbClr val="A31515"/>
                </a:solidFill>
              </a:rPr>
              <a:t>"Liters pr </a:t>
            </a:r>
            <a:r>
              <a:rPr lang="da-DK" sz="1600" dirty="0" err="1" smtClean="0">
                <a:solidFill>
                  <a:srgbClr val="A31515"/>
                </a:solidFill>
              </a:rPr>
              <a:t>Second</a:t>
            </a:r>
            <a:r>
              <a:rPr lang="da-DK" sz="1600" dirty="0" smtClean="0">
                <a:solidFill>
                  <a:srgbClr val="A31515"/>
                </a:solidFill>
              </a:rPr>
              <a:t>"</a:t>
            </a:r>
            <a:r>
              <a:rPr lang="da-DK" sz="1600" dirty="0" smtClean="0"/>
              <a:t>);</a:t>
            </a:r>
          </a:p>
          <a:p>
            <a:pPr>
              <a:buNone/>
            </a:pPr>
            <a:r>
              <a:rPr lang="da-DK" sz="1600" dirty="0" err="1" smtClean="0"/>
              <a:t>literPrSecUnit.Dimension</a:t>
            </a:r>
            <a:r>
              <a:rPr lang="da-DK" sz="1600" dirty="0" smtClean="0"/>
              <a:t> = </a:t>
            </a:r>
            <a:r>
              <a:rPr lang="da-DK" sz="1600" b="1" dirty="0" err="1" smtClean="0"/>
              <a:t>flowDimension</a:t>
            </a:r>
            <a:r>
              <a:rPr lang="da-DK" sz="1600" dirty="0" smtClean="0"/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2B91AF"/>
                </a:solidFill>
              </a:rPr>
              <a:t>Quantity </a:t>
            </a:r>
            <a:r>
              <a:rPr lang="en-US" sz="1600" dirty="0" err="1" smtClean="0"/>
              <a:t>flowQuantity</a:t>
            </a:r>
            <a:r>
              <a:rPr lang="en-US" sz="1600" dirty="0" smtClean="0">
                <a:solidFill>
                  <a:srgbClr val="2B91AF"/>
                </a:solidFill>
              </a:rPr>
              <a:t> = </a:t>
            </a:r>
            <a:r>
              <a:rPr lang="en-US" sz="1600" dirty="0" smtClean="0">
                <a:solidFill>
                  <a:srgbClr val="0000FF"/>
                </a:solidFill>
              </a:rPr>
              <a:t>new </a:t>
            </a:r>
            <a:r>
              <a:rPr lang="en-US" sz="1600" dirty="0" smtClean="0">
                <a:solidFill>
                  <a:srgbClr val="2B91AF"/>
                </a:solidFill>
              </a:rPr>
              <a:t>Quantity</a:t>
            </a:r>
            <a:r>
              <a:rPr lang="en-US" sz="1600" dirty="0" smtClean="0"/>
              <a:t>(</a:t>
            </a:r>
            <a:r>
              <a:rPr lang="en-US" sz="1600" b="1" dirty="0" err="1" smtClean="0"/>
              <a:t>literPrSecUnit</a:t>
            </a:r>
            <a:r>
              <a:rPr lang="en-US" sz="1600" dirty="0" smtClean="0">
                <a:solidFill>
                  <a:srgbClr val="2B91AF"/>
                </a:solidFill>
              </a:rPr>
              <a:t>, </a:t>
            </a:r>
            <a:r>
              <a:rPr lang="en-US" sz="1600" dirty="0" smtClean="0">
                <a:solidFill>
                  <a:srgbClr val="A31515"/>
                </a:solidFill>
              </a:rPr>
              <a:t>"Flow", "Flow"</a:t>
            </a:r>
            <a:r>
              <a:rPr lang="en-US" sz="1600" dirty="0" smtClean="0"/>
              <a:t>);</a:t>
            </a:r>
          </a:p>
          <a:p>
            <a:pPr>
              <a:buNone/>
            </a:pPr>
            <a:r>
              <a:rPr lang="da-DK" sz="1600" dirty="0" err="1" smtClean="0"/>
              <a:t>flowQuantity.ValueType</a:t>
            </a:r>
            <a:r>
              <a:rPr lang="da-DK" sz="1600" dirty="0" smtClean="0">
                <a:solidFill>
                  <a:srgbClr val="A31515"/>
                </a:solidFill>
              </a:rPr>
              <a:t> = </a:t>
            </a:r>
            <a:r>
              <a:rPr lang="da-DK" sz="1600" dirty="0" err="1" smtClean="0">
                <a:solidFill>
                  <a:srgbClr val="0000FF"/>
                </a:solidFill>
              </a:rPr>
              <a:t>typeof</a:t>
            </a:r>
            <a:r>
              <a:rPr lang="da-DK" sz="1600" dirty="0" smtClean="0"/>
              <a:t>(</a:t>
            </a:r>
            <a:r>
              <a:rPr lang="da-DK" sz="1600" dirty="0" smtClean="0">
                <a:solidFill>
                  <a:srgbClr val="0000FF"/>
                </a:solidFill>
              </a:rPr>
              <a:t>double</a:t>
            </a:r>
            <a:r>
              <a:rPr lang="da-DK" sz="1600" dirty="0" smtClean="0"/>
              <a:t>);</a:t>
            </a:r>
          </a:p>
          <a:p>
            <a:pPr>
              <a:buNone/>
            </a:pPr>
            <a:endParaRPr lang="da-DK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61365" y="1925619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1.4</a:t>
            </a:r>
            <a:endParaRPr lang="da-DK" sz="2800" dirty="0"/>
          </a:p>
        </p:txBody>
      </p:sp>
      <p:sp>
        <p:nvSpPr>
          <p:cNvPr id="13" name="Rectangle 12"/>
          <p:cNvSpPr/>
          <p:nvPr/>
        </p:nvSpPr>
        <p:spPr>
          <a:xfrm>
            <a:off x="209945" y="4535251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2800" dirty="0" smtClean="0"/>
              <a:t>2.0</a:t>
            </a:r>
            <a:endParaRPr lang="da-D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Tricky </a:t>
            </a:r>
            <a:r>
              <a:rPr lang="da-DK" sz="2000" dirty="0" smtClean="0"/>
              <a:t>part:</a:t>
            </a:r>
            <a:br>
              <a:rPr lang="da-DK" sz="2000" dirty="0" smtClean="0"/>
            </a:br>
            <a:r>
              <a:rPr lang="da-DK" sz="2000" dirty="0" smtClean="0"/>
              <a:t>References for the </a:t>
            </a:r>
            <a:r>
              <a:rPr lang="da-DK" sz="2000" dirty="0" err="1" smtClean="0"/>
              <a:t>upwards</a:t>
            </a:r>
            <a:r>
              <a:rPr lang="da-DK" sz="2000" dirty="0" smtClean="0"/>
              <a:t> </a:t>
            </a:r>
            <a:r>
              <a:rPr lang="da-DK" sz="2000" dirty="0" err="1" smtClean="0"/>
              <a:t>compatible</a:t>
            </a:r>
            <a:r>
              <a:rPr lang="da-DK" sz="2000" dirty="0" smtClean="0"/>
              <a:t> </a:t>
            </a:r>
            <a:r>
              <a:rPr lang="da-DK" sz="2000" dirty="0" err="1" smtClean="0"/>
              <a:t>wrapper</a:t>
            </a:r>
            <a:endParaRPr lang="da-DK" sz="20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716307" y="1721223"/>
            <a:ext cx="6018902" cy="1559859"/>
          </a:xfrm>
        </p:spPr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6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OpenMI.Standard</a:t>
            </a:r>
            <a:r>
              <a:rPr lang="en-US" sz="16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6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6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Oatc.OpenMI.Sdk.Backbone</a:t>
            </a:r>
            <a:r>
              <a:rPr lang="en-US" sz="16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6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6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Oatc.OpenMI.Sdk.Wrapper</a:t>
            </a:r>
            <a:r>
              <a:rPr lang="en-US" sz="16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6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buNone/>
            </a:pPr>
            <a:endParaRPr lang="da-DK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2667897" y="4292301"/>
            <a:ext cx="6018904" cy="1833862"/>
          </a:xfrm>
        </p:spPr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OpenMI.Standard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4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spcAft>
                <a:spcPts val="0"/>
              </a:spcAft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Oatc.OpenMI.Sdk.Backbone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4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spcAft>
                <a:spcPts val="0"/>
              </a:spcAft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Oatc.UpwardsComp.Standard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4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spcAft>
                <a:spcPts val="0"/>
              </a:spcAft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Oatc.UpwardsComp.Backbone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4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spcAft>
                <a:spcPts val="0"/>
              </a:spcAft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Oatc.UpwardsComp.EngineWrapper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4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spcAft>
                <a:spcPts val="0"/>
              </a:spcAft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rgbClr val="2B91A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ITime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14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Oatc.UpwardsComp.Standard.</a:t>
            </a:r>
            <a:r>
              <a:rPr lang="en-US" sz="1400" b="1" dirty="0" err="1" smtClean="0">
                <a:solidFill>
                  <a:srgbClr val="2B91A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ITime</a:t>
            </a:r>
            <a:r>
              <a:rPr lang="en-US" sz="14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;</a:t>
            </a:r>
            <a:endParaRPr lang="da-DK" sz="1400" b="1" dirty="0" smtClean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buNone/>
            </a:pPr>
            <a:endParaRPr lang="da-DK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978946" y="1904104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1.4</a:t>
            </a:r>
            <a:endParaRPr lang="da-DK" sz="2800" dirty="0"/>
          </a:p>
        </p:txBody>
      </p:sp>
      <p:sp>
        <p:nvSpPr>
          <p:cNvPr id="13" name="Rectangle 12"/>
          <p:cNvSpPr/>
          <p:nvPr/>
        </p:nvSpPr>
        <p:spPr>
          <a:xfrm>
            <a:off x="995253" y="4610555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2800" dirty="0" smtClean="0"/>
              <a:t>2.0</a:t>
            </a:r>
            <a:endParaRPr lang="da-D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err="1" smtClean="0"/>
              <a:t>Changes</a:t>
            </a:r>
            <a:r>
              <a:rPr lang="da-DK" sz="2000" dirty="0" smtClean="0"/>
              <a:t> in Time</a:t>
            </a:r>
            <a:endParaRPr lang="da-DK" sz="20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129553" y="1968649"/>
            <a:ext cx="7605656" cy="2151531"/>
          </a:xfrm>
        </p:spPr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en-US" sz="1600" b="1" dirty="0" err="1" smtClean="0">
                <a:solidFill>
                  <a:srgbClr val="2B91AF"/>
                </a:solidFill>
                <a:latin typeface="Courier New"/>
                <a:ea typeface="Times New Roman"/>
              </a:rPr>
              <a:t>TimeStamp</a:t>
            </a:r>
            <a:r>
              <a:rPr lang="en-US" sz="1600" b="1" dirty="0" smtClean="0">
                <a:latin typeface="Courier New"/>
                <a:ea typeface="Times New Roman"/>
              </a:rPr>
              <a:t> </a:t>
            </a:r>
            <a:r>
              <a:rPr lang="en-US" sz="1600" b="1" dirty="0" err="1" smtClean="0">
                <a:latin typeface="Courier New"/>
                <a:ea typeface="Times New Roman"/>
              </a:rPr>
              <a:t>startTime</a:t>
            </a:r>
            <a:r>
              <a:rPr lang="en-US" sz="1600" b="1" dirty="0" smtClean="0">
                <a:latin typeface="Courier New"/>
                <a:ea typeface="Times New Roman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urier New"/>
                <a:ea typeface="Times New Roman"/>
              </a:rPr>
              <a:t>new</a:t>
            </a:r>
            <a:r>
              <a:rPr lang="en-US" sz="1600" b="1" dirty="0" smtClean="0">
                <a:latin typeface="Courier New"/>
                <a:ea typeface="Times New Roman"/>
              </a:rPr>
              <a:t> </a:t>
            </a:r>
            <a:r>
              <a:rPr lang="en-US" sz="1600" b="1" dirty="0" err="1" smtClean="0">
                <a:solidFill>
                  <a:srgbClr val="2B91AF"/>
                </a:solidFill>
                <a:latin typeface="Courier New"/>
                <a:ea typeface="Times New Roman"/>
              </a:rPr>
              <a:t>TimeStamp</a:t>
            </a:r>
            <a:r>
              <a:rPr lang="en-US" sz="1600" b="1" dirty="0" smtClean="0">
                <a:latin typeface="Courier New"/>
                <a:ea typeface="Times New Roman"/>
              </a:rPr>
              <a:t>(Oatc.OpenMI.Sdk.DevelopmentSupport.CalendarConverter.Gregorian2ModifiedJulian(_</a:t>
            </a:r>
            <a:r>
              <a:rPr lang="en-US" sz="1600" b="1" dirty="0" err="1" smtClean="0">
                <a:latin typeface="Courier New"/>
                <a:ea typeface="Times New Roman"/>
              </a:rPr>
              <a:t>simulationStart</a:t>
            </a:r>
            <a:r>
              <a:rPr lang="en-US" sz="1600" b="1" dirty="0" smtClean="0">
                <a:latin typeface="Courier New"/>
                <a:ea typeface="Times New Roman"/>
              </a:rPr>
              <a:t>));</a:t>
            </a:r>
            <a:endParaRPr lang="da-DK" sz="2400" b="1" dirty="0" smtClean="0">
              <a:latin typeface="Times New Roman"/>
              <a:ea typeface="Times New Roman"/>
            </a:endParaRPr>
          </a:p>
          <a:p>
            <a:pPr>
              <a:buNone/>
            </a:pPr>
            <a:endParaRPr lang="da-DK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151068" y="4571999"/>
            <a:ext cx="7535733" cy="1554163"/>
          </a:xfrm>
        </p:spPr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en-US" sz="1600" b="1" dirty="0" err="1" smtClean="0">
                <a:solidFill>
                  <a:srgbClr val="2B91AF"/>
                </a:solidFill>
                <a:latin typeface="Courier New"/>
                <a:ea typeface="Times New Roman"/>
              </a:rPr>
              <a:t>TimeStamp</a:t>
            </a:r>
            <a:r>
              <a:rPr lang="en-US" sz="1600" b="1" dirty="0" smtClean="0">
                <a:latin typeface="Courier New"/>
                <a:ea typeface="Times New Roman"/>
              </a:rPr>
              <a:t> </a:t>
            </a:r>
            <a:r>
              <a:rPr lang="en-US" sz="1600" b="1" dirty="0" err="1" smtClean="0">
                <a:latin typeface="Courier New"/>
                <a:ea typeface="Times New Roman"/>
              </a:rPr>
              <a:t>startTime</a:t>
            </a:r>
            <a:r>
              <a:rPr lang="en-US" sz="1600" b="1" dirty="0" smtClean="0">
                <a:latin typeface="Courier New"/>
                <a:ea typeface="Times New Roman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urier New"/>
                <a:ea typeface="Times New Roman"/>
              </a:rPr>
              <a:t>new</a:t>
            </a:r>
            <a:r>
              <a:rPr lang="en-US" sz="1600" b="1" dirty="0" smtClean="0">
                <a:latin typeface="Courier New"/>
                <a:ea typeface="Times New Roman"/>
              </a:rPr>
              <a:t> </a:t>
            </a:r>
            <a:r>
              <a:rPr lang="en-US" sz="1600" b="1" dirty="0" err="1" smtClean="0">
                <a:solidFill>
                  <a:srgbClr val="2B91AF"/>
                </a:solidFill>
                <a:latin typeface="Courier New"/>
                <a:ea typeface="Times New Roman"/>
              </a:rPr>
              <a:t>TimeStamp</a:t>
            </a:r>
            <a:r>
              <a:rPr lang="en-US" sz="1600" b="1" dirty="0" smtClean="0">
                <a:latin typeface="Courier New"/>
                <a:ea typeface="Times New Roman"/>
              </a:rPr>
              <a:t>(</a:t>
            </a:r>
            <a:r>
              <a:rPr lang="en-US" sz="1600" b="1" dirty="0" err="1" smtClean="0">
                <a:solidFill>
                  <a:srgbClr val="2B91AF"/>
                </a:solidFill>
                <a:latin typeface="Courier New"/>
                <a:ea typeface="Times New Roman"/>
              </a:rPr>
              <a:t>Time</a:t>
            </a:r>
            <a:r>
              <a:rPr lang="en-US" sz="1600" b="1" dirty="0" err="1" smtClean="0">
                <a:latin typeface="Courier New"/>
                <a:ea typeface="Times New Roman"/>
              </a:rPr>
              <a:t>.ToModifiedJulianDay</a:t>
            </a:r>
            <a:r>
              <a:rPr lang="en-US" sz="1600" b="1" dirty="0" smtClean="0">
                <a:latin typeface="Courier New"/>
                <a:ea typeface="Times New Roman"/>
              </a:rPr>
              <a:t>(_</a:t>
            </a:r>
            <a:r>
              <a:rPr lang="en-US" sz="1600" b="1" dirty="0" err="1" smtClean="0">
                <a:latin typeface="Courier New"/>
                <a:ea typeface="Times New Roman"/>
              </a:rPr>
              <a:t>simulationStart</a:t>
            </a:r>
            <a:r>
              <a:rPr lang="en-US" sz="1600" b="1" dirty="0" smtClean="0">
                <a:latin typeface="Courier New"/>
                <a:ea typeface="Times New Roman"/>
              </a:rPr>
              <a:t>));</a:t>
            </a:r>
            <a:endParaRPr lang="da-DK" sz="2400" b="1" dirty="0" smtClean="0">
              <a:latin typeface="Times New Roman"/>
              <a:ea typeface="Times New Roman"/>
            </a:endParaRPr>
          </a:p>
          <a:p>
            <a:pPr>
              <a:buNone/>
            </a:pPr>
            <a:endParaRPr lang="da-DK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61365" y="1925619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smtClean="0"/>
              <a:t>1.4</a:t>
            </a:r>
            <a:endParaRPr lang="da-DK" sz="2800" dirty="0"/>
          </a:p>
        </p:txBody>
      </p:sp>
      <p:sp>
        <p:nvSpPr>
          <p:cNvPr id="13" name="Rectangle 12"/>
          <p:cNvSpPr/>
          <p:nvPr/>
        </p:nvSpPr>
        <p:spPr>
          <a:xfrm>
            <a:off x="209945" y="4535251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2800" dirty="0" smtClean="0"/>
              <a:t>2.0</a:t>
            </a:r>
            <a:endParaRPr lang="da-D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prstDash val="solid"/>
          <a:tailEnd type="arrow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</TotalTime>
  <Words>332</Words>
  <Application>Microsoft Office PowerPoint</Application>
  <PresentationFormat>On-screen Show (4:3)</PresentationFormat>
  <Paragraphs>73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Slide 1</vt:lpstr>
      <vt:lpstr>Migrating an IEngine</vt:lpstr>
      <vt:lpstr>Slide 3</vt:lpstr>
      <vt:lpstr>UpwardsCompatible wrapper containing  IEngine interface alike in 1.4</vt:lpstr>
      <vt:lpstr>Worse code change when using the  upwards compatible wrapper</vt:lpstr>
      <vt:lpstr>Quantity – 1.4 vs. 2.0</vt:lpstr>
      <vt:lpstr>Tricky part: References for the upwards compatible wrapper</vt:lpstr>
      <vt:lpstr>Changes in Time</vt:lpstr>
    </vt:vector>
  </TitlesOfParts>
  <Company>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</dc:creator>
  <cp:lastModifiedBy>Jesper Grooss</cp:lastModifiedBy>
  <cp:revision>141</cp:revision>
  <dcterms:created xsi:type="dcterms:W3CDTF">2008-03-28T14:01:22Z</dcterms:created>
  <dcterms:modified xsi:type="dcterms:W3CDTF">2009-09-09T07:52:16Z</dcterms:modified>
</cp:coreProperties>
</file>