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6" r:id="rId6"/>
    <p:sldId id="264" r:id="rId7"/>
    <p:sldId id="268" r:id="rId8"/>
    <p:sldId id="267" r:id="rId9"/>
    <p:sldId id="270" r:id="rId10"/>
    <p:sldId id="263" r:id="rId11"/>
    <p:sldId id="269" r:id="rId12"/>
    <p:sldId id="271" r:id="rId13"/>
    <p:sldId id="272" r:id="rId14"/>
    <p:sldId id="273" r:id="rId15"/>
    <p:sldId id="265" r:id="rId16"/>
    <p:sldId id="26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9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Jarno%20Oudenampsen\D.%20schijf\school%20Jarno%20CAH-vilentum\02%20-%20Tweedejaars\Halfjaarsstage\2%20Stageonderdeel\Verslag\Resultaten\Resultaten%20veldmetingen%20onderwater%20vegetatie%20Koopmanspold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Jarno%20Oudenampsen\D.%20schijf\school%20Jarno%20CAH-vilentum\02%20-%20Tweedejaars\Halfjaarsstage\2%20Stageonderdeel\Verslag\Resultaten\Resultaten%20veldmetingen%20onderwater%20vegetatie%20Koopmanspold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p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p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p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Jarno%20Oudenampsen\D.%20schijf\school%20Jarno%20CAH-vilentum\02%20-%20Tweedejaars\Halfjaarsstage\2%20Stageonderdeel\Verslag\Resultaten\Resultaten%20veldmetingen%20onderwater%20vegetatie%20Koopmanspold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plotArea>
      <c:layout>
        <c:manualLayout>
          <c:layoutTarget val="inner"/>
          <c:xMode val="edge"/>
          <c:yMode val="edge"/>
          <c:x val="8.3119473455412748E-2"/>
          <c:y val="7.5676982527851724E-2"/>
          <c:w val="0.87307270241286672"/>
          <c:h val="0.77421681712488699"/>
        </c:manualLayout>
      </c:layout>
      <c:areaChart>
        <c:grouping val="stacked"/>
        <c:ser>
          <c:idx val="0"/>
          <c:order val="0"/>
          <c:tx>
            <c:strRef>
              <c:f>'Grafieken per plant'!$C$6</c:f>
              <c:strCache>
                <c:ptCount val="1"/>
                <c:pt idx="0">
                  <c:v>meerdere soorten alg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plant'!$D$6:$Q$6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252</c:v>
                </c:pt>
                <c:pt idx="5">
                  <c:v>377</c:v>
                </c:pt>
                <c:pt idx="6">
                  <c:v>380</c:v>
                </c:pt>
                <c:pt idx="7">
                  <c:v>965</c:v>
                </c:pt>
                <c:pt idx="8">
                  <c:v>445</c:v>
                </c:pt>
                <c:pt idx="9">
                  <c:v>526</c:v>
                </c:pt>
                <c:pt idx="10">
                  <c:v>0</c:v>
                </c:pt>
                <c:pt idx="11">
                  <c:v>108</c:v>
                </c:pt>
                <c:pt idx="1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'Grafieken per plant'!$C$7</c:f>
              <c:strCache>
                <c:ptCount val="1"/>
                <c:pt idx="0">
                  <c:v>Potamogeton crispus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plant'!$D$7:$Q$7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5</c:v>
                </c:pt>
                <c:pt idx="6">
                  <c:v>50</c:v>
                </c:pt>
                <c:pt idx="7">
                  <c:v>10</c:v>
                </c:pt>
                <c:pt idx="8">
                  <c:v>139</c:v>
                </c:pt>
                <c:pt idx="9">
                  <c:v>7</c:v>
                </c:pt>
                <c:pt idx="10">
                  <c:v>38</c:v>
                </c:pt>
                <c:pt idx="11">
                  <c:v>7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strRef>
              <c:f>'Grafieken per plant'!$C$8</c:f>
              <c:strCache>
                <c:ptCount val="1"/>
                <c:pt idx="0">
                  <c:v>Chara vulgaris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plant'!$D$8:$Q$8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226</c:v>
                </c:pt>
                <c:pt idx="6">
                  <c:v>700</c:v>
                </c:pt>
                <c:pt idx="7">
                  <c:v>235</c:v>
                </c:pt>
                <c:pt idx="8">
                  <c:v>20</c:v>
                </c:pt>
                <c:pt idx="9">
                  <c:v>50</c:v>
                </c:pt>
                <c:pt idx="10">
                  <c:v>12</c:v>
                </c:pt>
                <c:pt idx="11">
                  <c:v>0</c:v>
                </c:pt>
                <c:pt idx="12">
                  <c:v>10</c:v>
                </c:pt>
              </c:numCache>
            </c:numRef>
          </c:val>
        </c:ser>
        <c:ser>
          <c:idx val="3"/>
          <c:order val="3"/>
          <c:tx>
            <c:strRef>
              <c:f>'Grafieken per plant'!$C$9</c:f>
              <c:strCache>
                <c:ptCount val="1"/>
                <c:pt idx="0">
                  <c:v>Ceratophyllum demersum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plant'!$D$9:$Q$9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910</c:v>
                </c:pt>
                <c:pt idx="5">
                  <c:v>1929</c:v>
                </c:pt>
                <c:pt idx="6">
                  <c:v>2443</c:v>
                </c:pt>
                <c:pt idx="7">
                  <c:v>1225</c:v>
                </c:pt>
                <c:pt idx="8">
                  <c:v>3382</c:v>
                </c:pt>
                <c:pt idx="9">
                  <c:v>5389</c:v>
                </c:pt>
                <c:pt idx="10">
                  <c:v>1416</c:v>
                </c:pt>
                <c:pt idx="11">
                  <c:v>2389</c:v>
                </c:pt>
                <c:pt idx="12">
                  <c:v>5839</c:v>
                </c:pt>
              </c:numCache>
            </c:numRef>
          </c:val>
        </c:ser>
        <c:ser>
          <c:idx val="4"/>
          <c:order val="4"/>
          <c:tx>
            <c:strRef>
              <c:f>'Grafieken per plant'!$C$10</c:f>
              <c:strCache>
                <c:ptCount val="1"/>
                <c:pt idx="0">
                  <c:v>Potamogeton trichoides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plant'!$D$10:$Q$10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206</c:v>
                </c:pt>
                <c:pt idx="5">
                  <c:v>570</c:v>
                </c:pt>
                <c:pt idx="6">
                  <c:v>542</c:v>
                </c:pt>
                <c:pt idx="7">
                  <c:v>267</c:v>
                </c:pt>
                <c:pt idx="8">
                  <c:v>2566</c:v>
                </c:pt>
                <c:pt idx="9">
                  <c:v>2533</c:v>
                </c:pt>
                <c:pt idx="10">
                  <c:v>1498</c:v>
                </c:pt>
                <c:pt idx="11">
                  <c:v>168</c:v>
                </c:pt>
                <c:pt idx="12">
                  <c:v>664</c:v>
                </c:pt>
              </c:numCache>
            </c:numRef>
          </c:val>
        </c:ser>
        <c:ser>
          <c:idx val="5"/>
          <c:order val="5"/>
          <c:tx>
            <c:strRef>
              <c:f>'Grafieken per plant'!$C$11</c:f>
              <c:strCache>
                <c:ptCount val="1"/>
                <c:pt idx="0">
                  <c:v>Potamogeton pectinatus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plant'!$D$11:$Q$11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303</c:v>
                </c:pt>
                <c:pt idx="5">
                  <c:v>130</c:v>
                </c:pt>
                <c:pt idx="6">
                  <c:v>116</c:v>
                </c:pt>
                <c:pt idx="7">
                  <c:v>898</c:v>
                </c:pt>
                <c:pt idx="8">
                  <c:v>996</c:v>
                </c:pt>
                <c:pt idx="9">
                  <c:v>1119</c:v>
                </c:pt>
                <c:pt idx="10">
                  <c:v>649</c:v>
                </c:pt>
                <c:pt idx="11">
                  <c:v>956</c:v>
                </c:pt>
                <c:pt idx="12">
                  <c:v>774</c:v>
                </c:pt>
              </c:numCache>
            </c:numRef>
          </c:val>
        </c:ser>
        <c:ser>
          <c:idx val="6"/>
          <c:order val="6"/>
          <c:tx>
            <c:strRef>
              <c:f>'Grafieken per plant'!$C$12</c:f>
              <c:strCache>
                <c:ptCount val="1"/>
                <c:pt idx="0">
                  <c:v>Elodea nuttalli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plant'!$D$12:$Q$12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2156</c:v>
                </c:pt>
                <c:pt idx="5">
                  <c:v>4208</c:v>
                </c:pt>
                <c:pt idx="6">
                  <c:v>3569</c:v>
                </c:pt>
                <c:pt idx="7">
                  <c:v>3670</c:v>
                </c:pt>
                <c:pt idx="8">
                  <c:v>8568</c:v>
                </c:pt>
                <c:pt idx="9">
                  <c:v>6678</c:v>
                </c:pt>
                <c:pt idx="10">
                  <c:v>9148</c:v>
                </c:pt>
                <c:pt idx="11">
                  <c:v>12902</c:v>
                </c:pt>
                <c:pt idx="12">
                  <c:v>24887</c:v>
                </c:pt>
              </c:numCache>
            </c:numRef>
          </c:val>
        </c:ser>
        <c:ser>
          <c:idx val="7"/>
          <c:order val="7"/>
          <c:tx>
            <c:strRef>
              <c:f>'Grafieken per plant'!$C$13</c:f>
              <c:strCache>
                <c:ptCount val="1"/>
                <c:pt idx="0">
                  <c:v>Zannichellia palustris</c:v>
                </c:pt>
              </c:strCache>
            </c:strRef>
          </c:tx>
          <c:spPr>
            <a:ln w="25400">
              <a:noFill/>
            </a:ln>
          </c:spPr>
          <c:cat>
            <c:numRef>
              <c:f>'Grafieken per plant'!$D$3:$Q$3</c:f>
              <c:numCache>
                <c:formatCode>General</c:formatCode>
                <c:ptCount val="13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33</c:v>
                </c:pt>
                <c:pt idx="10">
                  <c:v>34</c:v>
                </c:pt>
                <c:pt idx="11">
                  <c:v>35</c:v>
                </c:pt>
                <c:pt idx="12">
                  <c:v>36</c:v>
                </c:pt>
              </c:numCache>
            </c:numRef>
          </c:cat>
          <c:val>
            <c:numRef>
              <c:f>'Grafieken per plant'!$D$13:$Q$13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8</c:v>
                </c:pt>
                <c:pt idx="5">
                  <c:v>0</c:v>
                </c:pt>
                <c:pt idx="6">
                  <c:v>15</c:v>
                </c:pt>
                <c:pt idx="7">
                  <c:v>45</c:v>
                </c:pt>
                <c:pt idx="8">
                  <c:v>240</c:v>
                </c:pt>
                <c:pt idx="9">
                  <c:v>25</c:v>
                </c:pt>
                <c:pt idx="10">
                  <c:v>320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axId val="68459520"/>
        <c:axId val="68473984"/>
      </c:areaChart>
      <c:catAx>
        <c:axId val="68459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weeknummer</a:t>
                </a:r>
              </a:p>
            </c:rich>
          </c:tx>
          <c:layout/>
        </c:title>
        <c:numFmt formatCode="General" sourceLinked="1"/>
        <c:tickLblPos val="nextTo"/>
        <c:crossAx val="68473984"/>
        <c:crosses val="autoZero"/>
        <c:auto val="1"/>
        <c:lblAlgn val="ctr"/>
        <c:lblOffset val="100"/>
      </c:catAx>
      <c:valAx>
        <c:axId val="68473984"/>
        <c:scaling>
          <c:orientation val="minMax"/>
        </c:scaling>
        <c:axPos val="l"/>
        <c:majorGridlines/>
        <c:numFmt formatCode="General" sourceLinked="1"/>
        <c:tickLblPos val="nextTo"/>
        <c:crossAx val="68459520"/>
        <c:crosses val="autoZero"/>
        <c:crossBetween val="midCat"/>
        <c:dispUnits>
          <c:builtInUnit val="thousands"/>
          <c:dispUnitsLbl>
            <c:layout/>
            <c:tx>
              <c:rich>
                <a:bodyPr/>
                <a:lstStyle/>
                <a:p>
                  <a:pPr>
                    <a:defRPr sz="1100" b="0"/>
                  </a:pPr>
                  <a:r>
                    <a:rPr lang="en-US" sz="1100" b="0"/>
                    <a:t>versgewicht [kg]</a:t>
                  </a:r>
                </a:p>
              </c:rich>
            </c:tx>
          </c:dispUnitsLbl>
        </c:dispUnits>
      </c:valAx>
      <c:spPr>
        <a:solidFill>
          <a:schemeClr val="bg1"/>
        </a:solidFill>
        <a:ln>
          <a:solidFill>
            <a:schemeClr val="tx2"/>
          </a:solidFill>
        </a:ln>
      </c:spPr>
    </c:plotArea>
    <c:legend>
      <c:legendPos val="tr"/>
      <c:layout>
        <c:manualLayout>
          <c:xMode val="edge"/>
          <c:yMode val="edge"/>
          <c:x val="9.3282400161813661E-2"/>
          <c:y val="9.1925728341604562E-2"/>
          <c:w val="0.21454349456318131"/>
          <c:h val="0.7231009688546205"/>
        </c:manualLayout>
      </c:layout>
      <c:spPr>
        <a:solidFill>
          <a:sysClr val="window" lastClr="FFFFFF"/>
        </a:solidFill>
        <a:ln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nl-NL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chart>
    <c:title>
      <c:tx>
        <c:rich>
          <a:bodyPr/>
          <a:lstStyle/>
          <a:p>
            <a:pPr>
              <a:defRPr/>
            </a:pPr>
            <a:r>
              <a:rPr lang="nl-NL" dirty="0"/>
              <a:t>Procentuele</a:t>
            </a:r>
            <a:r>
              <a:rPr lang="nl-NL" baseline="0" dirty="0"/>
              <a:t> verschillen tussen </a:t>
            </a:r>
            <a:r>
              <a:rPr lang="nl-NL" baseline="0" dirty="0" smtClean="0"/>
              <a:t>planten in gehele polder</a:t>
            </a:r>
            <a:endParaRPr lang="nl-NL" dirty="0"/>
          </a:p>
        </c:rich>
      </c:tx>
      <c:layout/>
    </c:title>
    <c:plotArea>
      <c:layout>
        <c:manualLayout>
          <c:layoutTarget val="inner"/>
          <c:xMode val="edge"/>
          <c:yMode val="edge"/>
          <c:x val="9.8858389229124211E-2"/>
          <c:y val="0.18046303074064032"/>
          <c:w val="0.40543987557110917"/>
          <c:h val="0.73721504130723081"/>
        </c:manualLayout>
      </c:layout>
      <c:pieChart>
        <c:varyColors val="1"/>
        <c:ser>
          <c:idx val="0"/>
          <c:order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/>
              <a:lstStyle/>
              <a:p>
                <a:pPr>
                  <a:defRPr sz="1600"/>
                </a:pPr>
                <a:endParaRPr lang="nl-NL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Harkgegevens!$BV$6:$BV$13</c:f>
              <c:strCache>
                <c:ptCount val="8"/>
                <c:pt idx="0">
                  <c:v>meerdere soorten alg</c:v>
                </c:pt>
                <c:pt idx="1">
                  <c:v>Potamogeton crispus</c:v>
                </c:pt>
                <c:pt idx="2">
                  <c:v>Chara vulgaris</c:v>
                </c:pt>
                <c:pt idx="3">
                  <c:v>Ceratophyllum demersum</c:v>
                </c:pt>
                <c:pt idx="4">
                  <c:v>Potamogeton trichoides</c:v>
                </c:pt>
                <c:pt idx="5">
                  <c:v>Potamogeton pectinatus</c:v>
                </c:pt>
                <c:pt idx="6">
                  <c:v>Elodea nuttalli</c:v>
                </c:pt>
                <c:pt idx="7">
                  <c:v>Zannichellia palustris</c:v>
                </c:pt>
              </c:strCache>
            </c:strRef>
          </c:cat>
          <c:val>
            <c:numRef>
              <c:f>Harkgegevens!$BW$6:$BW$13</c:f>
              <c:numCache>
                <c:formatCode>0</c:formatCode>
                <c:ptCount val="8"/>
                <c:pt idx="0">
                  <c:v>3220</c:v>
                </c:pt>
                <c:pt idx="1">
                  <c:v>258</c:v>
                </c:pt>
                <c:pt idx="2">
                  <c:v>1256</c:v>
                </c:pt>
                <c:pt idx="3">
                  <c:v>24922</c:v>
                </c:pt>
                <c:pt idx="4">
                  <c:v>9018</c:v>
                </c:pt>
                <c:pt idx="5">
                  <c:v>5941</c:v>
                </c:pt>
                <c:pt idx="6">
                  <c:v>75786</c:v>
                </c:pt>
                <c:pt idx="7">
                  <c:v>653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5323704109228156"/>
          <c:y val="0.18246700590446982"/>
          <c:w val="0.42925286386406708"/>
          <c:h val="0.78868815006940662"/>
        </c:manualLayout>
      </c:layout>
      <c:txPr>
        <a:bodyPr/>
        <a:lstStyle/>
        <a:p>
          <a:pPr rtl="0">
            <a:defRPr sz="1600"/>
          </a:pPr>
          <a:endParaRPr lang="nl-NL"/>
        </a:p>
      </c:txPr>
    </c:legend>
    <c:plotVisOnly val="1"/>
    <c:dispBlanksAs val="zero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3"/>
  <c:chart>
    <c:plotArea>
      <c:layout/>
      <c:barChart>
        <c:barDir val="col"/>
        <c:grouping val="clustered"/>
        <c:ser>
          <c:idx val="0"/>
          <c:order val="0"/>
          <c:tx>
            <c:strRef>
              <c:f>Blad1!$O$30</c:f>
              <c:strCache>
                <c:ptCount val="1"/>
                <c:pt idx="0">
                  <c:v>oud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Blad1!$S$30</c:f>
                <c:numCache>
                  <c:formatCode>General</c:formatCode>
                  <c:ptCount val="1"/>
                  <c:pt idx="0">
                    <c:v>34.843214357703175</c:v>
                  </c:pt>
                </c:numCache>
              </c:numRef>
            </c:plus>
            <c:minus>
              <c:numRef>
                <c:f>Blad1!$S$30</c:f>
                <c:numCache>
                  <c:formatCode>General</c:formatCode>
                  <c:ptCount val="1"/>
                  <c:pt idx="0">
                    <c:v>34.843214357703175</c:v>
                  </c:pt>
                </c:numCache>
              </c:numRef>
            </c:minus>
          </c:errBars>
          <c:cat>
            <c:strRef>
              <c:f>Blad1!$P$29</c:f>
              <c:strCache>
                <c:ptCount val="1"/>
                <c:pt idx="0">
                  <c:v>Bedekking [%]</c:v>
                </c:pt>
              </c:strCache>
            </c:strRef>
          </c:cat>
          <c:val>
            <c:numRef>
              <c:f>Blad1!$P$30</c:f>
              <c:numCache>
                <c:formatCode>0.0</c:formatCode>
                <c:ptCount val="1"/>
                <c:pt idx="0">
                  <c:v>71.363636363636289</c:v>
                </c:pt>
              </c:numCache>
            </c:numRef>
          </c:val>
        </c:ser>
        <c:ser>
          <c:idx val="1"/>
          <c:order val="1"/>
          <c:tx>
            <c:strRef>
              <c:f>Blad1!$O$31</c:f>
              <c:strCache>
                <c:ptCount val="1"/>
                <c:pt idx="0">
                  <c:v>nieuw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Blad1!$S$31</c:f>
                <c:numCache>
                  <c:formatCode>General</c:formatCode>
                  <c:ptCount val="1"/>
                  <c:pt idx="0">
                    <c:v>15.652475842498529</c:v>
                  </c:pt>
                </c:numCache>
              </c:numRef>
            </c:plus>
            <c:minus>
              <c:numRef>
                <c:f>Blad1!$S$31</c:f>
                <c:numCache>
                  <c:formatCode>General</c:formatCode>
                  <c:ptCount val="1"/>
                  <c:pt idx="0">
                    <c:v>15.652475842498529</c:v>
                  </c:pt>
                </c:numCache>
              </c:numRef>
            </c:minus>
          </c:errBars>
          <c:cat>
            <c:strRef>
              <c:f>Blad1!$P$29</c:f>
              <c:strCache>
                <c:ptCount val="1"/>
                <c:pt idx="0">
                  <c:v>Bedekking [%]</c:v>
                </c:pt>
              </c:strCache>
            </c:strRef>
          </c:cat>
          <c:val>
            <c:numRef>
              <c:f>Blad1!$P$31</c:f>
              <c:numCache>
                <c:formatCode>0.0</c:formatCode>
                <c:ptCount val="1"/>
                <c:pt idx="0">
                  <c:v>65</c:v>
                </c:pt>
              </c:numCache>
            </c:numRef>
          </c:val>
        </c:ser>
        <c:axId val="69008768"/>
        <c:axId val="69284992"/>
      </c:barChart>
      <c:catAx>
        <c:axId val="69008768"/>
        <c:scaling>
          <c:orientation val="minMax"/>
        </c:scaling>
        <c:axPos val="b"/>
        <c:tickLblPos val="nextTo"/>
        <c:crossAx val="69284992"/>
        <c:crosses val="autoZero"/>
        <c:auto val="1"/>
        <c:lblAlgn val="ctr"/>
        <c:lblOffset val="100"/>
      </c:catAx>
      <c:valAx>
        <c:axId val="69284992"/>
        <c:scaling>
          <c:orientation val="minMax"/>
          <c:max val="100"/>
        </c:scaling>
        <c:axPos val="l"/>
        <c:majorGridlines/>
        <c:numFmt formatCode="0.0" sourceLinked="1"/>
        <c:tickLblPos val="nextTo"/>
        <c:crossAx val="69008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86636471494873"/>
          <c:y val="5.9801326917468818E-2"/>
          <c:w val="0.21130197192368616"/>
          <c:h val="0.1781929710749061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100"/>
          </a:pPr>
          <a:endParaRPr lang="nl-NL"/>
        </a:p>
      </c:txPr>
    </c:legend>
    <c:plotVisOnly val="1"/>
    <c:dispBlanksAs val="gap"/>
  </c:chart>
  <c:spPr>
    <a:solidFill>
      <a:prstClr val="white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style val="3"/>
  <c:chart>
    <c:plotArea>
      <c:layout>
        <c:manualLayout>
          <c:layoutTarget val="inner"/>
          <c:xMode val="edge"/>
          <c:yMode val="edge"/>
          <c:x val="0.25019485496334626"/>
          <c:y val="9.0065617335413864E-2"/>
          <c:w val="0.74980514503665352"/>
          <c:h val="0.79778022354552114"/>
        </c:manualLayout>
      </c:layout>
      <c:barChart>
        <c:barDir val="col"/>
        <c:grouping val="clustered"/>
        <c:ser>
          <c:idx val="0"/>
          <c:order val="0"/>
          <c:tx>
            <c:strRef>
              <c:f>Blad1!$O$30</c:f>
              <c:strCache>
                <c:ptCount val="1"/>
                <c:pt idx="0">
                  <c:v>oud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Blad1!$T$30</c:f>
                <c:numCache>
                  <c:formatCode>General</c:formatCode>
                  <c:ptCount val="1"/>
                  <c:pt idx="0">
                    <c:v>620.24016853688852</c:v>
                  </c:pt>
                </c:numCache>
              </c:numRef>
            </c:plus>
            <c:minus>
              <c:numRef>
                <c:f>Blad1!$T$30</c:f>
                <c:numCache>
                  <c:formatCode>General</c:formatCode>
                  <c:ptCount val="1"/>
                  <c:pt idx="0">
                    <c:v>620.24016853688852</c:v>
                  </c:pt>
                </c:numCache>
              </c:numRef>
            </c:minus>
          </c:errBars>
          <c:cat>
            <c:strRef>
              <c:f>Blad1!$Q$29</c:f>
              <c:strCache>
                <c:ptCount val="1"/>
                <c:pt idx="0">
                  <c:v>Versgewicht [gr]</c:v>
                </c:pt>
              </c:strCache>
            </c:strRef>
          </c:cat>
          <c:val>
            <c:numRef>
              <c:f>Blad1!$Q$30</c:f>
              <c:numCache>
                <c:formatCode>0.0</c:formatCode>
                <c:ptCount val="1"/>
                <c:pt idx="0">
                  <c:v>942</c:v>
                </c:pt>
              </c:numCache>
            </c:numRef>
          </c:val>
        </c:ser>
        <c:ser>
          <c:idx val="1"/>
          <c:order val="1"/>
          <c:tx>
            <c:strRef>
              <c:f>Blad1!$O$31</c:f>
              <c:strCache>
                <c:ptCount val="1"/>
                <c:pt idx="0">
                  <c:v>nieuw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Blad1!$T$31</c:f>
                <c:numCache>
                  <c:formatCode>General</c:formatCode>
                  <c:ptCount val="1"/>
                  <c:pt idx="0">
                    <c:v>911.33719934450619</c:v>
                  </c:pt>
                </c:numCache>
              </c:numRef>
            </c:plus>
            <c:minus>
              <c:numRef>
                <c:f>Blad1!$T$31</c:f>
                <c:numCache>
                  <c:formatCode>General</c:formatCode>
                  <c:ptCount val="1"/>
                  <c:pt idx="0">
                    <c:v>911.33719934450619</c:v>
                  </c:pt>
                </c:numCache>
              </c:numRef>
            </c:minus>
          </c:errBars>
          <c:cat>
            <c:strRef>
              <c:f>Blad1!$Q$29</c:f>
              <c:strCache>
                <c:ptCount val="1"/>
                <c:pt idx="0">
                  <c:v>Versgewicht [gr]</c:v>
                </c:pt>
              </c:strCache>
            </c:strRef>
          </c:cat>
          <c:val>
            <c:numRef>
              <c:f>Blad1!$Q$31</c:f>
              <c:numCache>
                <c:formatCode>0.0</c:formatCode>
                <c:ptCount val="1"/>
                <c:pt idx="0">
                  <c:v>2025.4</c:v>
                </c:pt>
              </c:numCache>
            </c:numRef>
          </c:val>
        </c:ser>
        <c:axId val="69307008"/>
        <c:axId val="69321088"/>
      </c:barChart>
      <c:catAx>
        <c:axId val="69307008"/>
        <c:scaling>
          <c:orientation val="minMax"/>
        </c:scaling>
        <c:axPos val="b"/>
        <c:tickLblPos val="nextTo"/>
        <c:crossAx val="69321088"/>
        <c:crosses val="autoZero"/>
        <c:auto val="1"/>
        <c:lblAlgn val="ctr"/>
        <c:lblOffset val="100"/>
      </c:catAx>
      <c:valAx>
        <c:axId val="69321088"/>
        <c:scaling>
          <c:orientation val="minMax"/>
          <c:max val="3000"/>
        </c:scaling>
        <c:axPos val="l"/>
        <c:majorGridlines/>
        <c:numFmt formatCode="0.0" sourceLinked="1"/>
        <c:tickLblPos val="nextTo"/>
        <c:crossAx val="69307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056472773504757"/>
          <c:y val="9.065841506322822E-2"/>
          <c:w val="0.23111295456389824"/>
          <c:h val="0.1786636045494317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100"/>
          </a:pPr>
          <a:endParaRPr lang="nl-NL"/>
        </a:p>
      </c:txPr>
    </c:legend>
    <c:plotVisOnly val="1"/>
    <c:dispBlanksAs val="gap"/>
  </c:chart>
  <c:spPr>
    <a:solidFill>
      <a:prstClr val="white"/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style val="3"/>
  <c:chart>
    <c:plotArea>
      <c:layout/>
      <c:barChart>
        <c:barDir val="col"/>
        <c:grouping val="clustered"/>
        <c:ser>
          <c:idx val="0"/>
          <c:order val="0"/>
          <c:tx>
            <c:strRef>
              <c:f>Blad1!$O$30</c:f>
              <c:strCache>
                <c:ptCount val="1"/>
                <c:pt idx="0">
                  <c:v>oud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Blad1!$U$30</c:f>
                <c:numCache>
                  <c:formatCode>General</c:formatCode>
                  <c:ptCount val="1"/>
                  <c:pt idx="0">
                    <c:v>166.20645493762206</c:v>
                  </c:pt>
                </c:numCache>
              </c:numRef>
            </c:plus>
            <c:minus>
              <c:numRef>
                <c:f>Blad1!$U$30</c:f>
                <c:numCache>
                  <c:formatCode>General</c:formatCode>
                  <c:ptCount val="1"/>
                  <c:pt idx="0">
                    <c:v>166.20645493762206</c:v>
                  </c:pt>
                </c:numCache>
              </c:numRef>
            </c:minus>
          </c:errBars>
          <c:cat>
            <c:strRef>
              <c:f>Blad1!$R$29</c:f>
              <c:strCache>
                <c:ptCount val="1"/>
                <c:pt idx="0">
                  <c:v>Versgewicht/Volume [gr/m3]</c:v>
                </c:pt>
              </c:strCache>
            </c:strRef>
          </c:cat>
          <c:val>
            <c:numRef>
              <c:f>Blad1!$R$30</c:f>
              <c:numCache>
                <c:formatCode>0.0</c:formatCode>
                <c:ptCount val="1"/>
                <c:pt idx="0">
                  <c:v>201.31781440252868</c:v>
                </c:pt>
              </c:numCache>
            </c:numRef>
          </c:val>
        </c:ser>
        <c:ser>
          <c:idx val="1"/>
          <c:order val="1"/>
          <c:tx>
            <c:strRef>
              <c:f>Blad1!$O$31</c:f>
              <c:strCache>
                <c:ptCount val="1"/>
                <c:pt idx="0">
                  <c:v>nieuw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Blad1!$U$31</c:f>
                <c:numCache>
                  <c:formatCode>General</c:formatCode>
                  <c:ptCount val="1"/>
                  <c:pt idx="0">
                    <c:v>50.582416022090932</c:v>
                  </c:pt>
                </c:numCache>
              </c:numRef>
            </c:plus>
            <c:minus>
              <c:numRef>
                <c:f>Blad1!$U$31</c:f>
                <c:numCache>
                  <c:formatCode>General</c:formatCode>
                  <c:ptCount val="1"/>
                  <c:pt idx="0">
                    <c:v>50.582416022090932</c:v>
                  </c:pt>
                </c:numCache>
              </c:numRef>
            </c:minus>
          </c:errBars>
          <c:cat>
            <c:strRef>
              <c:f>Blad1!$R$29</c:f>
              <c:strCache>
                <c:ptCount val="1"/>
                <c:pt idx="0">
                  <c:v>Versgewicht/Volume [gr/m3]</c:v>
                </c:pt>
              </c:strCache>
            </c:strRef>
          </c:cat>
          <c:val>
            <c:numRef>
              <c:f>Blad1!$R$31</c:f>
              <c:numCache>
                <c:formatCode>0.0</c:formatCode>
                <c:ptCount val="1"/>
                <c:pt idx="0">
                  <c:v>97.903234551396324</c:v>
                </c:pt>
              </c:numCache>
            </c:numRef>
          </c:val>
        </c:ser>
        <c:axId val="70535040"/>
        <c:axId val="70536576"/>
      </c:barChart>
      <c:catAx>
        <c:axId val="70535040"/>
        <c:scaling>
          <c:orientation val="minMax"/>
        </c:scaling>
        <c:axPos val="b"/>
        <c:tickLblPos val="nextTo"/>
        <c:crossAx val="70536576"/>
        <c:crosses val="autoZero"/>
        <c:auto val="1"/>
        <c:lblAlgn val="ctr"/>
        <c:lblOffset val="100"/>
      </c:catAx>
      <c:valAx>
        <c:axId val="70536576"/>
        <c:scaling>
          <c:orientation val="minMax"/>
        </c:scaling>
        <c:axPos val="l"/>
        <c:majorGridlines/>
        <c:numFmt formatCode="0.0" sourceLinked="1"/>
        <c:tickLblPos val="nextTo"/>
        <c:crossAx val="7053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52090628774269"/>
          <c:y val="5.9801326917468818E-2"/>
          <c:w val="0.21769339243905594"/>
          <c:h val="0.17866360454943175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100"/>
          </a:pPr>
          <a:endParaRPr lang="nl-NL"/>
        </a:p>
      </c:txPr>
    </c:legend>
    <c:plotVisOnly val="1"/>
    <c:dispBlanksAs val="gap"/>
  </c:chart>
  <c:spPr>
    <a:solidFill>
      <a:prstClr val="white"/>
    </a:solidFill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chart>
    <c:title>
      <c:tx>
        <c:rich>
          <a:bodyPr/>
          <a:lstStyle/>
          <a:p>
            <a:pPr>
              <a:defRPr sz="1100"/>
            </a:pPr>
            <a:r>
              <a:rPr lang="nl-NL" sz="1100" dirty="0"/>
              <a:t>Procentuele</a:t>
            </a:r>
            <a:r>
              <a:rPr lang="nl-NL" sz="1100" baseline="0" dirty="0"/>
              <a:t> verschillen tussen </a:t>
            </a:r>
            <a:r>
              <a:rPr lang="nl-NL" sz="1100" baseline="0" dirty="0" smtClean="0"/>
              <a:t>planten in gehele polder</a:t>
            </a:r>
            <a:endParaRPr lang="nl-NL" sz="11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9.5498519542253898E-2"/>
          <c:y val="0.28157205544637293"/>
          <c:w val="0.40543987557110917"/>
          <c:h val="0.73721504130723059"/>
        </c:manualLayout>
      </c:layout>
      <c:pieChart>
        <c:varyColors val="1"/>
        <c:ser>
          <c:idx val="0"/>
          <c:order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/>
              <a:lstStyle/>
              <a:p>
                <a:pPr>
                  <a:defRPr sz="900"/>
                </a:pPr>
                <a:endParaRPr lang="nl-NL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Harkgegevens!$BV$6:$BV$13</c:f>
              <c:strCache>
                <c:ptCount val="8"/>
                <c:pt idx="0">
                  <c:v>meerdere soorten alg</c:v>
                </c:pt>
                <c:pt idx="1">
                  <c:v>Potamogeton crispus</c:v>
                </c:pt>
                <c:pt idx="2">
                  <c:v>Chara vulgaris</c:v>
                </c:pt>
                <c:pt idx="3">
                  <c:v>Ceratophyllum demersum</c:v>
                </c:pt>
                <c:pt idx="4">
                  <c:v>Potamogeton trichoides</c:v>
                </c:pt>
                <c:pt idx="5">
                  <c:v>Potamogeton pectinatus</c:v>
                </c:pt>
                <c:pt idx="6">
                  <c:v>Elodea nuttalli</c:v>
                </c:pt>
                <c:pt idx="7">
                  <c:v>Zannichellia palustris</c:v>
                </c:pt>
              </c:strCache>
            </c:strRef>
          </c:cat>
          <c:val>
            <c:numRef>
              <c:f>Harkgegevens!$BW$6:$BW$13</c:f>
              <c:numCache>
                <c:formatCode>0</c:formatCode>
                <c:ptCount val="8"/>
                <c:pt idx="0">
                  <c:v>3220</c:v>
                </c:pt>
                <c:pt idx="1">
                  <c:v>258</c:v>
                </c:pt>
                <c:pt idx="2">
                  <c:v>1256</c:v>
                </c:pt>
                <c:pt idx="3">
                  <c:v>24922</c:v>
                </c:pt>
                <c:pt idx="4">
                  <c:v>9018</c:v>
                </c:pt>
                <c:pt idx="5">
                  <c:v>5941</c:v>
                </c:pt>
                <c:pt idx="6">
                  <c:v>75786</c:v>
                </c:pt>
                <c:pt idx="7">
                  <c:v>653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5323704109228156"/>
          <c:y val="0.18246700590446993"/>
          <c:w val="0.42925286386406736"/>
          <c:h val="0.78868815006940662"/>
        </c:manualLayout>
      </c:layout>
      <c:txPr>
        <a:bodyPr/>
        <a:lstStyle/>
        <a:p>
          <a:pPr rtl="0">
            <a:defRPr sz="1000"/>
          </a:pPr>
          <a:endParaRPr lang="nl-NL"/>
        </a:p>
      </c:txPr>
    </c:legend>
    <c:plotVisOnly val="1"/>
    <c:dispBlanksAs val="zero"/>
  </c:chart>
  <c:spPr>
    <a:solidFill>
      <a:schemeClr val="bg1"/>
    </a:solidFill>
    <a:ln>
      <a:solidFill>
        <a:schemeClr val="accent1"/>
      </a:solidFill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t="-71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C4CB-65C5-4D29-A46C-A8B24B514E39}" type="datetimeFigureOut">
              <a:rPr lang="nl-NL" smtClean="0"/>
              <a:pPr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221D3-62B2-4EFA-BE25-63AAB057C9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1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772400" cy="1470025"/>
          </a:xfrm>
        </p:spPr>
        <p:txBody>
          <a:bodyPr/>
          <a:lstStyle/>
          <a:p>
            <a:r>
              <a:rPr lang="nl-NL" dirty="0" err="1" smtClean="0"/>
              <a:t>Pilot</a:t>
            </a:r>
            <a:r>
              <a:rPr lang="nl-NL" dirty="0" smtClean="0"/>
              <a:t> Koopmanspolder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6400800" cy="1752600"/>
          </a:xfrm>
        </p:spPr>
        <p:txBody>
          <a:bodyPr>
            <a:normAutofit/>
          </a:bodyPr>
          <a:lstStyle/>
          <a:p>
            <a:r>
              <a:rPr lang="nl-NL" sz="2400" dirty="0" smtClean="0">
                <a:solidFill>
                  <a:schemeClr val="tx1"/>
                </a:solidFill>
              </a:rPr>
              <a:t>Kartering en biomassa ondergedoken waterplanten in 2015</a:t>
            </a:r>
          </a:p>
          <a:p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6261056" y="6300028"/>
            <a:ext cx="270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Door: </a:t>
            </a:r>
            <a:r>
              <a:rPr lang="nl-NL" dirty="0" err="1" smtClean="0"/>
              <a:t>Jarno</a:t>
            </a:r>
            <a:r>
              <a:rPr lang="nl-NL" dirty="0" smtClean="0"/>
              <a:t> </a:t>
            </a:r>
            <a:r>
              <a:rPr lang="nl-NL" dirty="0" err="1" smtClean="0"/>
              <a:t>Oudenampsen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 kartering op zicht</a:t>
            </a:r>
            <a:endParaRPr lang="nl-NL" dirty="0"/>
          </a:p>
        </p:txBody>
      </p:sp>
      <p:pic>
        <p:nvPicPr>
          <p:cNvPr id="4" name="Tijdelijke aanduiding voor inhoud 3" descr="Sloottraject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552728" cy="52096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Bedekking en biomassa</a:t>
            </a:r>
            <a:br>
              <a:rPr lang="nl-NL" dirty="0" smtClean="0"/>
            </a:br>
            <a:r>
              <a:rPr lang="nl-NL" dirty="0" smtClean="0"/>
              <a:t>in oude en nieuwe watergangen</a:t>
            </a:r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="" xmlns:p14="http://schemas.microsoft.com/office/powerpoint/2010/main" val="1346606501"/>
              </p:ext>
            </p:extLst>
          </p:nvPr>
        </p:nvGraphicFramePr>
        <p:xfrm>
          <a:off x="1043608" y="1700808"/>
          <a:ext cx="2843312" cy="232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5"/>
          <p:cNvGraphicFramePr/>
          <p:nvPr>
            <p:extLst>
              <p:ext uri="{D42A27DB-BD31-4B8C-83A1-F6EECF244321}">
                <p14:modId xmlns="" xmlns:p14="http://schemas.microsoft.com/office/powerpoint/2010/main" val="768716617"/>
              </p:ext>
            </p:extLst>
          </p:nvPr>
        </p:nvGraphicFramePr>
        <p:xfrm>
          <a:off x="4572000" y="1700808"/>
          <a:ext cx="2844583" cy="232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ek 6"/>
          <p:cNvGraphicFramePr/>
          <p:nvPr>
            <p:extLst>
              <p:ext uri="{D42A27DB-BD31-4B8C-83A1-F6EECF244321}">
                <p14:modId xmlns="" xmlns:p14="http://schemas.microsoft.com/office/powerpoint/2010/main" val="4097236445"/>
              </p:ext>
            </p:extLst>
          </p:nvPr>
        </p:nvGraphicFramePr>
        <p:xfrm>
          <a:off x="2987824" y="4221088"/>
          <a:ext cx="2843165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100% oogst en drogestof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107504" y="3501008"/>
          <a:ext cx="8868499" cy="3197843"/>
        </p:xfrm>
        <a:graphic>
          <a:graphicData uri="http://schemas.openxmlformats.org/drawingml/2006/table">
            <a:tbl>
              <a:tblPr/>
              <a:tblGrid>
                <a:gridCol w="2562428"/>
                <a:gridCol w="1395794"/>
                <a:gridCol w="1395794"/>
                <a:gridCol w="1748908"/>
                <a:gridCol w="1765575"/>
              </a:tblGrid>
              <a:tr h="948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Latijnse naam</a:t>
                      </a:r>
                      <a:endParaRPr lang="nl-NL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Ts</a:t>
                      </a:r>
                      <a:r>
                        <a:rPr lang="nl-NL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(0-1)</a:t>
                      </a:r>
                      <a:endParaRPr lang="nl-N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Ts</a:t>
                      </a:r>
                      <a:r>
                        <a:rPr lang="nl-N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nl-N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Aandeel aan </a:t>
                      </a:r>
                      <a:endParaRPr lang="nl-NL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som </a:t>
                      </a:r>
                      <a:r>
                        <a:rPr lang="nl-NL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versgewicht</a:t>
                      </a: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Drooggewicht</a:t>
                      </a:r>
                      <a:endParaRPr lang="nl-NL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gewogen naar </a:t>
                      </a:r>
                      <a:r>
                        <a:rPr lang="nl-NL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aandeel (%)</a:t>
                      </a:r>
                      <a:endParaRPr lang="nl-N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Ceratophyllum demersum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0,07372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20,6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1,5244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6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Elodea nuttalli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0,09334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9,3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62,6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5,8218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Potamogeton crispus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0,07718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7,7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0,0154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Potamogeton pectinatus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0,12129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12,1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4,9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0,5929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Potamogeton trichoides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0,09654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9,7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0,7178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Zanichellia pallustris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0,04408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4,4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0,022</a:t>
                      </a:r>
                      <a:endParaRPr lang="nl-NL" sz="15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500">
                        <a:latin typeface="Calibri"/>
                        <a:ea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500">
                        <a:latin typeface="Calibri"/>
                        <a:ea typeface="Times New Roman"/>
                      </a:endParaRPr>
                    </a:p>
                  </a:txBody>
                  <a:tcPr marL="60167" marR="601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500">
                        <a:latin typeface="Calibri"/>
                        <a:ea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500">
                        <a:latin typeface="Calibri"/>
                        <a:ea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9.05 %</a:t>
                      </a:r>
                      <a:endParaRPr lang="nl-N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67" marR="6016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ijdelijke aanduiding voor inhoud 3"/>
          <p:cNvGraphicFramePr>
            <a:graphicFrameLocks/>
          </p:cNvGraphicFramePr>
          <p:nvPr/>
        </p:nvGraphicFramePr>
        <p:xfrm>
          <a:off x="5148064" y="1196752"/>
          <a:ext cx="3779912" cy="2294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179512" y="1628800"/>
          <a:ext cx="4752526" cy="1270381"/>
        </p:xfrm>
        <a:graphic>
          <a:graphicData uri="http://schemas.openxmlformats.org/drawingml/2006/table">
            <a:tbl>
              <a:tblPr/>
              <a:tblGrid>
                <a:gridCol w="1621562"/>
                <a:gridCol w="842587"/>
                <a:gridCol w="842587"/>
                <a:gridCol w="842587"/>
                <a:gridCol w="603203"/>
              </a:tblGrid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Lat. Naam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vers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droog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Ts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Ts %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Elodea nuttalli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5751,26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536,81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0,09334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9,3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Ceratophyllum demersum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703,35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51,85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0,07372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7,4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Potamogeton pectinatus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49,30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5,88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0,11927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11,9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Gamaphyta div.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62,90</a:t>
                      </a:r>
                      <a:endParaRPr lang="nl-NL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7,20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0,11447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11,4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Spirodela div.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433,09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31,36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0,07241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7,24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Totaal/gemiddeld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6999,90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633,10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0,09044</a:t>
                      </a:r>
                      <a:endParaRPr lang="nl-NL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9,0</a:t>
                      </a:r>
                      <a:endParaRPr lang="nl-NL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Schatting netto productie planten in de gehele polder (NPP) </a:t>
            </a:r>
            <a:endParaRPr lang="nl-NL" dirty="0"/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84784"/>
            <a:ext cx="3865187" cy="244827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  <p:pic>
        <p:nvPicPr>
          <p:cNvPr id="5" name="Picture 5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3960440" cy="2474950"/>
          </a:xfrm>
          <a:prstGeom prst="rect">
            <a:avLst/>
          </a:prstGeom>
          <a:ln>
            <a:solidFill>
              <a:srgbClr val="4F81BD"/>
            </a:solidFill>
          </a:ln>
        </p:spPr>
      </p:pic>
      <p:cxnSp>
        <p:nvCxnSpPr>
          <p:cNvPr id="28674" name="AutoShape 2"/>
          <p:cNvCxnSpPr>
            <a:cxnSpLocks noChangeShapeType="1"/>
          </p:cNvCxnSpPr>
          <p:nvPr/>
        </p:nvCxnSpPr>
        <p:spPr bwMode="auto">
          <a:xfrm>
            <a:off x="5220072" y="2924944"/>
            <a:ext cx="108012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</p:cxnSp>
      <p:cxnSp>
        <p:nvCxnSpPr>
          <p:cNvPr id="28675" name="AutoShape 3"/>
          <p:cNvCxnSpPr>
            <a:cxnSpLocks noChangeShapeType="1"/>
          </p:cNvCxnSpPr>
          <p:nvPr/>
        </p:nvCxnSpPr>
        <p:spPr bwMode="auto">
          <a:xfrm flipV="1">
            <a:off x="6300192" y="2924944"/>
            <a:ext cx="0" cy="50266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043608" y="4016098"/>
            <a:ext cx="658822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nl-NL" altLang="zh-CN" sz="3200" dirty="0" smtClean="0"/>
              <a:t>Invullen van het zomerpeil -1.93 m NAP (uit het DTM) geeft een watervolume van:</a:t>
            </a:r>
            <a:br>
              <a:rPr lang="nl-NL" altLang="zh-CN" sz="3200" dirty="0" smtClean="0"/>
            </a:br>
            <a:r>
              <a:rPr lang="nl-NL" altLang="zh-CN" sz="3200" dirty="0" smtClean="0"/>
              <a:t> (150.9)2 = 22878 m3 in de polder.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Schatting netto productie planten in de gehele polder (NPP)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47864" y="1628800"/>
            <a:ext cx="5652120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dirty="0" smtClean="0"/>
              <a:t>	</a:t>
            </a:r>
            <a:endParaRPr lang="nl-NL" sz="2400" dirty="0"/>
          </a:p>
        </p:txBody>
      </p:sp>
      <p:pic>
        <p:nvPicPr>
          <p:cNvPr id="4" name="Tijdelijke aanduiding voor inhoud 3" descr="Sloottrajec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3532330" cy="2808312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899592" y="5013176"/>
            <a:ext cx="712879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100" dirty="0" smtClean="0"/>
          </a:p>
          <a:p>
            <a:r>
              <a:rPr lang="nl-NL" sz="3200" dirty="0" smtClean="0"/>
              <a:t>Dus:  ruwweg 11*10^3 kg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4283968" y="1700808"/>
            <a:ext cx="4464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30% hogere waarneming met de 100% oogst dan met de harkmethode.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Daarom is een correctiefactor van 1.3 gehanteerd op alle harkwaarnemingen.</a:t>
            </a:r>
          </a:p>
          <a:p>
            <a:endParaRPr lang="nl-NL" dirty="0" smtClean="0"/>
          </a:p>
          <a:p>
            <a:r>
              <a:rPr lang="nl-NL" dirty="0" smtClean="0"/>
              <a:t>L*B*D per traject </a:t>
            </a:r>
            <a:r>
              <a:rPr lang="nl-NL" dirty="0" err="1" smtClean="0"/>
              <a:t>o.b.v</a:t>
            </a:r>
            <a:r>
              <a:rPr lang="nl-NL" dirty="0" smtClean="0"/>
              <a:t>. Google </a:t>
            </a:r>
            <a:r>
              <a:rPr lang="nl-NL" dirty="0" err="1" smtClean="0"/>
              <a:t>earth</a:t>
            </a:r>
            <a:r>
              <a:rPr lang="nl-NL" dirty="0" smtClean="0"/>
              <a:t> vermenigvuldigd met de versgewichten en daarna omgerekend naar DTM model. Omgerekend naar </a:t>
            </a:r>
            <a:r>
              <a:rPr lang="nl-NL" dirty="0" err="1" smtClean="0"/>
              <a:t>drogestofgewichten</a:t>
            </a:r>
            <a:r>
              <a:rPr lang="nl-NL" dirty="0" smtClean="0"/>
              <a:t> komt uit op </a:t>
            </a:r>
            <a:r>
              <a:rPr lang="nl-NL" b="1" dirty="0" smtClean="0"/>
              <a:t>11146780 gram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Vraag 1</a:t>
            </a:r>
            <a:br>
              <a:rPr lang="nl-NL" dirty="0" smtClean="0"/>
            </a:br>
            <a:r>
              <a:rPr lang="nl-NL" sz="2100" dirty="0"/>
              <a:t>Er zijn grote verschillen gevonden in de soortensamenhang en kwantiteit plantmateriaal tussen de verschillende </a:t>
            </a:r>
            <a:r>
              <a:rPr lang="nl-NL" sz="2100" dirty="0" smtClean="0"/>
              <a:t>punten. Van 7 gram noordzijde tot </a:t>
            </a:r>
            <a:r>
              <a:rPr lang="nl-NL" sz="2100" dirty="0"/>
              <a:t>15129 </a:t>
            </a:r>
            <a:r>
              <a:rPr lang="nl-NL" sz="2100" dirty="0" smtClean="0"/>
              <a:t>gram in de ringen, geen significant verschil tussen nieuwe en oude sloot.</a:t>
            </a:r>
          </a:p>
          <a:p>
            <a:r>
              <a:rPr lang="nl-NL" dirty="0" smtClean="0"/>
              <a:t>Vraag 2</a:t>
            </a:r>
            <a:br>
              <a:rPr lang="nl-NL" dirty="0" smtClean="0"/>
            </a:br>
            <a:r>
              <a:rPr lang="nl-NL" sz="2100" dirty="0"/>
              <a:t>Er is duidelijk een trend zichtbaar in de groei van de </a:t>
            </a:r>
            <a:r>
              <a:rPr lang="nl-NL" sz="2100" dirty="0" err="1"/>
              <a:t>onderwatervegetatie</a:t>
            </a:r>
            <a:r>
              <a:rPr lang="nl-NL" sz="2100" dirty="0"/>
              <a:t>. Zowel visueel als met de harkmethode is deze trend waarneembaar. </a:t>
            </a:r>
            <a:endParaRPr lang="nl-NL" sz="2100" dirty="0" smtClean="0"/>
          </a:p>
          <a:p>
            <a:r>
              <a:rPr lang="nl-NL" dirty="0" smtClean="0"/>
              <a:t>Vraag 3</a:t>
            </a:r>
            <a:br>
              <a:rPr lang="nl-NL" dirty="0" smtClean="0"/>
            </a:br>
            <a:r>
              <a:rPr lang="nl-NL" sz="2000" dirty="0"/>
              <a:t>Geschat word dat gedurende de groei/onderzoeksperiode 11*10^3 kg netto plantmateriaal (drogestof) is ontwikkeld in de gehele slotenpartij. </a:t>
            </a:r>
            <a:endParaRPr lang="nl-NL" dirty="0" smtClean="0"/>
          </a:p>
          <a:p>
            <a:r>
              <a:rPr lang="nl-NL" dirty="0" smtClean="0"/>
              <a:t>Vraag 4</a:t>
            </a:r>
            <a:br>
              <a:rPr lang="nl-NL" dirty="0" smtClean="0"/>
            </a:br>
            <a:r>
              <a:rPr lang="nl-NL" sz="2100" dirty="0" smtClean="0"/>
              <a:t>Voor </a:t>
            </a:r>
            <a:r>
              <a:rPr lang="nl-NL" sz="2100" dirty="0"/>
              <a:t>meetpunt 1 is bepaald dat de 100% oogst 30% meer biomassa oplevert dan met de harkmethode.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800" b="1" dirty="0"/>
              <a:t>Dank u voor uw </a:t>
            </a:r>
            <a:r>
              <a:rPr lang="nl-NL" sz="4800" b="1" dirty="0" smtClean="0"/>
              <a:t>aandacht</a:t>
            </a:r>
          </a:p>
          <a:p>
            <a:pPr marL="0" indent="0">
              <a:buNone/>
            </a:pPr>
            <a:endParaRPr lang="en-US" sz="4800" b="1" dirty="0"/>
          </a:p>
          <a:p>
            <a:pPr marL="0" indent="0">
              <a:buNone/>
            </a:pPr>
            <a:r>
              <a:rPr lang="en-US" sz="4800" b="1" dirty="0" err="1" smtClean="0"/>
              <a:t>Vragen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Jarno Oudenampsen\D. schijf\school Jarno CAH-vilentum\02 - Tweedejaars\Halfjaarsstage\2 Stageonderdeel\Afbeeldingen\kloppende punten achtergrond.jpg"/>
          <p:cNvPicPr>
            <a:picLocks noChangeAspect="1" noChangeArrowheads="1"/>
          </p:cNvPicPr>
          <p:nvPr/>
        </p:nvPicPr>
        <p:blipFill rotWithShape="1">
          <a:blip r:embed="rId2" cstate="print"/>
          <a:srcRect l="16259"/>
          <a:stretch/>
        </p:blipFill>
        <p:spPr bwMode="auto">
          <a:xfrm>
            <a:off x="0" y="2798"/>
            <a:ext cx="9089182" cy="673856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79512" y="116632"/>
            <a:ext cx="8712968" cy="6192688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Beter beeld krijgen van het voorkomen van de ondergedoken waterplanten in de polder</a:t>
            </a:r>
          </a:p>
          <a:p>
            <a:endParaRPr lang="en-US" dirty="0"/>
          </a:p>
          <a:p>
            <a:r>
              <a:rPr lang="en-US" dirty="0" err="1" smtClean="0"/>
              <a:t>Schatting</a:t>
            </a:r>
            <a:r>
              <a:rPr lang="en-US" dirty="0" smtClean="0"/>
              <a:t> van de </a:t>
            </a:r>
            <a:r>
              <a:rPr lang="en-US" dirty="0" err="1" smtClean="0"/>
              <a:t>netto</a:t>
            </a:r>
            <a:r>
              <a:rPr lang="en-US" dirty="0" smtClean="0"/>
              <a:t> </a:t>
            </a:r>
            <a:r>
              <a:rPr lang="en-US" dirty="0" err="1" smtClean="0"/>
              <a:t>primaire</a:t>
            </a:r>
            <a:r>
              <a:rPr lang="en-US" dirty="0" smtClean="0"/>
              <a:t> </a:t>
            </a:r>
            <a:r>
              <a:rPr lang="en-US" dirty="0" err="1" smtClean="0"/>
              <a:t>productie</a:t>
            </a:r>
            <a:endParaRPr lang="en-US" dirty="0"/>
          </a:p>
          <a:p>
            <a:pPr marL="400050" lvl="1" indent="0">
              <a:buNone/>
            </a:pPr>
            <a:endParaRPr lang="en-US" sz="2000" i="1" dirty="0" smtClean="0"/>
          </a:p>
          <a:p>
            <a:pPr marL="400050" lvl="1" indent="0">
              <a:buNone/>
            </a:pPr>
            <a:r>
              <a:rPr lang="en-US" sz="2000" i="1" dirty="0" smtClean="0"/>
              <a:t>NPP = “</a:t>
            </a:r>
            <a:r>
              <a:rPr lang="nl-NL" sz="2000" i="1" dirty="0"/>
              <a:t>de door producenten gevormde (meetbare) biomassa per tijdseenheid na aftrek van de door dissimilatie verbruikte organische stof</a:t>
            </a:r>
            <a:r>
              <a:rPr lang="en-US" dirty="0" smtClean="0"/>
              <a:t>”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Onderzoeksvragen</a:t>
            </a:r>
          </a:p>
          <a:p>
            <a:r>
              <a:rPr lang="en-US" dirty="0" err="1" smtClean="0"/>
              <a:t>Aanpak</a:t>
            </a:r>
            <a:endParaRPr lang="nl-NL" dirty="0" smtClean="0"/>
          </a:p>
          <a:p>
            <a:r>
              <a:rPr lang="nl-NL" dirty="0" smtClean="0"/>
              <a:t>Resultaten</a:t>
            </a:r>
          </a:p>
          <a:p>
            <a:r>
              <a:rPr lang="nl-NL" dirty="0" smtClean="0"/>
              <a:t>Conclusies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Onderzoeksvragen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187624" y="1628800"/>
            <a:ext cx="6696744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sz="2000" dirty="0">
                <a:ea typeface="Times New Roman"/>
                <a:cs typeface="Times New Roman"/>
              </a:rPr>
              <a:t>Wat is de soortensamenstelling van de onderwater vegetatie in de verschillende delen van het slotenstelsel van de Koopmanspolder? Zijn er significante verschillen waar te nemen in soortensamenstelling en bedekking</a:t>
            </a:r>
            <a:r>
              <a:rPr lang="nl-NL" sz="2000" dirty="0" smtClean="0">
                <a:ea typeface="Times New Roman"/>
                <a:cs typeface="Times New Roman"/>
              </a:rPr>
              <a:t>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nl-NL" sz="2000" dirty="0"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sz="2000" dirty="0" smtClean="0">
                <a:ea typeface="Times New Roman"/>
                <a:cs typeface="Times New Roman"/>
              </a:rPr>
              <a:t>Kan </a:t>
            </a:r>
            <a:r>
              <a:rPr lang="nl-NL" sz="2000" dirty="0">
                <a:ea typeface="Times New Roman"/>
                <a:cs typeface="Times New Roman"/>
              </a:rPr>
              <a:t>een beeld worden verkregen van de groei van de onderwater vegetatie gedurende het groeiseizoen? Zijn er significante verschillen waar te nemen</a:t>
            </a:r>
            <a:r>
              <a:rPr lang="nl-NL" sz="2000" dirty="0" smtClean="0">
                <a:ea typeface="Times New Roman"/>
                <a:cs typeface="Times New Roman"/>
              </a:rPr>
              <a:t>?</a:t>
            </a:r>
            <a:endParaRPr lang="nl-NL" sz="2000" dirty="0"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nl-NL" sz="2000" dirty="0"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sz="2000" dirty="0">
                <a:ea typeface="Times New Roman"/>
                <a:cs typeface="Times New Roman"/>
              </a:rPr>
              <a:t>Hoeveel biomassa produceert de onderwater vegetatie in de Koopmanspolder</a:t>
            </a:r>
            <a:r>
              <a:rPr lang="nl-NL" sz="2000" dirty="0" smtClean="0">
                <a:ea typeface="Times New Roman"/>
                <a:cs typeface="Times New Roman"/>
              </a:rPr>
              <a:t>?</a:t>
            </a:r>
            <a:r>
              <a:rPr lang="nl-NL" sz="2000" dirty="0">
                <a:ea typeface="Times New Roman"/>
                <a:cs typeface="Times New Roman"/>
              </a:rPr>
              <a:t/>
            </a:r>
            <a:br>
              <a:rPr lang="nl-NL" sz="2000" dirty="0">
                <a:ea typeface="Times New Roman"/>
                <a:cs typeface="Times New Roman"/>
              </a:rPr>
            </a:br>
            <a:r>
              <a:rPr lang="nl-NL" sz="2000" dirty="0">
                <a:ea typeface="Times New Roman"/>
                <a:cs typeface="Times New Roman"/>
              </a:rPr>
              <a:t> 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sz="2000" dirty="0">
                <a:ea typeface="Times New Roman"/>
                <a:cs typeface="Times New Roman"/>
              </a:rPr>
              <a:t>Is een correlatie waarneembaar tussen het 100% oogsten van onderwater vegetatie en het bemonsteren van de watervegetatie met een hark?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dirty="0">
                <a:ea typeface="Times New Roman"/>
                <a:cs typeface="Times New Roman"/>
              </a:rPr>
              <a:t> </a:t>
            </a:r>
          </a:p>
          <a:p>
            <a:endParaRPr lang="nl-NL" sz="2000" dirty="0"/>
          </a:p>
        </p:txBody>
      </p:sp>
      <p:pic>
        <p:nvPicPr>
          <p:cNvPr id="5" name="Picture 2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4188625" cy="319781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5434" y="3140968"/>
            <a:ext cx="4208574" cy="321794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Kartering op zicht</a:t>
            </a:r>
          </a:p>
          <a:p>
            <a:r>
              <a:rPr lang="nl-NL" dirty="0" smtClean="0"/>
              <a:t>Harkmethode</a:t>
            </a:r>
          </a:p>
          <a:p>
            <a:r>
              <a:rPr lang="nl-NL" dirty="0" smtClean="0"/>
              <a:t>100% oogst en drogestof bepaling</a:t>
            </a:r>
          </a:p>
          <a:p>
            <a:r>
              <a:rPr lang="nl-NL" dirty="0" smtClean="0"/>
              <a:t>Schatting van netto productie gehele polder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</a:t>
            </a:r>
            <a:endParaRPr lang="nl-NL" dirty="0"/>
          </a:p>
        </p:txBody>
      </p:sp>
      <p:pic>
        <p:nvPicPr>
          <p:cNvPr id="6" name="Tijdelijke aanduiding voor inhoud 3" descr="Hark afmetin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3729902" cy="3235670"/>
          </a:xfrm>
          <a:ln>
            <a:solidFill>
              <a:schemeClr val="tx2"/>
            </a:solidFill>
          </a:ln>
        </p:spPr>
      </p:pic>
      <p:pic>
        <p:nvPicPr>
          <p:cNvPr id="7" name="Picture 3" descr="G:\Jarno Oudenampsen\D. schijf\school Jarno CAH-vilentum\02 - Tweedejaars\Halfjaarsstage\2 Stageonderdeel\Afbeeldingen\100% oog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84984"/>
            <a:ext cx="5972798" cy="314096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8" name="Tekstvak 7"/>
          <p:cNvSpPr txBox="1"/>
          <p:nvPr/>
        </p:nvSpPr>
        <p:spPr>
          <a:xfrm>
            <a:off x="539552" y="1412776"/>
            <a:ext cx="5544616" cy="166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nl-NL" sz="3200" dirty="0"/>
              <a:t>Harkmethode en kartering op zicht  bij 25 punten.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nl-NL" sz="3200" dirty="0"/>
              <a:t>100% oogst bij “punt 1”</a:t>
            </a:r>
          </a:p>
        </p:txBody>
      </p:sp>
      <p:pic>
        <p:nvPicPr>
          <p:cNvPr id="9" name="Picture 2" descr="G:\Jarno Oudenampsen\D. schijf\school Jarno CAH-vilentum\02 - Tweedejaars\Halfjaarsstage\2 Stageonderdeel\Afbeeldingen\Opnamepunt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5400" y="3096344"/>
            <a:ext cx="5161096" cy="36450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0" name="Afbeelding 9" descr="IMG_63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44216" y="3068960"/>
            <a:ext cx="5072930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8136904" cy="5301208"/>
          </a:xfrm>
          <a:prstGeom prst="rect">
            <a:avLst/>
          </a:prstGeom>
        </p:spPr>
      </p:pic>
      <p:pic>
        <p:nvPicPr>
          <p:cNvPr id="7" name="Tijdelijke aanduiding voor inhoud 3" descr="GISKaartje van de verspreiding en percentages-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484784"/>
            <a:ext cx="8136904" cy="5239253"/>
          </a:xfrm>
        </p:spPr>
      </p:pic>
      <p:pic>
        <p:nvPicPr>
          <p:cNvPr id="5" name="Picture 2" descr="G:\Jarno Oudenampsen\D. schijf\school Jarno CAH-vilentum\02 - Tweedejaars\Halfjaarsstage\2 Stageonderdeel\Afbeeldingen\Opnamepunt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84785"/>
            <a:ext cx="7200800" cy="5040560"/>
          </a:xfrm>
          <a:prstGeom prst="rect">
            <a:avLst/>
          </a:prstGeom>
          <a:noFill/>
          <a:ln>
            <a:solidFill>
              <a:schemeClr val="tx2">
                <a:alpha val="9000"/>
              </a:schemeClr>
            </a:solidFill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 harkmethode</a:t>
            </a:r>
            <a:endParaRPr lang="nl-NL" dirty="0"/>
          </a:p>
        </p:txBody>
      </p:sp>
      <p:pic>
        <p:nvPicPr>
          <p:cNvPr id="1026" name="Picture 2" descr="G:\Jarno Oudenampsen\D. schijf\school Jarno CAH-vilentum\02 - Tweedejaars\Halfjaarsstage\2 Stageonderdeel\Afbeeldingen\veldfoto's\IMG_04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348834" y="3826523"/>
            <a:ext cx="3470667" cy="2592288"/>
          </a:xfrm>
          <a:prstGeom prst="rect">
            <a:avLst/>
          </a:prstGeom>
          <a:noFill/>
        </p:spPr>
      </p:pic>
      <p:pic>
        <p:nvPicPr>
          <p:cNvPr id="1027" name="Picture 3" descr="G:\Jarno Oudenampsen\D. schijf\school Jarno CAH-vilentum\02 - Tweedejaars\Halfjaarsstage\2 Stageonderdeel\Afbeeldingen\Foto's overal en nergens vandaan\IMG_12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356992"/>
            <a:ext cx="2614950" cy="3501008"/>
          </a:xfrm>
          <a:prstGeom prst="rect">
            <a:avLst/>
          </a:prstGeom>
          <a:noFill/>
        </p:spPr>
      </p:pic>
      <p:pic>
        <p:nvPicPr>
          <p:cNvPr id="1028" name="Picture 4" descr="G:\Jarno Oudenampsen\D. schijf\school Jarno CAH-vilentum\02 - Tweedejaars\Halfjaarsstage\2 Stageonderdeel\Afbeeldingen\Foto's overal en nergens vandaan\IMG_13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6313685" y="1894831"/>
            <a:ext cx="3240361" cy="2420269"/>
          </a:xfrm>
          <a:prstGeom prst="rect">
            <a:avLst/>
          </a:prstGeom>
          <a:noFill/>
        </p:spPr>
      </p:pic>
      <p:pic>
        <p:nvPicPr>
          <p:cNvPr id="1029" name="Picture 5" descr="G:\Jarno Oudenampsen\D. schijf\school Jarno CAH-vilentum\02 - Tweedejaars\Halfjaarsstage\2 Stageonderdeel\Afbeeldingen\plantfoto's\grof hoornbla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1700808"/>
            <a:ext cx="2592288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Resultaten harkmethode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0" y="1700808"/>
          <a:ext cx="9144000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203848" y="2204864"/>
            <a:ext cx="4187428" cy="369332"/>
          </a:xfrm>
          <a:prstGeom prst="rect">
            <a:avLst/>
          </a:prstGeom>
          <a:solidFill>
            <a:prstClr val="white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gewichten van de 25 punten gesommeerd.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 harkmethode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410</Words>
  <Application>Microsoft Office PowerPoint</Application>
  <PresentationFormat>Diavoorstelling (4:3)</PresentationFormat>
  <Paragraphs>131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Pilot Koopmanspolder</vt:lpstr>
      <vt:lpstr>Hoofddoel</vt:lpstr>
      <vt:lpstr>Deze presentatie</vt:lpstr>
      <vt:lpstr>Onderzoeksvragen</vt:lpstr>
      <vt:lpstr>Aanpak</vt:lpstr>
      <vt:lpstr>Aanpak</vt:lpstr>
      <vt:lpstr>Resultaten harkmethode</vt:lpstr>
      <vt:lpstr>Resultaten harkmethode</vt:lpstr>
      <vt:lpstr>Resultaten harkmethode</vt:lpstr>
      <vt:lpstr>Resultaten kartering op zicht</vt:lpstr>
      <vt:lpstr>Bedekking en biomassa in oude en nieuwe watergangen</vt:lpstr>
      <vt:lpstr>100% oogst en drogestof</vt:lpstr>
      <vt:lpstr>Schatting netto productie planten in de gehele polder (NPP) </vt:lpstr>
      <vt:lpstr>Schatting netto productie planten in de gehele polder (NPP) </vt:lpstr>
      <vt:lpstr>Conclusies</vt:lpstr>
      <vt:lpstr>Dia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Koopmanspolder</dc:title>
  <dc:creator>Gerrit</dc:creator>
  <cp:lastModifiedBy>Gerrit</cp:lastModifiedBy>
  <cp:revision>77</cp:revision>
  <dcterms:created xsi:type="dcterms:W3CDTF">2015-11-19T13:01:46Z</dcterms:created>
  <dcterms:modified xsi:type="dcterms:W3CDTF">2015-11-23T15:27:37Z</dcterms:modified>
</cp:coreProperties>
</file>