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46" r:id="rId2"/>
    <p:sldId id="338" r:id="rId3"/>
    <p:sldId id="370" r:id="rId4"/>
    <p:sldId id="401" r:id="rId5"/>
    <p:sldId id="445" r:id="rId6"/>
    <p:sldId id="447" r:id="rId7"/>
    <p:sldId id="463" r:id="rId8"/>
    <p:sldId id="455" r:id="rId9"/>
    <p:sldId id="459" r:id="rId10"/>
    <p:sldId id="458" r:id="rId11"/>
    <p:sldId id="457" r:id="rId12"/>
    <p:sldId id="461" r:id="rId13"/>
    <p:sldId id="456" r:id="rId14"/>
    <p:sldId id="462" r:id="rId15"/>
    <p:sldId id="454" r:id="rId16"/>
    <p:sldId id="460" r:id="rId17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FFFFCC"/>
    <a:srgbClr val="0000FF"/>
    <a:srgbClr val="D2D2D2"/>
    <a:srgbClr val="DCDCDC"/>
    <a:srgbClr val="FEFEFE"/>
    <a:srgbClr val="FFFFFE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BEB725E-244F-463B-9B6A-9881FF867702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8E87BF2-C520-4B72-982D-C8556CBAE919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80769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C03BEAD-7442-4ED3-B81C-80EBF24C7F2C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26FB1F5-30FE-461D-AB53-591A9BE1EB12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9502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98"/>
            </a:srgbClr>
          </a:solidFill>
          <a:ln>
            <a:noFill/>
          </a:ln>
          <a:ex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GB" altLang="nl-NL" smtClean="0">
              <a:cs typeface="+mn-cs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195"/>
            </a:srgbClr>
          </a:solidFill>
          <a:ln>
            <a:noFill/>
          </a:ln>
          <a:ex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GB" altLang="nl-NL" smtClean="0">
              <a:cs typeface="+mn-cs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4901"/>
            </a:srgbClr>
          </a:solidFill>
          <a:ln>
            <a:noFill/>
          </a:ln>
          <a:extLst/>
        </p:spPr>
        <p:txBody>
          <a:bodyPr wrap="none" lIns="82945" tIns="41473" rIns="82945" bIns="41473" anchor="ctr"/>
          <a:lstStyle>
            <a:lvl1pPr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altLang="nl-NL" sz="1600" smtClean="0">
              <a:solidFill>
                <a:schemeClr val="bg1"/>
              </a:solidFill>
              <a:ea typeface="MS Gothic" pitchFamily="49" charset="-128"/>
              <a:cs typeface="+mn-cs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723E7A1D-1882-403D-86D0-D1F587D6FD6B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32499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BBC0F-C895-45CE-82A8-49B9796B6A77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26D91-DA8D-496B-9466-A90801062713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10665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64F56-6D99-441B-8702-79415DCEB18C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91197-2FF1-4FC3-A6E3-57FEA2DE1D1E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702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6BFAB-1055-41D5-B2CE-6300D65F02FF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7132F-093E-4A2B-9ECB-1482C42AB311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8145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2D28C-A6AE-4BA1-B4DF-3A58B8D02613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26BCE-A020-424B-8CEE-69DC7F46363F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0870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4840B-6719-4B5F-B42C-2532DD44E85C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A3BD-D241-4ACD-9101-53FD9068AD92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0340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4FF66-67DD-4E5E-914F-5D9A60095E1B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C74C1-55F8-4AFD-81FD-5E69A6401B87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3455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C0636-CA9B-486A-90BB-D7E651DF5E7B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EDFBA-F5AB-42A2-9167-8D38729D8C0C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6754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F8260-F06D-47E4-A773-DF835532E385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F0CD0-FA6A-43F3-A6E0-22AD3F2A8480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5674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F462D-E510-42E7-9167-C12A6734E2FE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C0D93-B7CF-4B7F-989F-DFEC2167D747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6154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BA90E-7BA3-4494-AEAB-3D93117E226B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ED314-15C2-48A4-A3EA-2EE91DF3245F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9316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Klik om de opmaakprofielen van de modeltekst te bewerken</a:t>
            </a:r>
          </a:p>
          <a:p>
            <a:pPr lvl="1"/>
            <a:r>
              <a:rPr lang="en-GB" altLang="nl-NL" smtClean="0"/>
              <a:t>Tweede niveau</a:t>
            </a:r>
          </a:p>
          <a:p>
            <a:pPr lvl="2"/>
            <a:r>
              <a:rPr lang="en-GB" altLang="nl-NL" smtClean="0"/>
              <a:t>Derde niveau</a:t>
            </a:r>
          </a:p>
          <a:p>
            <a:pPr lvl="3"/>
            <a:r>
              <a:rPr lang="en-GB" altLang="nl-NL" smtClean="0"/>
              <a:t>Vierde niveau</a:t>
            </a:r>
          </a:p>
          <a:p>
            <a:pPr lvl="4"/>
            <a:r>
              <a:rPr lang="en-GB" altLang="nl-NL" smtClean="0"/>
              <a:t>Vijfde niveau</a:t>
            </a:r>
          </a:p>
          <a:p>
            <a:pPr lvl="0"/>
            <a:endParaRPr lang="nl-NL" alt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CF0B33B-88C6-4765-B8E8-CF7448F57089}" type="datetime4">
              <a:rPr lang="nl-NL" altLang="nl-NL"/>
              <a:pPr>
                <a:defRPr/>
              </a:pPr>
              <a:t>24 november 2015</a:t>
            </a:fld>
            <a:endParaRPr lang="nl-NL" alt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1376630-EF4C-4E39-BB1F-7960324EECCC}" type="slidenum">
              <a:rPr lang="nl-NL" altLang="nl-NL"/>
              <a:pPr>
                <a:defRPr/>
              </a:pPr>
              <a:t>‹#›</a:t>
            </a:fld>
            <a:endParaRPr lang="nl-NL" altLang="nl-NL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x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GB" altLang="nl-NL" smtClean="0">
              <a:cs typeface="+mn-cs"/>
            </a:endParaRPr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2" name="Picture 9" descr="D111-00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GB" altLang="nl-NL" smtClean="0">
              <a:cs typeface="+mn-cs"/>
            </a:endParaRPr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4901"/>
            </a:schemeClr>
          </a:solidFill>
          <a:ln>
            <a:noFill/>
          </a:ln>
          <a:extLst/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GB" altLang="nl-NL" smtClean="0">
              <a:cs typeface="+mn-cs"/>
            </a:endParaRPr>
          </a:p>
        </p:txBody>
      </p:sp>
      <p:sp>
        <p:nvSpPr>
          <p:cNvPr id="1035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  <a:extLst/>
        </p:spPr>
        <p:txBody>
          <a:bodyPr wrap="none" lIns="82945" tIns="41473" rIns="82945" bIns="41473" anchor="ctr"/>
          <a:lstStyle>
            <a:lvl1pPr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143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altLang="nl-NL" sz="1600" smtClean="0">
              <a:solidFill>
                <a:schemeClr val="bg1"/>
              </a:solidFill>
              <a:ea typeface="MS Gothic" pitchFamily="49" charset="-128"/>
              <a:cs typeface="+mn-cs"/>
            </a:endParaRPr>
          </a:p>
        </p:txBody>
      </p:sp>
      <p:sp>
        <p:nvSpPr>
          <p:cNvPr id="1036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37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38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pic>
        <p:nvPicPr>
          <p:cNvPr id="1040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1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Koopmanspolder_Nederlands-doorstuur.wmv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www.youtube.com/watch?feature=player_embedded&amp;v=ZV2iLZLdxW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3.png"/><Relationship Id="rId7" Type="http://schemas.openxmlformats.org/officeDocument/2006/relationships/image" Target="../media/image10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Koopmanspolder%20mrt%202014.m4v" TargetMode="External"/><Relationship Id="rId2" Type="http://schemas.openxmlformats.org/officeDocument/2006/relationships/hyperlink" Target="http://www.rtvnh.nl/nieuws/141368/Vogels+zijn+dol+op+nieuw+waterproject+in+Andij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147D63A-7CF6-49D0-AE47-FC60149C3E40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pic>
        <p:nvPicPr>
          <p:cNvPr id="307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2024063" y="2884488"/>
            <a:ext cx="44291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sz="4800" b="1">
                <a:solidFill>
                  <a:schemeClr val="bg1"/>
                </a:solidFill>
              </a:rPr>
              <a:t>Peilbeheer</a:t>
            </a:r>
          </a:p>
          <a:p>
            <a:r>
              <a:rPr lang="en-US" altLang="nl-NL" sz="4800" b="1">
                <a:solidFill>
                  <a:schemeClr val="bg1"/>
                </a:solidFill>
              </a:rPr>
              <a:t>Communicatie</a:t>
            </a:r>
            <a:endParaRPr lang="nl-NL" altLang="nl-NL" sz="4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sp>
        <p:nvSpPr>
          <p:cNvPr id="12292" name="TextBox 1"/>
          <p:cNvSpPr txBox="1">
            <a:spLocks noChangeArrowheads="1"/>
          </p:cNvSpPr>
          <p:nvPr/>
        </p:nvSpPr>
        <p:spPr bwMode="auto">
          <a:xfrm>
            <a:off x="595313" y="1020763"/>
            <a:ext cx="7058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b="1"/>
              <a:t>Jul</a:t>
            </a:r>
            <a:r>
              <a:rPr lang="en-US" altLang="nl-NL"/>
              <a:t>	Koopmanspolder in Kwartaalblad Provincie Noord-Holland</a:t>
            </a:r>
          </a:p>
          <a:p>
            <a:endParaRPr lang="nl-NL" altLang="nl-NL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1677988"/>
            <a:ext cx="4933950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595313" y="1020763"/>
            <a:ext cx="6621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b="1"/>
              <a:t>Sep</a:t>
            </a:r>
            <a:r>
              <a:rPr lang="en-US" altLang="nl-NL"/>
              <a:t>	Special over Koopmanspolder in </a:t>
            </a:r>
            <a:r>
              <a:rPr lang="en-GB" altLang="nl-NL"/>
              <a:t>H2O van 25/09/2014</a:t>
            </a:r>
            <a:endParaRPr lang="nl-NL" altLang="nl-NL"/>
          </a:p>
        </p:txBody>
      </p:sp>
      <p:pic>
        <p:nvPicPr>
          <p:cNvPr id="1331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3" y="1687513"/>
            <a:ext cx="7023100" cy="468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4705350" y="1304925"/>
            <a:ext cx="414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/>
              <a:t>+ presentatie op int congres ESP2014 </a:t>
            </a:r>
            <a:endParaRPr lang="nl-NL" alt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595313" y="1020763"/>
            <a:ext cx="8045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b="1"/>
              <a:t>Okt</a:t>
            </a:r>
            <a:r>
              <a:rPr lang="en-US" altLang="nl-NL"/>
              <a:t>	Presentatie Klimaatverandering en Koopmanspolder poldermuseum</a:t>
            </a:r>
            <a:endParaRPr lang="nl-NL" alt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1627188"/>
            <a:ext cx="4359275" cy="326866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075" y="3322638"/>
            <a:ext cx="4429125" cy="332263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343" name="TextBox 1"/>
          <p:cNvSpPr txBox="1">
            <a:spLocks noChangeArrowheads="1"/>
          </p:cNvSpPr>
          <p:nvPr/>
        </p:nvSpPr>
        <p:spPr bwMode="auto">
          <a:xfrm>
            <a:off x="5894388" y="1403350"/>
            <a:ext cx="2127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/>
              <a:t>+ artikel in Andijker</a:t>
            </a:r>
            <a:endParaRPr lang="nl-NL" alt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595313" y="1020763"/>
            <a:ext cx="8161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b="1"/>
              <a:t>Nov</a:t>
            </a:r>
            <a:r>
              <a:rPr lang="en-US" altLang="nl-NL"/>
              <a:t>	Minister van I&amp;M op bezoek in Koopmanspolder, persbericht en </a:t>
            </a:r>
            <a:r>
              <a:rPr lang="en-US" altLang="nl-NL">
                <a:hlinkClick r:id="rId2" action="ppaction://hlinkfile"/>
              </a:rPr>
              <a:t>film</a:t>
            </a:r>
            <a:endParaRPr lang="en-US" altLang="nl-NL"/>
          </a:p>
          <a:p>
            <a:endParaRPr lang="nl-NL" altLang="nl-NL"/>
          </a:p>
        </p:txBody>
      </p:sp>
      <p:grpSp>
        <p:nvGrpSpPr>
          <p:cNvPr id="15365" name="Group 2"/>
          <p:cNvGrpSpPr>
            <a:grpSpLocks/>
          </p:cNvGrpSpPr>
          <p:nvPr/>
        </p:nvGrpSpPr>
        <p:grpSpPr bwMode="auto">
          <a:xfrm>
            <a:off x="657225" y="1420813"/>
            <a:ext cx="7200900" cy="4930775"/>
            <a:chOff x="656949" y="1491450"/>
            <a:chExt cx="7201458" cy="4931043"/>
          </a:xfrm>
        </p:grpSpPr>
        <p:pic>
          <p:nvPicPr>
            <p:cNvPr id="1536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49"/>
            <a:stretch>
              <a:fillRect/>
            </a:stretch>
          </p:blipFill>
          <p:spPr bwMode="auto">
            <a:xfrm>
              <a:off x="4191503" y="3854834"/>
              <a:ext cx="3665235" cy="2563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949" y="3862180"/>
              <a:ext cx="3540668" cy="2560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8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6795" y="1500359"/>
              <a:ext cx="3811612" cy="235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9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32" y="1491450"/>
              <a:ext cx="3531806" cy="2370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595313" y="1020763"/>
            <a:ext cx="6019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b="1"/>
              <a:t>Dec</a:t>
            </a:r>
            <a:r>
              <a:rPr lang="en-US" altLang="nl-NL"/>
              <a:t>	Buitenlands bezoek (Japan) in Koopmanspolder</a:t>
            </a:r>
          </a:p>
          <a:p>
            <a:endParaRPr lang="nl-NL" altLang="nl-NL"/>
          </a:p>
        </p:txBody>
      </p:sp>
      <p:pic>
        <p:nvPicPr>
          <p:cNvPr id="1638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1519238"/>
            <a:ext cx="8081962" cy="454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pic>
        <p:nvPicPr>
          <p:cNvPr id="1741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" y="1687513"/>
            <a:ext cx="6281738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1"/>
          <p:cNvSpPr txBox="1">
            <a:spLocks noChangeArrowheads="1"/>
          </p:cNvSpPr>
          <p:nvPr/>
        </p:nvSpPr>
        <p:spPr bwMode="auto">
          <a:xfrm>
            <a:off x="595313" y="1020763"/>
            <a:ext cx="77581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b="1"/>
              <a:t>Dec</a:t>
            </a:r>
            <a:r>
              <a:rPr lang="en-US" altLang="nl-NL"/>
              <a:t> 	Waterinnovatiedag Prov NH, genomineerd voor TrotsTrofee 2014</a:t>
            </a:r>
          </a:p>
          <a:p>
            <a:r>
              <a:rPr lang="en-US" altLang="nl-NL"/>
              <a:t>	Gedeputeerde Joke Geldolf zet KMP in het zonnetje!</a:t>
            </a:r>
          </a:p>
          <a:p>
            <a:endParaRPr lang="nl-NL" altLang="nl-NL"/>
          </a:p>
        </p:txBody>
      </p:sp>
      <p:sp>
        <p:nvSpPr>
          <p:cNvPr id="17414" name="TextBox 2"/>
          <p:cNvSpPr txBox="1">
            <a:spLocks noChangeArrowheads="1"/>
          </p:cNvSpPr>
          <p:nvPr/>
        </p:nvSpPr>
        <p:spPr bwMode="auto">
          <a:xfrm>
            <a:off x="835025" y="1784350"/>
            <a:ext cx="2171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>
                <a:solidFill>
                  <a:schemeClr val="bg1"/>
                </a:solidFill>
              </a:rPr>
              <a:t>NEMO, Amsterdam</a:t>
            </a:r>
            <a:endParaRPr lang="nl-NL" altLang="nl-NL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958850" y="2236788"/>
            <a:ext cx="49212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sz="3200"/>
              <a:t>Publieksmomenten 2015?</a:t>
            </a:r>
            <a:endParaRPr lang="nl-NL" altLang="nl-NL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147D63A-7CF6-49D0-AE47-FC60149C3E40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defTabSz="912813" eaLnBrk="1" hangingPunct="1"/>
            <a:r>
              <a:rPr lang="en-US" altLang="nl-NL" smtClean="0"/>
              <a:t>Peilbeheer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>
              <a:buFontTx/>
              <a:buChar char="•"/>
            </a:pPr>
            <a:endParaRPr lang="en-US" altLang="nl-NL" smtClean="0"/>
          </a:p>
          <a:p>
            <a:pPr defTabSz="912813" eaLnBrk="1" hangingPunct="1">
              <a:buFontTx/>
              <a:buChar char="•"/>
            </a:pPr>
            <a:endParaRPr lang="en-US" altLang="nl-NL" smtClean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662113"/>
            <a:ext cx="5175250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657225" y="1143000"/>
            <a:ext cx="357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800" b="1"/>
              <a:t>Experiment adaptief peilbeheer</a:t>
            </a:r>
            <a:endParaRPr lang="nl-NL" altLang="nl-NL" sz="1800" b="1"/>
          </a:p>
        </p:txBody>
      </p:sp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6686550" y="212725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800"/>
              <a:t>Max. </a:t>
            </a:r>
            <a:r>
              <a:rPr lang="el-GR" altLang="nl-NL" sz="1800"/>
              <a:t>Δ</a:t>
            </a:r>
            <a:r>
              <a:rPr lang="en-US" altLang="nl-NL" sz="1800"/>
              <a:t>50 cm</a:t>
            </a:r>
            <a:endParaRPr lang="nl-NL" altLang="nl-NL" sz="1800"/>
          </a:p>
        </p:txBody>
      </p:sp>
      <p:sp>
        <p:nvSpPr>
          <p:cNvPr id="4104" name="Text Box 9"/>
          <p:cNvSpPr txBox="1">
            <a:spLocks noChangeArrowheads="1"/>
          </p:cNvSpPr>
          <p:nvPr/>
        </p:nvSpPr>
        <p:spPr bwMode="auto">
          <a:xfrm>
            <a:off x="6692900" y="323850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800"/>
              <a:t>Max. </a:t>
            </a:r>
            <a:r>
              <a:rPr lang="el-GR" altLang="nl-NL" sz="1800"/>
              <a:t>Δ</a:t>
            </a:r>
            <a:r>
              <a:rPr lang="en-US" altLang="nl-NL" sz="1800"/>
              <a:t>50 cm</a:t>
            </a:r>
            <a:endParaRPr lang="nl-NL" altLang="nl-NL" sz="1800"/>
          </a:p>
        </p:txBody>
      </p:sp>
      <p:sp>
        <p:nvSpPr>
          <p:cNvPr id="4105" name="Text Box 10"/>
          <p:cNvSpPr txBox="1">
            <a:spLocks noChangeArrowheads="1"/>
          </p:cNvSpPr>
          <p:nvPr/>
        </p:nvSpPr>
        <p:spPr bwMode="auto">
          <a:xfrm>
            <a:off x="6689725" y="4340225"/>
            <a:ext cx="1644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800"/>
              <a:t>Max. </a:t>
            </a:r>
            <a:r>
              <a:rPr lang="el-GR" altLang="nl-NL" sz="1800"/>
              <a:t>Δ</a:t>
            </a:r>
            <a:r>
              <a:rPr lang="en-US" altLang="nl-NL" sz="1800"/>
              <a:t>100 cm</a:t>
            </a:r>
          </a:p>
          <a:p>
            <a:pPr eaLnBrk="1" hangingPunct="1">
              <a:spcBef>
                <a:spcPct val="0"/>
              </a:spcBef>
            </a:pPr>
            <a:endParaRPr lang="nl-NL" altLang="nl-NL" sz="1800"/>
          </a:p>
        </p:txBody>
      </p:sp>
      <p:sp>
        <p:nvSpPr>
          <p:cNvPr id="4106" name="Text Box 11"/>
          <p:cNvSpPr txBox="1">
            <a:spLocks noChangeArrowheads="1"/>
          </p:cNvSpPr>
          <p:nvPr/>
        </p:nvSpPr>
        <p:spPr bwMode="auto">
          <a:xfrm>
            <a:off x="6696075" y="5508625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800"/>
              <a:t>Max. </a:t>
            </a:r>
            <a:r>
              <a:rPr lang="el-GR" altLang="nl-NL" sz="1800"/>
              <a:t>Δ</a:t>
            </a:r>
            <a:r>
              <a:rPr lang="en-US" altLang="nl-NL" sz="1800"/>
              <a:t>100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EFA551F-FA4A-43A5-8790-64431D85CCE0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Peilbeheer</a:t>
            </a:r>
          </a:p>
        </p:txBody>
      </p:sp>
      <p:graphicFrame>
        <p:nvGraphicFramePr>
          <p:cNvPr id="5124" name="Chart 4"/>
          <p:cNvGraphicFramePr>
            <a:graphicFrameLocks/>
          </p:cNvGraphicFramePr>
          <p:nvPr/>
        </p:nvGraphicFramePr>
        <p:xfrm>
          <a:off x="1016000" y="1397000"/>
          <a:ext cx="7040563" cy="451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r:id="rId4" imgW="7041490" imgH="4517528" progId="Excel.Chart.8">
                  <p:embed/>
                </p:oleObj>
              </mc:Choice>
              <mc:Fallback>
                <p:oleObj r:id="rId4" imgW="7041490" imgH="4517528" progId="Excel.Chart.8">
                  <p:embed/>
                  <p:pic>
                    <p:nvPicPr>
                      <p:cNvPr id="0" name="Char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0" y="1397000"/>
                        <a:ext cx="7040563" cy="451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TextBox 1"/>
          <p:cNvSpPr txBox="1">
            <a:spLocks noChangeArrowheads="1"/>
          </p:cNvSpPr>
          <p:nvPr/>
        </p:nvSpPr>
        <p:spPr bwMode="auto">
          <a:xfrm>
            <a:off x="3810000" y="1154113"/>
            <a:ext cx="146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nl-NL" altLang="nl-NL" sz="1800"/>
              <a:t>Volume [m3]</a:t>
            </a:r>
            <a:endParaRPr lang="en-GB" altLang="nl-NL" sz="1800"/>
          </a:p>
        </p:txBody>
      </p:sp>
      <p:sp>
        <p:nvSpPr>
          <p:cNvPr id="5126" name="TextBox 5"/>
          <p:cNvSpPr txBox="1">
            <a:spLocks noChangeArrowheads="1"/>
          </p:cNvSpPr>
          <p:nvPr/>
        </p:nvSpPr>
        <p:spPr bwMode="auto">
          <a:xfrm rot="-5400000">
            <a:off x="-212725" y="3533775"/>
            <a:ext cx="2197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nl-NL" altLang="nl-NL" sz="1800"/>
              <a:t>Waterpeil   [NAP m]</a:t>
            </a:r>
            <a:endParaRPr lang="en-GB" altLang="nl-NL" sz="1800"/>
          </a:p>
        </p:txBody>
      </p:sp>
      <p:sp>
        <p:nvSpPr>
          <p:cNvPr id="3" name="Rectangle 2"/>
          <p:cNvSpPr/>
          <p:nvPr/>
        </p:nvSpPr>
        <p:spPr>
          <a:xfrm>
            <a:off x="5715000" y="4068763"/>
            <a:ext cx="1743075" cy="1495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GB" altLang="nl-NL" smtClean="0">
              <a:solidFill>
                <a:srgbClr val="FFFFFF"/>
              </a:solidFill>
            </a:endParaRPr>
          </a:p>
        </p:txBody>
      </p:sp>
      <p:pic>
        <p:nvPicPr>
          <p:cNvPr id="512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067175"/>
            <a:ext cx="174307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838" y="-26988"/>
            <a:ext cx="19478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-26988"/>
            <a:ext cx="19478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TextBox 15"/>
          <p:cNvSpPr txBox="1">
            <a:spLocks noChangeArrowheads="1"/>
          </p:cNvSpPr>
          <p:nvPr/>
        </p:nvSpPr>
        <p:spPr bwMode="auto">
          <a:xfrm>
            <a:off x="6623050" y="709613"/>
            <a:ext cx="252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400"/>
              <a:t>-1 m                              -2.5 m</a:t>
            </a:r>
            <a:endParaRPr lang="nl-NL" altLang="nl-NL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7F66C34A-DC8F-4F11-84BB-3D49A1813FA2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Peilbeheer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1271588"/>
            <a:ext cx="284797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244600"/>
            <a:ext cx="4376738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814888"/>
            <a:ext cx="69056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507038"/>
            <a:ext cx="69056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2" name="TextBox 1"/>
          <p:cNvSpPr txBox="1">
            <a:spLocks noChangeArrowheads="1"/>
          </p:cNvSpPr>
          <p:nvPr/>
        </p:nvSpPr>
        <p:spPr bwMode="auto">
          <a:xfrm>
            <a:off x="657225" y="2867025"/>
            <a:ext cx="25955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nl-NL" sz="1600" dirty="0" err="1">
                <a:solidFill>
                  <a:srgbClr val="0000FF"/>
                </a:solidFill>
                <a:cs typeface="+mn-cs"/>
              </a:rPr>
              <a:t>Debiet</a:t>
            </a:r>
            <a:r>
              <a:rPr lang="en-US" altLang="nl-NL" sz="1600" dirty="0">
                <a:solidFill>
                  <a:srgbClr val="0000FF"/>
                </a:solidFill>
                <a:cs typeface="+mn-cs"/>
              </a:rPr>
              <a:t> = 2 m</a:t>
            </a:r>
            <a:r>
              <a:rPr lang="en-US" altLang="nl-NL" sz="1600" baseline="30000" dirty="0">
                <a:solidFill>
                  <a:srgbClr val="0000FF"/>
                </a:solidFill>
                <a:cs typeface="+mn-cs"/>
              </a:rPr>
              <a:t>3</a:t>
            </a:r>
            <a:r>
              <a:rPr lang="en-US" altLang="nl-NL" sz="1600" dirty="0">
                <a:solidFill>
                  <a:srgbClr val="0000FF"/>
                </a:solidFill>
                <a:cs typeface="+mn-cs"/>
              </a:rPr>
              <a:t> min</a:t>
            </a:r>
            <a:r>
              <a:rPr lang="en-US" altLang="nl-NL" sz="1600" baseline="30000" dirty="0">
                <a:solidFill>
                  <a:srgbClr val="0000FF"/>
                </a:solidFill>
                <a:cs typeface="+mn-cs"/>
              </a:rPr>
              <a:t>-1</a:t>
            </a:r>
            <a:endParaRPr lang="en-US" altLang="nl-NL" sz="1600" dirty="0">
              <a:solidFill>
                <a:srgbClr val="0000FF"/>
              </a:solidFill>
              <a:cs typeface="+mn-cs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nl-NL" sz="16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4 </a:t>
            </a:r>
            <a:r>
              <a:rPr lang="en-US" altLang="nl-NL" sz="1600" dirty="0" err="1">
                <a:solidFill>
                  <a:schemeClr val="accent1">
                    <a:lumMod val="50000"/>
                  </a:schemeClr>
                </a:solidFill>
                <a:cs typeface="+mn-cs"/>
              </a:rPr>
              <a:t>dagen</a:t>
            </a:r>
            <a:r>
              <a:rPr lang="en-US" altLang="nl-NL" sz="16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 </a:t>
            </a:r>
            <a:r>
              <a:rPr lang="en-US" altLang="nl-NL" sz="1600" dirty="0">
                <a:solidFill>
                  <a:schemeClr val="accent1">
                    <a:lumMod val="50000"/>
                  </a:schemeClr>
                </a:solidFill>
                <a:cs typeface="+mn-cs"/>
                <a:sym typeface="Wingdings" pitchFamily="2" charset="2"/>
              </a:rPr>
              <a:t></a:t>
            </a:r>
            <a:r>
              <a:rPr lang="en-US" altLang="nl-NL" sz="16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 4x24x60x2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nl-NL" sz="16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              </a:t>
            </a:r>
            <a:r>
              <a:rPr lang="en-US" altLang="nl-NL" sz="1600" dirty="0">
                <a:solidFill>
                  <a:schemeClr val="accent1">
                    <a:lumMod val="50000"/>
                  </a:schemeClr>
                </a:solidFill>
                <a:cs typeface="+mn-cs"/>
                <a:sym typeface="Wingdings" pitchFamily="2" charset="2"/>
              </a:rPr>
              <a:t></a:t>
            </a:r>
            <a:r>
              <a:rPr lang="en-US" altLang="nl-NL" sz="16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 11520 </a:t>
            </a:r>
            <a:r>
              <a:rPr lang="en-US" altLang="nl-NL" sz="1600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m</a:t>
            </a:r>
            <a:r>
              <a:rPr lang="en-US" altLang="nl-NL" sz="1600" baseline="30000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3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nl-NL" sz="1600" dirty="0" err="1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Peil</a:t>
            </a:r>
            <a:r>
              <a:rPr lang="en-US" altLang="nl-NL" sz="1600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: -0.97 </a:t>
            </a:r>
            <a:r>
              <a:rPr lang="en-US" altLang="nl-NL" sz="1600" dirty="0" smtClean="0">
                <a:solidFill>
                  <a:schemeClr val="accent1">
                    <a:lumMod val="75000"/>
                  </a:schemeClr>
                </a:solidFill>
                <a:cs typeface="+mn-cs"/>
                <a:sym typeface="Wingdings" panose="05000000000000000000" pitchFamily="2" charset="2"/>
              </a:rPr>
              <a:t>-1.03 m NAP</a:t>
            </a:r>
            <a:r>
              <a:rPr lang="en-US" altLang="nl-NL" sz="1600" dirty="0" smtClean="0">
                <a:solidFill>
                  <a:srgbClr val="0000FF"/>
                </a:solidFill>
                <a:cs typeface="+mn-cs"/>
              </a:rPr>
              <a:t> </a:t>
            </a:r>
            <a:endParaRPr lang="nl-NL" altLang="nl-NL" sz="1600" dirty="0">
              <a:solidFill>
                <a:srgbClr val="0000FF"/>
              </a:solidFill>
              <a:cs typeface="+mn-cs"/>
            </a:endParaRPr>
          </a:p>
        </p:txBody>
      </p:sp>
      <p:pic>
        <p:nvPicPr>
          <p:cNvPr id="615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122738"/>
            <a:ext cx="69056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838" y="-26988"/>
            <a:ext cx="19478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-26988"/>
            <a:ext cx="19478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TextBox 15"/>
          <p:cNvSpPr txBox="1">
            <a:spLocks noChangeArrowheads="1"/>
          </p:cNvSpPr>
          <p:nvPr/>
        </p:nvSpPr>
        <p:spPr bwMode="auto">
          <a:xfrm>
            <a:off x="6623050" y="709613"/>
            <a:ext cx="252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400"/>
              <a:t>-1 m                              -2.5 m</a:t>
            </a:r>
            <a:endParaRPr lang="nl-NL" altLang="nl-NL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Peilbeheer</a:t>
            </a:r>
          </a:p>
        </p:txBody>
      </p:sp>
      <p:pic>
        <p:nvPicPr>
          <p:cNvPr id="717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838" y="-26988"/>
            <a:ext cx="19478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-26988"/>
            <a:ext cx="19478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15"/>
          <p:cNvSpPr txBox="1">
            <a:spLocks noChangeArrowheads="1"/>
          </p:cNvSpPr>
          <p:nvPr/>
        </p:nvSpPr>
        <p:spPr bwMode="auto">
          <a:xfrm>
            <a:off x="6623050" y="709613"/>
            <a:ext cx="252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400"/>
              <a:t>-1 m                              -2.5 m</a:t>
            </a:r>
            <a:endParaRPr lang="nl-NL" altLang="nl-NL" sz="1400"/>
          </a:p>
        </p:txBody>
      </p:sp>
      <p:sp>
        <p:nvSpPr>
          <p:cNvPr id="2" name="TextBox 1"/>
          <p:cNvSpPr txBox="1"/>
          <p:nvPr/>
        </p:nvSpPr>
        <p:spPr>
          <a:xfrm>
            <a:off x="968375" y="1633538"/>
            <a:ext cx="7475538" cy="3694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>
                <a:latin typeface="Arial" pitchFamily="34" charset="0"/>
                <a:cs typeface="+mn-cs"/>
              </a:rPr>
              <a:t>Voorstel</a:t>
            </a:r>
            <a:r>
              <a:rPr lang="en-US" b="1" dirty="0">
                <a:latin typeface="Arial" pitchFamily="34" charset="0"/>
                <a:cs typeface="+mn-cs"/>
              </a:rPr>
              <a:t> </a:t>
            </a:r>
            <a:r>
              <a:rPr lang="en-US" b="1" dirty="0" err="1">
                <a:latin typeface="Arial" pitchFamily="34" charset="0"/>
                <a:cs typeface="+mn-cs"/>
              </a:rPr>
              <a:t>voor</a:t>
            </a:r>
            <a:r>
              <a:rPr lang="en-US" b="1" dirty="0">
                <a:latin typeface="Arial" pitchFamily="34" charset="0"/>
                <a:cs typeface="+mn-cs"/>
              </a:rPr>
              <a:t> </a:t>
            </a:r>
            <a:r>
              <a:rPr lang="en-US" b="1" dirty="0" err="1">
                <a:latin typeface="Arial" pitchFamily="34" charset="0"/>
                <a:cs typeface="+mn-cs"/>
              </a:rPr>
              <a:t>peilregime</a:t>
            </a:r>
            <a:r>
              <a:rPr lang="en-US" b="1" dirty="0">
                <a:latin typeface="Arial" pitchFamily="34" charset="0"/>
                <a:cs typeface="+mn-cs"/>
              </a:rPr>
              <a:t> 2015:</a:t>
            </a:r>
          </a:p>
          <a:p>
            <a:pPr>
              <a:defRPr/>
            </a:pPr>
            <a:endParaRPr lang="en-US" dirty="0">
              <a:latin typeface="Arial" pitchFamily="34" charset="0"/>
              <a:cs typeface="+mn-cs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dirty="0" err="1">
                <a:latin typeface="Arial" pitchFamily="34" charset="0"/>
                <a:cs typeface="+mn-cs"/>
              </a:rPr>
              <a:t>Polderpeil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staat</a:t>
            </a:r>
            <a:r>
              <a:rPr lang="en-US" dirty="0">
                <a:latin typeface="Arial" pitchFamily="34" charset="0"/>
                <a:cs typeface="+mn-cs"/>
              </a:rPr>
              <a:t> nu </a:t>
            </a:r>
            <a:r>
              <a:rPr lang="en-US" dirty="0" err="1">
                <a:latin typeface="Arial" pitchFamily="34" charset="0"/>
                <a:cs typeface="+mn-cs"/>
              </a:rPr>
              <a:t>hoog</a:t>
            </a:r>
            <a:r>
              <a:rPr lang="en-US" dirty="0">
                <a:latin typeface="Arial" pitchFamily="34" charset="0"/>
                <a:cs typeface="+mn-cs"/>
              </a:rPr>
              <a:t>: ~ -0.94 m NAP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pitchFamily="34" charset="0"/>
                <a:cs typeface="+mn-cs"/>
              </a:rPr>
              <a:t>In </a:t>
            </a:r>
            <a:r>
              <a:rPr lang="en-US" dirty="0" err="1">
                <a:latin typeface="Arial" pitchFamily="34" charset="0"/>
                <a:cs typeface="+mn-cs"/>
              </a:rPr>
              <a:t>stappen</a:t>
            </a:r>
            <a:r>
              <a:rPr lang="en-US" dirty="0">
                <a:latin typeface="Arial" pitchFamily="34" charset="0"/>
                <a:cs typeface="+mn-cs"/>
              </a:rPr>
              <a:t> van ~25 cm </a:t>
            </a:r>
            <a:r>
              <a:rPr lang="en-US" dirty="0" err="1">
                <a:latin typeface="Arial" pitchFamily="34" charset="0"/>
                <a:cs typeface="+mn-cs"/>
              </a:rPr>
              <a:t>verlagen</a:t>
            </a:r>
            <a:r>
              <a:rPr lang="en-US" dirty="0">
                <a:latin typeface="Arial" pitchFamily="34" charset="0"/>
                <a:cs typeface="+mn-cs"/>
              </a:rPr>
              <a:t> (= ~8 </a:t>
            </a:r>
            <a:r>
              <a:rPr lang="en-US" dirty="0" err="1">
                <a:latin typeface="Arial" pitchFamily="34" charset="0"/>
                <a:cs typeface="+mn-cs"/>
              </a:rPr>
              <a:t>dagen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malen</a:t>
            </a:r>
            <a:r>
              <a:rPr lang="en-US" dirty="0">
                <a:latin typeface="Arial" pitchFamily="34" charset="0"/>
                <a:cs typeface="+mn-cs"/>
              </a:rPr>
              <a:t>) tot -2.5 m NAP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dirty="0" err="1">
                <a:latin typeface="Arial" pitchFamily="34" charset="0"/>
                <a:cs typeface="+mn-cs"/>
              </a:rPr>
              <a:t>Dat</a:t>
            </a:r>
            <a:r>
              <a:rPr lang="en-US" dirty="0">
                <a:latin typeface="Arial" pitchFamily="34" charset="0"/>
                <a:cs typeface="+mn-cs"/>
              </a:rPr>
              <a:t> is 1.5/0.25 = 6 </a:t>
            </a:r>
            <a:r>
              <a:rPr lang="en-US" dirty="0" err="1">
                <a:latin typeface="Arial" pitchFamily="34" charset="0"/>
                <a:cs typeface="+mn-cs"/>
              </a:rPr>
              <a:t>keer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malen</a:t>
            </a:r>
            <a:r>
              <a:rPr lang="en-US" dirty="0">
                <a:latin typeface="Arial" pitchFamily="34" charset="0"/>
                <a:cs typeface="+mn-cs"/>
              </a:rPr>
              <a:t>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dirty="0" err="1">
                <a:latin typeface="Arial" pitchFamily="34" charset="0"/>
                <a:cs typeface="+mn-cs"/>
              </a:rPr>
              <a:t>Starten</a:t>
            </a:r>
            <a:r>
              <a:rPr lang="en-US" dirty="0">
                <a:latin typeface="Arial" pitchFamily="34" charset="0"/>
                <a:cs typeface="+mn-cs"/>
              </a:rPr>
              <a:t> op half </a:t>
            </a:r>
            <a:r>
              <a:rPr lang="en-US" dirty="0" err="1">
                <a:latin typeface="Arial" pitchFamily="34" charset="0"/>
                <a:cs typeface="+mn-cs"/>
              </a:rPr>
              <a:t>februari</a:t>
            </a:r>
            <a:endParaRPr lang="en-US" dirty="0">
              <a:latin typeface="Arial" pitchFamily="34" charset="0"/>
              <a:cs typeface="+mn-cs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pitchFamily="34" charset="0"/>
                <a:cs typeface="+mn-cs"/>
              </a:rPr>
              <a:t>Om de twee </a:t>
            </a:r>
            <a:r>
              <a:rPr lang="en-US" dirty="0" err="1">
                <a:latin typeface="Arial" pitchFamily="34" charset="0"/>
                <a:cs typeface="+mn-cs"/>
              </a:rPr>
              <a:t>weken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herhalen</a:t>
            </a:r>
            <a:r>
              <a:rPr lang="en-US" dirty="0">
                <a:latin typeface="Arial" pitchFamily="34" charset="0"/>
                <a:cs typeface="+mn-cs"/>
              </a:rPr>
              <a:t>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pitchFamily="34" charset="0"/>
                <a:cs typeface="+mn-cs"/>
              </a:rPr>
              <a:t>Dan in </a:t>
            </a:r>
            <a:r>
              <a:rPr lang="en-US" dirty="0" err="1">
                <a:latin typeface="Arial" pitchFamily="34" charset="0"/>
                <a:cs typeface="+mn-cs"/>
              </a:rPr>
              <a:t>mei</a:t>
            </a:r>
            <a:r>
              <a:rPr lang="en-US" dirty="0">
                <a:latin typeface="Arial" pitchFamily="34" charset="0"/>
                <a:cs typeface="+mn-cs"/>
              </a:rPr>
              <a:t> op -2.5 m NAP.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dirty="0" err="1">
                <a:latin typeface="Arial" pitchFamily="34" charset="0"/>
                <a:cs typeface="+mn-cs"/>
              </a:rPr>
              <a:t>Dit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lage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peil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handhaven</a:t>
            </a:r>
            <a:r>
              <a:rPr lang="en-US" dirty="0">
                <a:latin typeface="Arial" pitchFamily="34" charset="0"/>
                <a:cs typeface="+mn-cs"/>
              </a:rPr>
              <a:t> tot en met </a:t>
            </a:r>
            <a:r>
              <a:rPr lang="en-US" dirty="0" err="1">
                <a:latin typeface="Arial" pitchFamily="34" charset="0"/>
                <a:cs typeface="+mn-cs"/>
              </a:rPr>
              <a:t>augustus</a:t>
            </a:r>
            <a:r>
              <a:rPr lang="en-US" dirty="0">
                <a:latin typeface="Arial" pitchFamily="34" charset="0"/>
                <a:cs typeface="+mn-cs"/>
              </a:rPr>
              <a:t>.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pitchFamily="34" charset="0"/>
                <a:cs typeface="+mn-cs"/>
              </a:rPr>
              <a:t>Stop met </a:t>
            </a:r>
            <a:r>
              <a:rPr lang="en-US" dirty="0" err="1">
                <a:latin typeface="Arial" pitchFamily="34" charset="0"/>
                <a:cs typeface="+mn-cs"/>
              </a:rPr>
              <a:t>uitmalen</a:t>
            </a:r>
            <a:r>
              <a:rPr lang="en-US" dirty="0">
                <a:latin typeface="Arial" pitchFamily="34" charset="0"/>
                <a:cs typeface="+mn-cs"/>
              </a:rPr>
              <a:t>. </a:t>
            </a:r>
            <a:r>
              <a:rPr lang="en-US" dirty="0" err="1">
                <a:latin typeface="Arial" pitchFamily="34" charset="0"/>
                <a:cs typeface="+mn-cs"/>
              </a:rPr>
              <a:t>Laten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vullen</a:t>
            </a:r>
            <a:r>
              <a:rPr lang="en-US" dirty="0">
                <a:latin typeface="Arial" pitchFamily="34" charset="0"/>
                <a:cs typeface="+mn-cs"/>
              </a:rPr>
              <a:t> door </a:t>
            </a:r>
            <a:r>
              <a:rPr lang="en-US" dirty="0" err="1">
                <a:latin typeface="Arial" pitchFamily="34" charset="0"/>
                <a:cs typeface="+mn-cs"/>
              </a:rPr>
              <a:t>neerslag</a:t>
            </a:r>
            <a:r>
              <a:rPr lang="en-US" dirty="0">
                <a:latin typeface="Arial" pitchFamily="34" charset="0"/>
                <a:cs typeface="+mn-cs"/>
              </a:rPr>
              <a:t>.</a:t>
            </a:r>
          </a:p>
          <a:p>
            <a:pPr marL="342900" indent="-342900">
              <a:buFontTx/>
              <a:buAutoNum type="arabicPeriod"/>
              <a:defRPr/>
            </a:pPr>
            <a:endParaRPr lang="en-US" dirty="0">
              <a:latin typeface="Arial" pitchFamily="34" charset="0"/>
              <a:cs typeface="+mn-cs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dirty="0" err="1">
                <a:latin typeface="Arial" pitchFamily="34" charset="0"/>
                <a:cs typeface="+mn-cs"/>
              </a:rPr>
              <a:t>Bij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elke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keer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uitmalen</a:t>
            </a:r>
            <a:r>
              <a:rPr lang="en-US" dirty="0">
                <a:latin typeface="Arial" pitchFamily="34" charset="0"/>
                <a:cs typeface="+mn-cs"/>
              </a:rPr>
              <a:t> Test 1 (</a:t>
            </a:r>
            <a:r>
              <a:rPr lang="en-US" dirty="0" err="1">
                <a:latin typeface="Arial" pitchFamily="34" charset="0"/>
                <a:cs typeface="+mn-cs"/>
              </a:rPr>
              <a:t>effectiviteit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buisvijzel</a:t>
            </a:r>
            <a:r>
              <a:rPr lang="en-US" dirty="0">
                <a:latin typeface="Arial" pitchFamily="34" charset="0"/>
                <a:cs typeface="+mn-cs"/>
              </a:rPr>
              <a:t>) en 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+mn-cs"/>
              </a:rPr>
              <a:t>      Test 3 (</a:t>
            </a:r>
            <a:r>
              <a:rPr lang="en-US" dirty="0" err="1">
                <a:latin typeface="Arial" pitchFamily="34" charset="0"/>
                <a:cs typeface="+mn-cs"/>
              </a:rPr>
              <a:t>lokstroom</a:t>
            </a:r>
            <a:r>
              <a:rPr lang="en-US" dirty="0">
                <a:latin typeface="Arial" pitchFamily="34" charset="0"/>
                <a:cs typeface="+mn-cs"/>
              </a:rPr>
              <a:t> </a:t>
            </a:r>
            <a:r>
              <a:rPr lang="en-US" dirty="0" err="1">
                <a:latin typeface="Arial" pitchFamily="34" charset="0"/>
                <a:cs typeface="+mn-cs"/>
              </a:rPr>
              <a:t>IJsselmeer</a:t>
            </a:r>
            <a:r>
              <a:rPr lang="en-US" dirty="0">
                <a:latin typeface="Arial" pitchFamily="34" charset="0"/>
                <a:cs typeface="+mn-cs"/>
              </a:rPr>
              <a:t>) </a:t>
            </a:r>
            <a:r>
              <a:rPr lang="en-US" dirty="0" err="1">
                <a:latin typeface="Arial" pitchFamily="34" charset="0"/>
                <a:cs typeface="+mn-cs"/>
              </a:rPr>
              <a:t>uitvoeren</a:t>
            </a:r>
            <a:endParaRPr lang="nl-NL" dirty="0">
              <a:latin typeface="Arial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Peilbeheer 2015</a:t>
            </a:r>
          </a:p>
        </p:txBody>
      </p:sp>
      <p:pic>
        <p:nvPicPr>
          <p:cNvPr id="819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838" y="-26988"/>
            <a:ext cx="19478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-26988"/>
            <a:ext cx="19478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Box 15"/>
          <p:cNvSpPr txBox="1">
            <a:spLocks noChangeArrowheads="1"/>
          </p:cNvSpPr>
          <p:nvPr/>
        </p:nvSpPr>
        <p:spPr bwMode="auto">
          <a:xfrm>
            <a:off x="6623050" y="709613"/>
            <a:ext cx="252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400"/>
              <a:t>-1 m                              -2.5 m</a:t>
            </a:r>
            <a:endParaRPr lang="nl-NL" altLang="nl-NL" sz="140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424113" y="2760663"/>
          <a:ext cx="3595687" cy="32718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1285"/>
                <a:gridCol w="2814402"/>
              </a:tblGrid>
              <a:tr h="2167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b="1" u="none" strike="noStrike" dirty="0" smtClean="0">
                          <a:effectLst/>
                        </a:rPr>
                        <a:t>week</a:t>
                      </a:r>
                      <a:endParaRPr lang="nl-N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1" u="none" strike="noStrike" dirty="0" smtClean="0">
                          <a:effectLst/>
                        </a:rPr>
                        <a:t>Activiteit</a:t>
                      </a:r>
                      <a:endParaRPr lang="nl-N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40468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5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Water en visdag 5</a:t>
                      </a:r>
                      <a:endParaRPr lang="nl-NL" sz="1400" b="0" i="0" u="none" strike="noStrike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79865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8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Uitmalen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1)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57517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10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Uitmalen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1)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48638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12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Uitmalen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1)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30879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14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Uitmalen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1)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48637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16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Uitmalen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1)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39758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18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Uitmalen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1)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48638">
                <a:tc>
                  <a:txBody>
                    <a:bodyPr/>
                    <a:lstStyle/>
                    <a:p>
                      <a:pPr algn="ctr" fontAlgn="b"/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>
                          <a:effectLst/>
                        </a:rPr>
                        <a:t>Bijhouden (laag peil)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88183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7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Inlaat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3)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57518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8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Inlaat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3)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57517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9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Inlaat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3)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  <a:tr h="257518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</a:rPr>
                        <a:t>10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 smtClean="0">
                          <a:effectLst/>
                        </a:rPr>
                        <a:t>Inlaat </a:t>
                      </a:r>
                      <a:r>
                        <a:rPr lang="nl-NL" sz="1400" u="none" strike="noStrike" dirty="0">
                          <a:effectLst/>
                        </a:rPr>
                        <a:t>25 </a:t>
                      </a:r>
                      <a:r>
                        <a:rPr lang="nl-NL" sz="1400" u="none" strike="noStrike" dirty="0" smtClean="0">
                          <a:effectLst/>
                        </a:rPr>
                        <a:t>cm (test 3)</a:t>
                      </a:r>
                      <a:endParaRPr lang="nl-N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3285" marR="3285" marT="3286" marB="0" anchor="b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824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2688"/>
            <a:ext cx="913130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595313" y="1020763"/>
            <a:ext cx="5340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b="1"/>
              <a:t>Mrt</a:t>
            </a:r>
            <a:r>
              <a:rPr lang="en-US" altLang="nl-NL"/>
              <a:t>	Koopmanspolder ook in China nu bekend</a:t>
            </a:r>
          </a:p>
          <a:p>
            <a:endParaRPr lang="nl-NL" altLang="nl-NL"/>
          </a:p>
        </p:txBody>
      </p:sp>
      <p:grpSp>
        <p:nvGrpSpPr>
          <p:cNvPr id="2" name="Group 1"/>
          <p:cNvGrpSpPr/>
          <p:nvPr/>
        </p:nvGrpSpPr>
        <p:grpSpPr>
          <a:xfrm>
            <a:off x="398207" y="1454866"/>
            <a:ext cx="8052003" cy="4813199"/>
            <a:chOff x="398207" y="1454866"/>
            <a:chExt cx="8052003" cy="481319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93" t="4869" b="3632"/>
            <a:stretch/>
          </p:blipFill>
          <p:spPr bwMode="auto">
            <a:xfrm>
              <a:off x="398207" y="1460090"/>
              <a:ext cx="5410097" cy="48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Afbeelding 9" descr="C:\Users\Doefr01\AppData\Local\Microsoft\Windows\Temporary Internet Files\Content.Word\foto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474"/>
            <a:stretch/>
          </p:blipFill>
          <p:spPr bwMode="auto">
            <a:xfrm>
              <a:off x="5138685" y="1454866"/>
              <a:ext cx="3311525" cy="4813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595313" y="1020763"/>
            <a:ext cx="7229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b="1"/>
              <a:t>Apr</a:t>
            </a:r>
            <a:r>
              <a:rPr lang="en-US" altLang="nl-NL"/>
              <a:t>	Film Kwint van den Berg – Bergrecordings, KMP op </a:t>
            </a:r>
            <a:r>
              <a:rPr lang="en-US" altLang="nl-NL">
                <a:hlinkClick r:id="rId2"/>
              </a:rPr>
              <a:t>RTVNH</a:t>
            </a:r>
            <a:endParaRPr lang="en-US" altLang="nl-NL"/>
          </a:p>
          <a:p>
            <a:r>
              <a:rPr lang="en-US" altLang="nl-NL"/>
              <a:t>	Vermelding in weekbericht Theo van de Gazelle</a:t>
            </a:r>
          </a:p>
          <a:p>
            <a:endParaRPr lang="nl-NL" altLang="nl-NL"/>
          </a:p>
        </p:txBody>
      </p:sp>
      <p:pic>
        <p:nvPicPr>
          <p:cNvPr id="96258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875" y="1976438"/>
            <a:ext cx="6156325" cy="40782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2"/>
          <p:cNvSpPr txBox="1">
            <a:spLocks noChangeArrowheads="1"/>
          </p:cNvSpPr>
          <p:nvPr/>
        </p:nvSpPr>
        <p:spPr bwMode="auto">
          <a:xfrm>
            <a:off x="914400" y="1970088"/>
            <a:ext cx="23241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sz="800"/>
              <a:t>Bron: Kwint van den Berg, bergrecordings.com</a:t>
            </a:r>
            <a:endParaRPr lang="nl-NL" altLang="nl-NL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&gt;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61D7852-BE45-434F-8D57-C86CED0A1449}" type="datetime4">
              <a:rPr lang="nl-NL" altLang="nl-NL" sz="900" smtClean="0">
                <a:solidFill>
                  <a:srgbClr val="008BBF"/>
                </a:solidFill>
              </a:rPr>
              <a:pPr eaLnBrk="1" hangingPunct="1">
                <a:spcBef>
                  <a:spcPct val="0"/>
                </a:spcBef>
                <a:defRPr/>
              </a:pPr>
              <a:t>24 november 2015</a:t>
            </a:fld>
            <a:endParaRPr lang="nl-NL" altLang="nl-NL" sz="900" smtClean="0">
              <a:solidFill>
                <a:srgbClr val="008BB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altLang="nl-NL" smtClean="0"/>
              <a:t>Communicatie</a:t>
            </a:r>
          </a:p>
        </p:txBody>
      </p:sp>
      <p:sp>
        <p:nvSpPr>
          <p:cNvPr id="11268" name="TextBox 1"/>
          <p:cNvSpPr txBox="1">
            <a:spLocks noChangeArrowheads="1"/>
          </p:cNvSpPr>
          <p:nvPr/>
        </p:nvSpPr>
        <p:spPr bwMode="auto">
          <a:xfrm>
            <a:off x="595313" y="1020763"/>
            <a:ext cx="3313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nl-NL" b="1"/>
              <a:t>Mei</a:t>
            </a:r>
            <a:r>
              <a:rPr lang="en-US" altLang="nl-NL"/>
              <a:t>	Artikel in NH Dagblad</a:t>
            </a:r>
          </a:p>
          <a:p>
            <a:endParaRPr lang="nl-NL" altLang="nl-NL"/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8"/>
          <a:stretch>
            <a:fillRect/>
          </a:stretch>
        </p:blipFill>
        <p:spPr bwMode="auto">
          <a:xfrm>
            <a:off x="677863" y="1527175"/>
            <a:ext cx="3414712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"/>
          <a:stretch>
            <a:fillRect/>
          </a:stretch>
        </p:blipFill>
        <p:spPr bwMode="auto">
          <a:xfrm>
            <a:off x="4102100" y="1535113"/>
            <a:ext cx="3443288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6698</TotalTime>
  <Words>334</Words>
  <Application>Microsoft Office PowerPoint</Application>
  <PresentationFormat>On-screen Show (4:3)</PresentationFormat>
  <Paragraphs>102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MS Gothic</vt:lpstr>
      <vt:lpstr>Wingdings</vt:lpstr>
      <vt:lpstr>blank</vt:lpstr>
      <vt:lpstr>Microsoft Excel Chart</vt:lpstr>
      <vt:lpstr>PowerPoint Presentation</vt:lpstr>
      <vt:lpstr>Peilbeheer</vt:lpstr>
      <vt:lpstr>Peilbeheer</vt:lpstr>
      <vt:lpstr>Peilbeheer</vt:lpstr>
      <vt:lpstr>Peilbeheer</vt:lpstr>
      <vt:lpstr>Peilbeheer 2015</vt:lpstr>
      <vt:lpstr>Communicatie</vt:lpstr>
      <vt:lpstr>Communicatie</vt:lpstr>
      <vt:lpstr>Communicatie</vt:lpstr>
      <vt:lpstr>Communicatie</vt:lpstr>
      <vt:lpstr>Communicatie</vt:lpstr>
      <vt:lpstr>Communicatie</vt:lpstr>
      <vt:lpstr>Communicatie</vt:lpstr>
      <vt:lpstr>Communicatie</vt:lpstr>
      <vt:lpstr>Communicatie</vt:lpstr>
      <vt:lpstr>Communicatie</vt:lpstr>
    </vt:vector>
  </TitlesOfParts>
  <Company>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Monitoringsplan</dc:title>
  <dc:creator>ek_ro</dc:creator>
  <cp:lastModifiedBy>Remco van Ek</cp:lastModifiedBy>
  <cp:revision>306</cp:revision>
  <cp:lastPrinted>2007-11-21T13:24:47Z</cp:lastPrinted>
  <dcterms:created xsi:type="dcterms:W3CDTF">2011-12-02T03:16:13Z</dcterms:created>
  <dcterms:modified xsi:type="dcterms:W3CDTF">2015-11-24T09:09:55Z</dcterms:modified>
</cp:coreProperties>
</file>