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4" r:id="rId3"/>
    <p:sldId id="258" r:id="rId4"/>
    <p:sldId id="259" r:id="rId5"/>
    <p:sldId id="276" r:id="rId6"/>
    <p:sldId id="275" r:id="rId7"/>
    <p:sldId id="279" r:id="rId8"/>
    <p:sldId id="280" r:id="rId9"/>
    <p:sldId id="281" r:id="rId10"/>
    <p:sldId id="282" r:id="rId11"/>
    <p:sldId id="303" r:id="rId12"/>
    <p:sldId id="302" r:id="rId13"/>
    <p:sldId id="283" r:id="rId14"/>
    <p:sldId id="284" r:id="rId15"/>
    <p:sldId id="285" r:id="rId16"/>
    <p:sldId id="288" r:id="rId17"/>
    <p:sldId id="304" r:id="rId18"/>
    <p:sldId id="286" r:id="rId19"/>
    <p:sldId id="287" r:id="rId20"/>
    <p:sldId id="289" r:id="rId21"/>
    <p:sldId id="257" r:id="rId22"/>
    <p:sldId id="301" r:id="rId23"/>
    <p:sldId id="290" r:id="rId24"/>
    <p:sldId id="295" r:id="rId25"/>
    <p:sldId id="297" r:id="rId26"/>
    <p:sldId id="300" r:id="rId27"/>
    <p:sldId id="298" r:id="rId28"/>
    <p:sldId id="291" r:id="rId29"/>
    <p:sldId id="292" r:id="rId30"/>
    <p:sldId id="293" r:id="rId31"/>
    <p:sldId id="294" r:id="rId32"/>
    <p:sldId id="262" r:id="rId33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2"/>
    <a:srgbClr val="DCDCDC"/>
    <a:srgbClr val="C8C8C8"/>
    <a:srgbClr val="FEFEFE"/>
    <a:srgbClr val="FFFFFE"/>
    <a:srgbClr val="B2B2B2"/>
    <a:srgbClr val="A6A698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mpaq_Eigenaar\Bureaublad\monit\data\Water\koopmanspolder201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mpaq_Eigenaar\Bureaublad\monit\data\Water\koopmanspolder2012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mpaq_Eigenaar\Bureaublad\monit\data\Water\koopmanspolder2012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mpaq_Eigenaar\Bureaublad\monit\data\Water\koopmanspolder2012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mpaq_Eigenaar\Bureaublad\monit\data\Water\koopmanspolder2012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mpaq_Eigenaar\Bureaublad\monit\data\Water\koopmanspolder2012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mpaq_Eigenaar\Bureaublad\monit\data\Water\koopmanspolder2012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mpaq_Eigenaar\Bureaublad\monit\data\Water\koopmanspolder2012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76618547681581"/>
          <c:y val="5.1400554097404488E-2"/>
          <c:w val="0.81967825896762903"/>
          <c:h val="0.80947142023913765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val>
            <c:numRef>
              <c:f>koopmanspolder2012!$P$146:$P$157</c:f>
              <c:numCache>
                <c:formatCode>General</c:formatCode>
                <c:ptCount val="12"/>
                <c:pt idx="0">
                  <c:v>40</c:v>
                </c:pt>
                <c:pt idx="1">
                  <c:v>30</c:v>
                </c:pt>
                <c:pt idx="2">
                  <c:v>15</c:v>
                </c:pt>
                <c:pt idx="3">
                  <c:v>16</c:v>
                </c:pt>
                <c:pt idx="4">
                  <c:v>9</c:v>
                </c:pt>
                <c:pt idx="5">
                  <c:v>26</c:v>
                </c:pt>
                <c:pt idx="6">
                  <c:v>18</c:v>
                </c:pt>
                <c:pt idx="7">
                  <c:v>14</c:v>
                </c:pt>
                <c:pt idx="8">
                  <c:v>5</c:v>
                </c:pt>
                <c:pt idx="9">
                  <c:v>11</c:v>
                </c:pt>
                <c:pt idx="10">
                  <c:v>6</c:v>
                </c:pt>
                <c:pt idx="1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095616"/>
        <c:axId val="328110080"/>
      </c:barChart>
      <c:catAx>
        <c:axId val="3280956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maand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28110080"/>
        <c:crosses val="autoZero"/>
        <c:auto val="1"/>
        <c:lblAlgn val="ctr"/>
        <c:lblOffset val="100"/>
        <c:noMultiLvlLbl val="0"/>
      </c:catAx>
      <c:valAx>
        <c:axId val="3281100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 dirty="0" err="1"/>
                  <a:t>Zwevend</a:t>
                </a:r>
                <a:r>
                  <a:rPr lang="en-GB" sz="1400" dirty="0"/>
                  <a:t> </a:t>
                </a:r>
                <a:r>
                  <a:rPr lang="en-GB" sz="1400" dirty="0" err="1"/>
                  <a:t>stof</a:t>
                </a:r>
                <a:r>
                  <a:rPr lang="en-GB" sz="1400" dirty="0"/>
                  <a:t> </a:t>
                </a:r>
                <a:r>
                  <a:rPr lang="en-GB" sz="1400" dirty="0" err="1"/>
                  <a:t>gehalte</a:t>
                </a:r>
                <a:r>
                  <a:rPr lang="en-GB" sz="1400" dirty="0"/>
                  <a:t>  mg/l</a:t>
                </a:r>
              </a:p>
            </c:rich>
          </c:tx>
          <c:layout>
            <c:manualLayout>
              <c:xMode val="edge"/>
              <c:yMode val="edge"/>
              <c:x val="3.27637795275591E-2"/>
              <c:y val="9.6135265700483266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2809561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76618547681592"/>
          <c:y val="5.1400554097404488E-2"/>
          <c:w val="0.81967825896762903"/>
          <c:h val="0.80947142023913765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val>
            <c:numRef>
              <c:f>koopmanspolder2012!$P$134:$P$145</c:f>
              <c:numCache>
                <c:formatCode>General</c:formatCode>
                <c:ptCount val="12"/>
                <c:pt idx="0">
                  <c:v>20</c:v>
                </c:pt>
                <c:pt idx="1">
                  <c:v>10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  <c:pt idx="6">
                  <c:v>40</c:v>
                </c:pt>
                <c:pt idx="7">
                  <c:v>40</c:v>
                </c:pt>
                <c:pt idx="8">
                  <c:v>50</c:v>
                </c:pt>
                <c:pt idx="9">
                  <c:v>30</c:v>
                </c:pt>
                <c:pt idx="10">
                  <c:v>40</c:v>
                </c:pt>
                <c:pt idx="1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117632"/>
        <c:axId val="328140288"/>
      </c:barChart>
      <c:catAx>
        <c:axId val="3281176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maand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28140288"/>
        <c:crosses val="autoZero"/>
        <c:auto val="1"/>
        <c:lblAlgn val="ctr"/>
        <c:lblOffset val="100"/>
        <c:noMultiLvlLbl val="0"/>
      </c:catAx>
      <c:valAx>
        <c:axId val="3281402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Doorzicht [cm]</a:t>
                </a:r>
              </a:p>
            </c:rich>
          </c:tx>
          <c:layout>
            <c:manualLayout>
              <c:xMode val="edge"/>
              <c:yMode val="edge"/>
              <c:x val="3.2763779527559163E-2"/>
              <c:y val="0.2920505249343833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2811763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76618547681581"/>
          <c:y val="5.1400554097404488E-2"/>
          <c:w val="0.81967825896762903"/>
          <c:h val="0.80947142023913765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val>
            <c:numRef>
              <c:f>koopmanspolder2012!$P$14:$P$25</c:f>
              <c:numCache>
                <c:formatCode>General</c:formatCode>
                <c:ptCount val="12"/>
                <c:pt idx="0">
                  <c:v>230</c:v>
                </c:pt>
                <c:pt idx="1">
                  <c:v>520</c:v>
                </c:pt>
                <c:pt idx="2">
                  <c:v>390</c:v>
                </c:pt>
                <c:pt idx="3">
                  <c:v>210</c:v>
                </c:pt>
                <c:pt idx="4">
                  <c:v>120</c:v>
                </c:pt>
                <c:pt idx="5">
                  <c:v>230</c:v>
                </c:pt>
                <c:pt idx="6">
                  <c:v>380</c:v>
                </c:pt>
                <c:pt idx="7">
                  <c:v>200</c:v>
                </c:pt>
                <c:pt idx="8">
                  <c:v>170</c:v>
                </c:pt>
                <c:pt idx="9">
                  <c:v>190</c:v>
                </c:pt>
                <c:pt idx="10">
                  <c:v>220</c:v>
                </c:pt>
                <c:pt idx="11">
                  <c:v>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160384"/>
        <c:axId val="328162304"/>
      </c:barChart>
      <c:catAx>
        <c:axId val="328160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maand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28162304"/>
        <c:crosses val="autoZero"/>
        <c:auto val="1"/>
        <c:lblAlgn val="ctr"/>
        <c:lblOffset val="100"/>
        <c:noMultiLvlLbl val="0"/>
      </c:catAx>
      <c:valAx>
        <c:axId val="3281623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Cl mg/l</a:t>
                </a:r>
              </a:p>
            </c:rich>
          </c:tx>
          <c:layout>
            <c:manualLayout>
              <c:xMode val="edge"/>
              <c:yMode val="edge"/>
              <c:x val="3.2763779527559135E-2"/>
              <c:y val="0.2920505249343833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281603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76618547681581"/>
          <c:y val="5.1400554097404488E-2"/>
          <c:w val="0.81967825896762903"/>
          <c:h val="0.80947142023913765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val>
            <c:numRef>
              <c:f>koopmanspolder2012!$P$158:$P$169</c:f>
              <c:numCache>
                <c:formatCode>General</c:formatCode>
                <c:ptCount val="12"/>
                <c:pt idx="0">
                  <c:v>161</c:v>
                </c:pt>
                <c:pt idx="1">
                  <c:v>306</c:v>
                </c:pt>
                <c:pt idx="2">
                  <c:v>241</c:v>
                </c:pt>
                <c:pt idx="3">
                  <c:v>126</c:v>
                </c:pt>
                <c:pt idx="4">
                  <c:v>75</c:v>
                </c:pt>
                <c:pt idx="5">
                  <c:v>124</c:v>
                </c:pt>
                <c:pt idx="6">
                  <c:v>204</c:v>
                </c:pt>
                <c:pt idx="7">
                  <c:v>125</c:v>
                </c:pt>
                <c:pt idx="8">
                  <c:v>106</c:v>
                </c:pt>
                <c:pt idx="9">
                  <c:v>161</c:v>
                </c:pt>
                <c:pt idx="10">
                  <c:v>153</c:v>
                </c:pt>
                <c:pt idx="11">
                  <c:v>102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198784"/>
        <c:axId val="328209152"/>
      </c:barChart>
      <c:catAx>
        <c:axId val="328198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maand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28209152"/>
        <c:crosses val="autoZero"/>
        <c:auto val="1"/>
        <c:lblAlgn val="ctr"/>
        <c:lblOffset val="100"/>
        <c:noMultiLvlLbl val="0"/>
      </c:catAx>
      <c:valAx>
        <c:axId val="3282091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 dirty="0" err="1"/>
                  <a:t>Geleidbaarheid</a:t>
                </a:r>
                <a:r>
                  <a:rPr lang="en-GB" sz="1400" dirty="0"/>
                  <a:t> </a:t>
                </a:r>
                <a:r>
                  <a:rPr lang="en-GB" sz="1400" dirty="0" err="1"/>
                  <a:t>mS</a:t>
                </a:r>
                <a:r>
                  <a:rPr lang="en-GB" sz="1400" dirty="0"/>
                  <a:t>/m</a:t>
                </a:r>
              </a:p>
            </c:rich>
          </c:tx>
          <c:layout>
            <c:manualLayout>
              <c:xMode val="edge"/>
              <c:yMode val="edge"/>
              <c:x val="2.9986001749781277E-2"/>
              <c:y val="0.1954323100916734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281987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76618547681569"/>
          <c:y val="5.1400554097404488E-2"/>
          <c:w val="0.81967825896762903"/>
          <c:h val="0.80947142023913743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val>
            <c:numRef>
              <c:f>koopmanspolder2012!$P$86:$P$97</c:f>
              <c:numCache>
                <c:formatCode>General</c:formatCode>
                <c:ptCount val="12"/>
                <c:pt idx="0">
                  <c:v>1</c:v>
                </c:pt>
                <c:pt idx="1">
                  <c:v>0.5</c:v>
                </c:pt>
                <c:pt idx="2">
                  <c:v>0.4</c:v>
                </c:pt>
                <c:pt idx="3">
                  <c:v>0.1</c:v>
                </c:pt>
                <c:pt idx="4">
                  <c:v>0.2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4012416"/>
        <c:axId val="294014336"/>
      </c:barChart>
      <c:catAx>
        <c:axId val="294012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maand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94014336"/>
        <c:crosses val="autoZero"/>
        <c:auto val="1"/>
        <c:lblAlgn val="ctr"/>
        <c:lblOffset val="100"/>
        <c:noMultiLvlLbl val="0"/>
      </c:catAx>
      <c:valAx>
        <c:axId val="2940143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NO3 mg/l</a:t>
                </a:r>
              </a:p>
            </c:rich>
          </c:tx>
          <c:layout>
            <c:manualLayout>
              <c:xMode val="edge"/>
              <c:yMode val="edge"/>
              <c:x val="3.2763779527559107E-2"/>
              <c:y val="0.2920505249343833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9401241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76618547681569"/>
          <c:y val="5.1400554097404488E-2"/>
          <c:w val="0.81967825896762903"/>
          <c:h val="0.80947142023913743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val>
            <c:numRef>
              <c:f>koopmanspolder2012!$P$26:$P$37</c:f>
              <c:numCache>
                <c:formatCode>General</c:formatCode>
                <c:ptCount val="12"/>
                <c:pt idx="0">
                  <c:v>0.82000000000000028</c:v>
                </c:pt>
                <c:pt idx="1">
                  <c:v>3.3</c:v>
                </c:pt>
                <c:pt idx="2">
                  <c:v>0.19</c:v>
                </c:pt>
                <c:pt idx="3">
                  <c:v>7.0000000000000021E-2</c:v>
                </c:pt>
                <c:pt idx="4">
                  <c:v>0.29000000000000015</c:v>
                </c:pt>
                <c:pt idx="5">
                  <c:v>0.46</c:v>
                </c:pt>
                <c:pt idx="6">
                  <c:v>7.0000000000000021E-2</c:v>
                </c:pt>
                <c:pt idx="7">
                  <c:v>0.5</c:v>
                </c:pt>
                <c:pt idx="8">
                  <c:v>0.35000000000000014</c:v>
                </c:pt>
                <c:pt idx="9">
                  <c:v>6.0000000000000026E-2</c:v>
                </c:pt>
                <c:pt idx="10">
                  <c:v>6.0000000000000026E-2</c:v>
                </c:pt>
                <c:pt idx="11">
                  <c:v>0.15000000000000008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7869056"/>
        <c:axId val="323728512"/>
      </c:barChart>
      <c:catAx>
        <c:axId val="3178690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maand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23728512"/>
        <c:crosses val="autoZero"/>
        <c:auto val="1"/>
        <c:lblAlgn val="ctr"/>
        <c:lblOffset val="100"/>
        <c:noMultiLvlLbl val="0"/>
      </c:catAx>
      <c:valAx>
        <c:axId val="3237285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NH4 mg/l</a:t>
                </a:r>
              </a:p>
            </c:rich>
          </c:tx>
          <c:layout>
            <c:manualLayout>
              <c:xMode val="edge"/>
              <c:yMode val="edge"/>
              <c:x val="3.2763779527559107E-2"/>
              <c:y val="0.2920505249343833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1786905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76618547681569"/>
          <c:y val="5.1400554097404488E-2"/>
          <c:w val="0.81967825896762903"/>
          <c:h val="0.80947142023913743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val>
            <c:numRef>
              <c:f>koopmanspolder2012!$P$62:$P$73</c:f>
              <c:numCache>
                <c:formatCode>General</c:formatCode>
                <c:ptCount val="12"/>
                <c:pt idx="0">
                  <c:v>0.05</c:v>
                </c:pt>
                <c:pt idx="1">
                  <c:v>7.0000000000000027E-3</c:v>
                </c:pt>
                <c:pt idx="2">
                  <c:v>1.2999999999999998E-2</c:v>
                </c:pt>
                <c:pt idx="3">
                  <c:v>0.11</c:v>
                </c:pt>
                <c:pt idx="4">
                  <c:v>0.18000000000000008</c:v>
                </c:pt>
                <c:pt idx="5">
                  <c:v>1.1000000000000001</c:v>
                </c:pt>
                <c:pt idx="6">
                  <c:v>6.4000000000000043E-2</c:v>
                </c:pt>
                <c:pt idx="7">
                  <c:v>0.36000000000000015</c:v>
                </c:pt>
                <c:pt idx="8">
                  <c:v>0.18000000000000008</c:v>
                </c:pt>
                <c:pt idx="9">
                  <c:v>2.5999999999999999E-2</c:v>
                </c:pt>
                <c:pt idx="10">
                  <c:v>0.14000000000000001</c:v>
                </c:pt>
                <c:pt idx="11">
                  <c:v>0.88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7557888"/>
        <c:axId val="327559808"/>
      </c:barChart>
      <c:catAx>
        <c:axId val="327557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maand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27559808"/>
        <c:crosses val="autoZero"/>
        <c:auto val="1"/>
        <c:lblAlgn val="ctr"/>
        <c:lblOffset val="100"/>
        <c:noMultiLvlLbl val="0"/>
      </c:catAx>
      <c:valAx>
        <c:axId val="3275598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Ortho-P mg/l</a:t>
                </a:r>
              </a:p>
            </c:rich>
          </c:tx>
          <c:layout>
            <c:manualLayout>
              <c:xMode val="edge"/>
              <c:yMode val="edge"/>
              <c:x val="3.2763779527559107E-2"/>
              <c:y val="0.2920505249343833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2755788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76618547681569"/>
          <c:y val="5.1400554097404488E-2"/>
          <c:w val="0.81967825896762903"/>
          <c:h val="0.80947142023913743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val>
            <c:numRef>
              <c:f>koopmanspolder2012!$P$2:$P$13</c:f>
              <c:numCache>
                <c:formatCode>General</c:formatCode>
                <c:ptCount val="12"/>
                <c:pt idx="0">
                  <c:v>11</c:v>
                </c:pt>
                <c:pt idx="1">
                  <c:v>44</c:v>
                </c:pt>
                <c:pt idx="2">
                  <c:v>42</c:v>
                </c:pt>
                <c:pt idx="3">
                  <c:v>58</c:v>
                </c:pt>
                <c:pt idx="4">
                  <c:v>23</c:v>
                </c:pt>
                <c:pt idx="5">
                  <c:v>6</c:v>
                </c:pt>
                <c:pt idx="6">
                  <c:v>36</c:v>
                </c:pt>
                <c:pt idx="7">
                  <c:v>5</c:v>
                </c:pt>
                <c:pt idx="8">
                  <c:v>2</c:v>
                </c:pt>
                <c:pt idx="9">
                  <c:v>3</c:v>
                </c:pt>
                <c:pt idx="10">
                  <c:v>2</c:v>
                </c:pt>
                <c:pt idx="1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227456"/>
        <c:axId val="328254208"/>
      </c:barChart>
      <c:catAx>
        <c:axId val="328227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maand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28254208"/>
        <c:crosses val="autoZero"/>
        <c:auto val="1"/>
        <c:lblAlgn val="ctr"/>
        <c:lblOffset val="100"/>
        <c:noMultiLvlLbl val="0"/>
      </c:catAx>
      <c:valAx>
        <c:axId val="3282542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Chlorofyl-a ug/l</a:t>
                </a:r>
              </a:p>
            </c:rich>
          </c:tx>
          <c:layout>
            <c:manualLayout>
              <c:xMode val="edge"/>
              <c:yMode val="edge"/>
              <c:x val="3.2763779527559107E-2"/>
              <c:y val="0.2920505249343833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2822745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nl-NL" alt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A8122BD8-EC06-4FEF-8116-2AE21FC1D626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nl-NL" alt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28896CCA-53FC-48C1-9DAD-0F764ADA4277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35892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nl-NL" alt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8A862664-8AB5-4BAA-8895-AEDF1FAB8F6B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358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nl-NL" alt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F8402B62-B249-4BC5-AB8E-CD5FB35ED27C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171965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98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nl-NL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nl-NL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49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>
            <a:lvl1pPr defTabSz="4143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1433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433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433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433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altLang="nl-NL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fld id="{C287651F-E3EC-4A10-B813-F907954B0D5A}" type="datetime4">
              <a:rPr lang="nl-NL" altLang="nl-NL"/>
              <a:pPr/>
              <a:t>24 november 2015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57437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2D9834-5A40-4AE9-B341-9878CCDE21EB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EAE19D-3271-4EE7-9760-87647FD7144E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42791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34BF7E-C6D2-4E82-B8FB-FDD869F52117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031208-E32F-4793-952A-06D53A3E5B9C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40214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AD6024-13CD-4837-A4B6-E81906D2A929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4A304B-DA0E-4446-AD6E-7592459590F9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8808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FC5731-F6B2-4D29-BE18-AE3768775461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B4FC14-AF37-4B5D-A25D-51F6DFC78DA9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7208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9A28A6-78B2-4D00-BF4E-BF289EA70885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D2C56B-2B03-42AB-8F81-196F7846FC1F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23415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5D4923-C78A-4DB9-88DE-326955B2A143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010716-5934-42C0-954D-D2385C21BB22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37619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EF3E0-A2C7-4353-980A-914DDD4657D5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3FEAC5-03DA-44BD-8365-E490781B038F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52727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BD18AE-CA1F-43DB-BEB5-CB115B5C6DCA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35D776-51A4-417E-BCF5-542C193ED764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37769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27B14B-54FA-460A-A5E8-271667758B87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2EB24F-3206-47A3-A5FC-CB09C77556D8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90426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B58359-0979-4F75-A1CD-1EC875D9E806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A821C-67A0-4D0B-A1FA-05A13094F2A6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2092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Klik om de opmaakprofielen van de modeltekst te bewerken</a:t>
            </a:r>
          </a:p>
          <a:p>
            <a:pPr lvl="1"/>
            <a:r>
              <a:rPr lang="en-GB" altLang="nl-NL" smtClean="0"/>
              <a:t>Tweede niveau</a:t>
            </a:r>
          </a:p>
          <a:p>
            <a:pPr lvl="2"/>
            <a:r>
              <a:rPr lang="en-GB" altLang="nl-NL" smtClean="0"/>
              <a:t>Derde niveau</a:t>
            </a:r>
          </a:p>
          <a:p>
            <a:pPr lvl="3"/>
            <a:r>
              <a:rPr lang="en-GB" altLang="nl-NL" smtClean="0"/>
              <a:t>Vierde niveau</a:t>
            </a:r>
          </a:p>
          <a:p>
            <a:pPr lvl="4"/>
            <a:r>
              <a:rPr lang="en-GB" altLang="nl-NL" smtClean="0"/>
              <a:t>Vijfde niveau</a:t>
            </a:r>
          </a:p>
          <a:p>
            <a:pPr lvl="0"/>
            <a:endParaRPr lang="nl-NL" alt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</a:defRPr>
            </a:lvl1pPr>
          </a:lstStyle>
          <a:p>
            <a:fld id="{357862C0-2703-4FC7-B7E7-1613ABAA0E36}" type="datetime4">
              <a:rPr lang="nl-NL" altLang="nl-NL"/>
              <a:pPr/>
              <a:t>24 november 2015</a:t>
            </a:fld>
            <a:endParaRPr lang="nl-NL" alt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</a:defRPr>
            </a:lvl1pPr>
          </a:lstStyle>
          <a:p>
            <a:endParaRPr lang="nl-NL" alt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</a:defRPr>
            </a:lvl1pPr>
          </a:lstStyle>
          <a:p>
            <a:fld id="{58E908EB-E47D-460E-B205-60B0A6485F36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nl-NL"/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2" name="Picture 9" descr="D111-00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nl-NL"/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49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nl-NL"/>
          </a:p>
        </p:txBody>
      </p:sp>
      <p:sp>
        <p:nvSpPr>
          <p:cNvPr id="1035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>
            <a:lvl1pPr defTabSz="4143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1433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433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433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433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altLang="nl-NL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1036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7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8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pic>
        <p:nvPicPr>
          <p:cNvPr id="1040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1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7"/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586EF4D-9B0D-4829-8790-9E0CE962ACE5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 dirty="0">
              <a:solidFill>
                <a:srgbClr val="008BB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defTabSz="912813" eaLnBrk="1" hangingPunct="1"/>
            <a:r>
              <a:rPr lang="en-US" altLang="nl-NL" smtClean="0"/>
              <a:t>Monitoring: uitgangssituatie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defTabSz="912813" eaLnBrk="1" hangingPunct="1">
              <a:lnSpc>
                <a:spcPct val="80000"/>
              </a:lnSpc>
            </a:pPr>
            <a:r>
              <a:rPr lang="en-US" altLang="nl-NL" sz="1800" smtClean="0"/>
              <a:t>Remco van Ek</a:t>
            </a:r>
            <a:endParaRPr lang="nl-NL" altLang="nl-NL" sz="1800" smtClean="0"/>
          </a:p>
          <a:p>
            <a:pPr defTabSz="912813" eaLnBrk="1" hangingPunct="1">
              <a:lnSpc>
                <a:spcPct val="80000"/>
              </a:lnSpc>
            </a:pPr>
            <a:endParaRPr lang="nl-NL" altLang="nl-NL" sz="1400" smtClean="0"/>
          </a:p>
          <a:p>
            <a:pPr defTabSz="912813" eaLnBrk="1" hangingPunct="1">
              <a:lnSpc>
                <a:spcPct val="80000"/>
              </a:lnSpc>
            </a:pPr>
            <a:r>
              <a:rPr lang="nl-NL" altLang="nl-NL" sz="1400" smtClean="0"/>
              <a:t>In samenwerking met </a:t>
            </a:r>
          </a:p>
          <a:p>
            <a:pPr defTabSz="912813" eaLnBrk="1" hangingPunct="1">
              <a:lnSpc>
                <a:spcPct val="80000"/>
              </a:lnSpc>
            </a:pPr>
            <a:r>
              <a:rPr lang="nl-NL" altLang="nl-NL" sz="1400" smtClean="0"/>
              <a:t>Leon Kelder (SBB), </a:t>
            </a:r>
            <a:r>
              <a:rPr lang="sv-SE" altLang="nl-NL" sz="1400" smtClean="0"/>
              <a:t>Karel Bruin (HHNK), </a:t>
            </a:r>
            <a:r>
              <a:rPr lang="nl-NL" altLang="nl-NL" sz="1400" smtClean="0"/>
              <a:t>Roel Doef (RWS), Anneloes ter Horst en Ina Marbus (Vegetatie), Joost Verbeek en Jan Boshamer (Zoogdieren), Jan Marbus (Dagvlinders en Libellen), Cees Schaper (Broedvogels)</a:t>
            </a:r>
          </a:p>
          <a:p>
            <a:pPr defTabSz="912813" eaLnBrk="1" hangingPunct="1">
              <a:lnSpc>
                <a:spcPct val="80000"/>
              </a:lnSpc>
            </a:pPr>
            <a:r>
              <a:rPr lang="nl-NL" altLang="nl-NL" sz="1400" smtClean="0"/>
              <a:t>Ben Schrieken (Vissen en Amfibieën)</a:t>
            </a:r>
            <a:endParaRPr lang="en-US" altLang="nl-NL" sz="1400" smtClean="0"/>
          </a:p>
        </p:txBody>
      </p:sp>
      <p:pic>
        <p:nvPicPr>
          <p:cNvPr id="7" name="Picture 5" descr="HHNK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300" y="0"/>
            <a:ext cx="2087563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sb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762" y="811153"/>
            <a:ext cx="8826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400" y="790515"/>
            <a:ext cx="715962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003245" y="5764213"/>
            <a:ext cx="2029723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rgbClr val="008BBF"/>
                </a:solidFill>
                <a:latin typeface="+mn-lt"/>
                <a:cs typeface="+mn-cs"/>
              </a:rPr>
              <a:t>4 </a:t>
            </a:r>
            <a:r>
              <a:rPr lang="en-US" sz="1600" dirty="0" err="1" smtClean="0">
                <a:solidFill>
                  <a:srgbClr val="008BBF"/>
                </a:solidFill>
                <a:latin typeface="+mn-lt"/>
                <a:cs typeface="+mn-cs"/>
              </a:rPr>
              <a:t>maart</a:t>
            </a:r>
            <a:r>
              <a:rPr lang="en-US" sz="1600" dirty="0" smtClean="0">
                <a:solidFill>
                  <a:srgbClr val="008BBF"/>
                </a:solidFill>
                <a:latin typeface="+mn-lt"/>
                <a:cs typeface="+mn-cs"/>
              </a:rPr>
              <a:t> 2013           </a:t>
            </a:r>
            <a:endParaRPr lang="nl-NL" sz="1600" dirty="0">
              <a:solidFill>
                <a:srgbClr val="008BBF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AE71FC-391D-45F1-A477-C40BF06A4766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en-US" altLang="nl-NL" b="1" smtClean="0"/>
              <a:t>Broedvogels 2012 </a:t>
            </a: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Grauwe gans	1x  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Canadese gans	0x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Nijlgans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Krakeend		0x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Wilde eend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Fazant		1x	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Scholekster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Kievit		3x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Grutto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Tureluur		1x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</p:txBody>
      </p:sp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"/>
          <a:stretch>
            <a:fillRect/>
          </a:stretch>
        </p:blipFill>
        <p:spPr bwMode="auto">
          <a:xfrm>
            <a:off x="538163" y="984250"/>
            <a:ext cx="8040687" cy="532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kstvak 7"/>
          <p:cNvSpPr txBox="1">
            <a:spLocks noChangeArrowheads="1"/>
          </p:cNvSpPr>
          <p:nvPr/>
        </p:nvSpPr>
        <p:spPr bwMode="auto">
          <a:xfrm>
            <a:off x="5038725" y="4456113"/>
            <a:ext cx="2312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>
                <a:solidFill>
                  <a:srgbClr val="FF0000"/>
                </a:solidFill>
              </a:rPr>
              <a:t>Geen Grauwe gans?</a:t>
            </a:r>
            <a:endParaRPr lang="nl-NL" altLang="nl-NL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1ABF9F-8E1F-45FD-8FDC-7681D6F77D4A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en-US" altLang="nl-NL" b="1" smtClean="0"/>
              <a:t>Broedvogels 2012 </a:t>
            </a: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Grauwe gans	1x  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Canadese gans	0x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Nijlgans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Krakeend		0x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Wilde eend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Fazant		1x	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Scholekster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Kievit		3x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Grutto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Tureluur		1x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</p:txBody>
      </p:sp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1889125"/>
            <a:ext cx="6456362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879D5D-E750-422F-8F97-D2B1469C5BC6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en-US" altLang="nl-NL" b="1" smtClean="0"/>
              <a:t>Broedvogels 2012 </a:t>
            </a:r>
            <a:r>
              <a:rPr lang="en-US" altLang="nl-NL" smtClean="0"/>
              <a:t>(territorium kaarten)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Grauwe gans	1x  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Canadese gans	0x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Nijlgans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Krakeend		0x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Wilde eend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Fazant		1x	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Scholekster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Kievit		3x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Grutto		1x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Tureluur		1x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</p:txBody>
      </p:sp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3"/>
          <a:stretch>
            <a:fillRect/>
          </a:stretch>
        </p:blipFill>
        <p:spPr bwMode="auto">
          <a:xfrm>
            <a:off x="3916363" y="1927225"/>
            <a:ext cx="5232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C87123-1C4B-4FFA-83B4-FA2817645892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482725"/>
            <a:ext cx="2338387" cy="2209800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Muizen</a:t>
            </a:r>
          </a:p>
          <a:p>
            <a:pPr defTabSz="912813" eaLnBrk="1" hangingPunct="1"/>
            <a:endParaRPr lang="en-US" altLang="nl-NL" sz="600" b="1" smtClean="0"/>
          </a:p>
          <a:p>
            <a:pPr defTabSz="912813" eaLnBrk="1" hangingPunct="1"/>
            <a:r>
              <a:rPr lang="en-US" altLang="nl-NL" b="1" smtClean="0"/>
              <a:t>3 rondes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22 nov ochtend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22 nov middag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23 nov ochtend</a:t>
            </a:r>
          </a:p>
        </p:txBody>
      </p:sp>
      <p:pic>
        <p:nvPicPr>
          <p:cNvPr id="1536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2"/>
          <a:stretch>
            <a:fillRect/>
          </a:stretch>
        </p:blipFill>
        <p:spPr bwMode="auto">
          <a:xfrm>
            <a:off x="4767263" y="1119188"/>
            <a:ext cx="3830637" cy="514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28"/>
          <a:stretch>
            <a:fillRect/>
          </a:stretch>
        </p:blipFill>
        <p:spPr bwMode="auto">
          <a:xfrm>
            <a:off x="2560638" y="4964113"/>
            <a:ext cx="1603375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3603625"/>
            <a:ext cx="160337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2" r="19392" b="12422"/>
          <a:stretch>
            <a:fillRect/>
          </a:stretch>
        </p:blipFill>
        <p:spPr bwMode="auto">
          <a:xfrm>
            <a:off x="806450" y="4964113"/>
            <a:ext cx="1597025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6" b="7021"/>
          <a:stretch>
            <a:fillRect/>
          </a:stretch>
        </p:blipFill>
        <p:spPr bwMode="auto">
          <a:xfrm>
            <a:off x="800100" y="3603625"/>
            <a:ext cx="16033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Box 2"/>
          <p:cNvSpPr txBox="1">
            <a:spLocks noChangeArrowheads="1"/>
          </p:cNvSpPr>
          <p:nvPr/>
        </p:nvSpPr>
        <p:spPr bwMode="auto">
          <a:xfrm>
            <a:off x="800100" y="4702175"/>
            <a:ext cx="7270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100" i="1"/>
              <a:t>Bosmuis</a:t>
            </a:r>
            <a:endParaRPr lang="en-GB" altLang="nl-NL" sz="1100" i="1"/>
          </a:p>
        </p:txBody>
      </p:sp>
      <p:sp>
        <p:nvSpPr>
          <p:cNvPr id="15370" name="TextBox 11"/>
          <p:cNvSpPr txBox="1">
            <a:spLocks noChangeArrowheads="1"/>
          </p:cNvSpPr>
          <p:nvPr/>
        </p:nvSpPr>
        <p:spPr bwMode="auto">
          <a:xfrm>
            <a:off x="800100" y="6181725"/>
            <a:ext cx="8921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100" i="1"/>
              <a:t>Dwergmuis</a:t>
            </a:r>
            <a:endParaRPr lang="en-GB" altLang="nl-NL" sz="1100" i="1"/>
          </a:p>
        </p:txBody>
      </p:sp>
      <p:sp>
        <p:nvSpPr>
          <p:cNvPr id="15371" name="TextBox 12"/>
          <p:cNvSpPr txBox="1">
            <a:spLocks noChangeArrowheads="1"/>
          </p:cNvSpPr>
          <p:nvPr/>
        </p:nvSpPr>
        <p:spPr bwMode="auto">
          <a:xfrm>
            <a:off x="2522538" y="4683125"/>
            <a:ext cx="76676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100" i="1"/>
              <a:t>Veldmuis</a:t>
            </a:r>
            <a:endParaRPr lang="en-GB" altLang="nl-NL" sz="1100" i="1"/>
          </a:p>
        </p:txBody>
      </p:sp>
      <p:sp>
        <p:nvSpPr>
          <p:cNvPr id="15372" name="TextBox 13"/>
          <p:cNvSpPr txBox="1">
            <a:spLocks noChangeArrowheads="1"/>
          </p:cNvSpPr>
          <p:nvPr/>
        </p:nvSpPr>
        <p:spPr bwMode="auto">
          <a:xfrm>
            <a:off x="2532063" y="6172200"/>
            <a:ext cx="15652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100" i="1"/>
              <a:t>Gewone bosspitsmuis</a:t>
            </a:r>
            <a:endParaRPr lang="en-GB" altLang="nl-NL" sz="1100" i="1"/>
          </a:p>
        </p:txBody>
      </p:sp>
      <p:sp>
        <p:nvSpPr>
          <p:cNvPr id="15373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endParaRPr lang="nl-NL" altLang="nl-NL" smtClean="0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696913" y="233363"/>
            <a:ext cx="78359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defTabSz="912813">
              <a:defRPr/>
            </a:pPr>
            <a:r>
              <a:rPr lang="en-US" sz="2800" b="1" kern="0">
                <a:solidFill>
                  <a:srgbClr val="FFFFFE"/>
                </a:solidFill>
                <a:latin typeface="+mj-lt"/>
                <a:ea typeface="+mj-ea"/>
                <a:cs typeface="+mj-cs"/>
              </a:rPr>
              <a:t>Resultaten</a:t>
            </a:r>
            <a:endParaRPr lang="en-US" sz="2800" b="1" kern="0" dirty="0">
              <a:solidFill>
                <a:srgbClr val="FFFFFE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A88992-03D5-46ED-A809-BC4EDB1BD982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482725"/>
            <a:ext cx="3830637" cy="319088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Vleermuizen</a:t>
            </a:r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1" r="7692" b="21660"/>
          <a:stretch>
            <a:fillRect/>
          </a:stretch>
        </p:blipFill>
        <p:spPr bwMode="auto">
          <a:xfrm>
            <a:off x="773113" y="1882775"/>
            <a:ext cx="3771900" cy="2760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96913" y="4781550"/>
            <a:ext cx="4368800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 err="1">
                <a:latin typeface="+mn-lt"/>
              </a:rPr>
              <a:t>Groen</a:t>
            </a:r>
            <a:r>
              <a:rPr lang="en-US" kern="0" dirty="0">
                <a:latin typeface="+mn-lt"/>
              </a:rPr>
              <a:t> 	= </a:t>
            </a:r>
            <a:r>
              <a:rPr lang="en-US" kern="0" dirty="0" err="1"/>
              <a:t>luisterpunten</a:t>
            </a:r>
            <a:r>
              <a:rPr lang="en-US" kern="0" dirty="0"/>
              <a:t> 02-09-2012</a:t>
            </a:r>
            <a:endParaRPr lang="en-US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kern="0" dirty="0" err="1"/>
              <a:t>Geel</a:t>
            </a:r>
            <a:r>
              <a:rPr lang="en-US" kern="0" dirty="0"/>
              <a:t> 	= </a:t>
            </a:r>
            <a:r>
              <a:rPr lang="en-US" kern="0" dirty="0" err="1"/>
              <a:t>luisterpunten</a:t>
            </a:r>
            <a:r>
              <a:rPr lang="en-US" kern="0" dirty="0"/>
              <a:t> 06-09-2012</a:t>
            </a:r>
          </a:p>
        </p:txBody>
      </p:sp>
      <p:sp>
        <p:nvSpPr>
          <p:cNvPr id="16390" name="Tekstvak 6"/>
          <p:cNvSpPr txBox="1">
            <a:spLocks noChangeArrowheads="1"/>
          </p:cNvSpPr>
          <p:nvPr/>
        </p:nvSpPr>
        <p:spPr bwMode="auto">
          <a:xfrm>
            <a:off x="5235575" y="1739900"/>
            <a:ext cx="2532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/>
              <a:t>Ruige dwergvleermuis</a:t>
            </a:r>
          </a:p>
          <a:p>
            <a:pPr eaLnBrk="1" hangingPunct="1"/>
            <a:endParaRPr lang="nl-NL" altLang="nl-NL"/>
          </a:p>
        </p:txBody>
      </p:sp>
      <p:pic>
        <p:nvPicPr>
          <p:cNvPr id="1639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825" y="2117725"/>
            <a:ext cx="34829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5" y="4311650"/>
            <a:ext cx="22415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endParaRPr lang="nl-NL" altLang="nl-NL" smtClean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96913" y="233363"/>
            <a:ext cx="78359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defTabSz="912813">
              <a:defRPr/>
            </a:pPr>
            <a:r>
              <a:rPr lang="en-US" sz="2800" b="1" kern="0">
                <a:solidFill>
                  <a:srgbClr val="FFFFFE"/>
                </a:solidFill>
                <a:latin typeface="+mj-lt"/>
                <a:ea typeface="+mj-ea"/>
                <a:cs typeface="+mj-cs"/>
              </a:rPr>
              <a:t>Resultaten</a:t>
            </a:r>
            <a:endParaRPr lang="en-US" sz="2800" b="1" kern="0" dirty="0">
              <a:solidFill>
                <a:srgbClr val="FFFFFE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BE973C-1E10-4736-A23E-9AC821F83F12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en-US" altLang="nl-NL" b="1" smtClean="0"/>
              <a:t>Overige zoogdieren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Haas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Mol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..</a:t>
            </a:r>
          </a:p>
          <a:p>
            <a:pPr defTabSz="912813" eaLnBrk="1" hangingPunct="1"/>
            <a:endParaRPr lang="en-US" altLang="nl-NL" smtClean="0"/>
          </a:p>
          <a:p>
            <a:pPr defTabSz="912813" eaLnBrk="1" hangingPunct="1"/>
            <a:r>
              <a:rPr lang="en-US" altLang="nl-NL" u="sng" smtClean="0"/>
              <a:t>Eerder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Egel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Wezel</a:t>
            </a:r>
          </a:p>
        </p:txBody>
      </p:sp>
      <p:sp>
        <p:nvSpPr>
          <p:cNvPr id="1741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endParaRPr lang="nl-NL" altLang="nl-NL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96913" y="233363"/>
            <a:ext cx="78359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defTabSz="912813">
              <a:defRPr/>
            </a:pPr>
            <a:r>
              <a:rPr lang="en-US" sz="2800" b="1" kern="0">
                <a:solidFill>
                  <a:srgbClr val="FFFFFE"/>
                </a:solidFill>
                <a:latin typeface="+mj-lt"/>
                <a:ea typeface="+mj-ea"/>
                <a:cs typeface="+mj-cs"/>
              </a:rPr>
              <a:t>Resultaten</a:t>
            </a:r>
            <a:endParaRPr lang="en-US" sz="2800" b="1" kern="0" dirty="0">
              <a:solidFill>
                <a:srgbClr val="FFFFFE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E71818D-F43A-438C-B06F-248FF9367134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482725"/>
            <a:ext cx="6475412" cy="606425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Planten 2012 </a:t>
            </a:r>
            <a:r>
              <a:rPr lang="en-US" altLang="nl-NL" smtClean="0"/>
              <a:t>– 3 PQ’s (10x10m)</a:t>
            </a:r>
          </a:p>
        </p:txBody>
      </p:sp>
      <p:grpSp>
        <p:nvGrpSpPr>
          <p:cNvPr id="18436" name="Groep 9"/>
          <p:cNvGrpSpPr>
            <a:grpSpLocks/>
          </p:cNvGrpSpPr>
          <p:nvPr/>
        </p:nvGrpSpPr>
        <p:grpSpPr bwMode="auto">
          <a:xfrm>
            <a:off x="6305550" y="-26988"/>
            <a:ext cx="2838450" cy="2152651"/>
            <a:chOff x="675715" y="1861980"/>
            <a:chExt cx="2838449" cy="2152469"/>
          </a:xfrm>
        </p:grpSpPr>
        <p:pic>
          <p:nvPicPr>
            <p:cNvPr id="18442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715" y="1861980"/>
              <a:ext cx="2838449" cy="2152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kstvak 5"/>
            <p:cNvSpPr txBox="1">
              <a:spLocks noChangeArrowheads="1"/>
            </p:cNvSpPr>
            <p:nvPr/>
          </p:nvSpPr>
          <p:spPr bwMode="auto">
            <a:xfrm>
              <a:off x="2779057" y="1945341"/>
              <a:ext cx="2487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nl-NL"/>
                <a:t>I</a:t>
              </a:r>
              <a:endParaRPr lang="nl-NL" altLang="nl-NL"/>
            </a:p>
          </p:txBody>
        </p:sp>
        <p:sp>
          <p:nvSpPr>
            <p:cNvPr id="18444" name="Tekstvak 6"/>
            <p:cNvSpPr txBox="1">
              <a:spLocks noChangeArrowheads="1"/>
            </p:cNvSpPr>
            <p:nvPr/>
          </p:nvSpPr>
          <p:spPr bwMode="auto">
            <a:xfrm>
              <a:off x="3101786" y="2250140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nl-NL"/>
                <a:t>II</a:t>
              </a:r>
              <a:endParaRPr lang="nl-NL" altLang="nl-NL"/>
            </a:p>
          </p:txBody>
        </p:sp>
        <p:sp>
          <p:nvSpPr>
            <p:cNvPr id="18445" name="Tekstvak 7"/>
            <p:cNvSpPr txBox="1">
              <a:spLocks noChangeArrowheads="1"/>
            </p:cNvSpPr>
            <p:nvPr/>
          </p:nvSpPr>
          <p:spPr bwMode="auto">
            <a:xfrm>
              <a:off x="2294963" y="2832846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nl-NL"/>
                <a:t>III</a:t>
              </a:r>
              <a:endParaRPr lang="nl-NL" altLang="nl-NL"/>
            </a:p>
          </p:txBody>
        </p:sp>
      </p:grpSp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2249488"/>
            <a:ext cx="2063750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2241550"/>
            <a:ext cx="2586038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988" y="2232025"/>
            <a:ext cx="25241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endParaRPr lang="nl-NL" altLang="nl-NL" smtClean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696913" y="233363"/>
            <a:ext cx="78359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defTabSz="912813">
              <a:defRPr/>
            </a:pPr>
            <a:r>
              <a:rPr lang="en-US" sz="2800" b="1" kern="0">
                <a:solidFill>
                  <a:srgbClr val="FFFFFE"/>
                </a:solidFill>
                <a:latin typeface="+mj-lt"/>
                <a:ea typeface="+mj-ea"/>
                <a:cs typeface="+mj-cs"/>
              </a:rPr>
              <a:t>Resultaten</a:t>
            </a:r>
            <a:endParaRPr lang="en-US" sz="2800" b="1" kern="0" dirty="0">
              <a:solidFill>
                <a:srgbClr val="FFFFFE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D28ACD-A35D-4DB4-BAA6-83E5C7DB1F0A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482725"/>
            <a:ext cx="6475412" cy="606425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Waterplanten 2012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Puntkroos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Veenwortel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Schedefontijnkruid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Gekroesd fontijnkruid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Grof Hoornblad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</p:txBody>
      </p:sp>
      <p:sp>
        <p:nvSpPr>
          <p:cNvPr id="19460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endParaRPr lang="nl-NL" altLang="nl-NL" smtClean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696913" y="233363"/>
            <a:ext cx="78359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defTabSz="912813">
              <a:defRPr/>
            </a:pPr>
            <a:r>
              <a:rPr lang="en-US" sz="2800" b="1" kern="0">
                <a:solidFill>
                  <a:srgbClr val="FFFFFE"/>
                </a:solidFill>
                <a:latin typeface="+mj-lt"/>
                <a:ea typeface="+mj-ea"/>
                <a:cs typeface="+mj-cs"/>
              </a:rPr>
              <a:t>Resultaten</a:t>
            </a:r>
            <a:endParaRPr lang="en-US" sz="2800" b="1" kern="0" dirty="0">
              <a:solidFill>
                <a:srgbClr val="FFFFFE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1030288"/>
            <a:ext cx="33718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0" y="1990725"/>
            <a:ext cx="30607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3575050"/>
            <a:ext cx="3630612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5" y="4114800"/>
            <a:ext cx="3097213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063" y="5307013"/>
            <a:ext cx="19621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8F70453-1577-448A-9771-9EF258A9F74B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482725"/>
            <a:ext cx="3821112" cy="4300538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Dagvlinders – 18-8-2012</a:t>
            </a:r>
          </a:p>
          <a:p>
            <a:pPr defTabSz="912813" eaLnBrk="1" hangingPunct="1"/>
            <a:endParaRPr lang="en-US" altLang="nl-NL" b="1" smtClean="0"/>
          </a:p>
          <a:p>
            <a:pPr defTabSz="912813" eaLnBrk="1" hangingPunct="1"/>
            <a:r>
              <a:rPr lang="de-DE" altLang="nl-NL" smtClean="0"/>
              <a:t>Kleine vos + rupsen in brandnetel </a:t>
            </a:r>
          </a:p>
          <a:p>
            <a:pPr defTabSz="912813" eaLnBrk="1" hangingPunct="1"/>
            <a:endParaRPr lang="de-DE" altLang="nl-NL" smtClean="0"/>
          </a:p>
          <a:p>
            <a:pPr defTabSz="912813" eaLnBrk="1" hangingPunct="1"/>
            <a:endParaRPr lang="de-DE" altLang="nl-NL" smtClean="0"/>
          </a:p>
          <a:p>
            <a:pPr defTabSz="912813" eaLnBrk="1" hangingPunct="1"/>
            <a:endParaRPr lang="de-DE" altLang="nl-NL" smtClean="0"/>
          </a:p>
          <a:p>
            <a:pPr defTabSz="912813" eaLnBrk="1" hangingPunct="1"/>
            <a:endParaRPr lang="de-DE" altLang="nl-NL" smtClean="0"/>
          </a:p>
          <a:p>
            <a:pPr defTabSz="912813" eaLnBrk="1" hangingPunct="1"/>
            <a:r>
              <a:rPr lang="de-DE" altLang="nl-NL" smtClean="0"/>
              <a:t>Atalanta</a:t>
            </a:r>
            <a:endParaRPr lang="en-US" altLang="nl-NL" b="1" smtClean="0"/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2509838"/>
            <a:ext cx="19367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4365625"/>
            <a:ext cx="183197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4822825" y="2689225"/>
            <a:ext cx="4033838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 sz="2000">
                <a:solidFill>
                  <a:srgbClr val="3C8C93"/>
                </a:solidFill>
              </a:rPr>
              <a:t>(Leon Kelder)</a:t>
            </a:r>
          </a:p>
          <a:p>
            <a:pPr eaLnBrk="1" hangingPunct="1"/>
            <a:r>
              <a:rPr lang="en-US" altLang="nl-NL" sz="2000"/>
              <a:t>Distelvlinder</a:t>
            </a:r>
          </a:p>
          <a:p>
            <a:pPr eaLnBrk="1" hangingPunct="1"/>
            <a:r>
              <a:rPr lang="en-US" altLang="nl-NL" sz="2000"/>
              <a:t>Bruin Zandoogje</a:t>
            </a:r>
          </a:p>
          <a:p>
            <a:pPr eaLnBrk="1" hangingPunct="1"/>
            <a:r>
              <a:rPr lang="en-US" altLang="nl-NL" sz="2000"/>
              <a:t>Argusvlinder</a:t>
            </a:r>
          </a:p>
          <a:p>
            <a:pPr eaLnBrk="1" hangingPunct="1"/>
            <a:r>
              <a:rPr lang="en-US" altLang="nl-NL" sz="2000"/>
              <a:t>Klein Koolwitje</a:t>
            </a:r>
          </a:p>
          <a:p>
            <a:pPr eaLnBrk="1" hangingPunct="1"/>
            <a:endParaRPr lang="en-US" altLang="nl-NL" sz="2000"/>
          </a:p>
          <a:p>
            <a:pPr eaLnBrk="1" hangingPunct="1"/>
            <a:endParaRPr lang="nl-NL" altLang="nl-NL" sz="2000"/>
          </a:p>
        </p:txBody>
      </p:sp>
      <p:pic>
        <p:nvPicPr>
          <p:cNvPr id="2048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0" y="1498600"/>
            <a:ext cx="1798638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817813"/>
            <a:ext cx="114935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0" y="4422775"/>
            <a:ext cx="1570038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3" y="4729163"/>
            <a:ext cx="140017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endParaRPr lang="nl-NL" altLang="nl-NL" smtClean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96913" y="233363"/>
            <a:ext cx="78359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defTabSz="912813">
              <a:defRPr/>
            </a:pPr>
            <a:r>
              <a:rPr lang="en-US" sz="2800" b="1" kern="0">
                <a:solidFill>
                  <a:srgbClr val="FFFFFE"/>
                </a:solidFill>
                <a:latin typeface="+mj-lt"/>
                <a:ea typeface="+mj-ea"/>
                <a:cs typeface="+mj-cs"/>
              </a:rPr>
              <a:t>Resultaten</a:t>
            </a:r>
            <a:endParaRPr lang="en-US" sz="2800" b="1" kern="0" dirty="0">
              <a:solidFill>
                <a:srgbClr val="FFFFFE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D00D00C-D4D3-4739-A113-AE402E13529E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482725"/>
            <a:ext cx="7874000" cy="1968500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Libellen - </a:t>
            </a:r>
            <a:r>
              <a:rPr lang="nl-NL" altLang="nl-NL" b="1" smtClean="0"/>
              <a:t>18-8-2012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Kleine roodoogjuffer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Lantaarntjes juffer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Keizerlibel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Steenrode heidelibel</a:t>
            </a:r>
            <a:endParaRPr lang="en-US" altLang="nl-NL" b="1" smtClean="0"/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50" y="3516313"/>
            <a:ext cx="2757488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13" y="1123950"/>
            <a:ext cx="249237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093788"/>
            <a:ext cx="2662238" cy="430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3930650"/>
            <a:ext cx="4157662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endParaRPr lang="nl-NL" altLang="nl-NL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696913" y="233363"/>
            <a:ext cx="78359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defTabSz="912813">
              <a:defRPr/>
            </a:pPr>
            <a:r>
              <a:rPr lang="en-US" sz="2800" b="1" kern="0">
                <a:solidFill>
                  <a:srgbClr val="FFFFFE"/>
                </a:solidFill>
                <a:latin typeface="+mj-lt"/>
                <a:ea typeface="+mj-ea"/>
                <a:cs typeface="+mj-cs"/>
              </a:rPr>
              <a:t>Resultaten</a:t>
            </a:r>
            <a:endParaRPr lang="en-US" sz="2800" b="1" kern="0" dirty="0">
              <a:solidFill>
                <a:srgbClr val="FFFFFE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022768-6FFC-4096-B74F-39715A74A0C7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Inhoud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6675" y="1801813"/>
            <a:ext cx="5761038" cy="3651250"/>
          </a:xfrm>
        </p:spPr>
        <p:txBody>
          <a:bodyPr/>
          <a:lstStyle/>
          <a:p>
            <a:pPr defTabSz="912813" eaLnBrk="1" hangingPunct="1">
              <a:buFontTx/>
              <a:buChar char="•"/>
            </a:pPr>
            <a:r>
              <a:rPr lang="en-US" altLang="nl-NL" smtClean="0"/>
              <a:t>Doel monitoring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Aanpak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Resultaten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Hoe verder?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950913"/>
            <a:ext cx="4621213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7" b="7808"/>
          <a:stretch>
            <a:fillRect/>
          </a:stretch>
        </p:blipFill>
        <p:spPr bwMode="auto">
          <a:xfrm>
            <a:off x="4524375" y="4038600"/>
            <a:ext cx="4621213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949325"/>
            <a:ext cx="4522787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067175"/>
            <a:ext cx="4524375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A77C78-F689-46F5-B088-721B98DEA862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2535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225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2550" y="1036638"/>
            <a:ext cx="2144713" cy="677862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Vissen</a:t>
            </a:r>
          </a:p>
        </p:txBody>
      </p:sp>
      <p:sp>
        <p:nvSpPr>
          <p:cNvPr id="22537" name="Tekstvak 8"/>
          <p:cNvSpPr txBox="1">
            <a:spLocks noChangeArrowheads="1"/>
          </p:cNvSpPr>
          <p:nvPr/>
        </p:nvSpPr>
        <p:spPr bwMode="auto">
          <a:xfrm>
            <a:off x="8113713" y="2600325"/>
            <a:ext cx="863600" cy="3683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/>
              <a:t>Kornet</a:t>
            </a:r>
            <a:endParaRPr lang="nl-NL" altLang="nl-NL"/>
          </a:p>
        </p:txBody>
      </p:sp>
      <p:sp>
        <p:nvSpPr>
          <p:cNvPr id="22538" name="Tekstvak 9"/>
          <p:cNvSpPr txBox="1">
            <a:spLocks noChangeArrowheads="1"/>
          </p:cNvSpPr>
          <p:nvPr/>
        </p:nvSpPr>
        <p:spPr bwMode="auto">
          <a:xfrm>
            <a:off x="7897813" y="6042025"/>
            <a:ext cx="1031875" cy="3698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/>
              <a:t>Kruisnet</a:t>
            </a:r>
            <a:endParaRPr lang="nl-NL" alt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1F9833A-75F1-460F-99AD-DF5D8829D6AD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550" y="3979863"/>
            <a:ext cx="4235450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8" y="-26988"/>
            <a:ext cx="4176712" cy="2219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3"/>
          <p:cNvSpPr txBox="1">
            <a:spLocks noChangeArrowheads="1"/>
          </p:cNvSpPr>
          <p:nvPr/>
        </p:nvSpPr>
        <p:spPr bwMode="auto">
          <a:xfrm>
            <a:off x="696913" y="1482725"/>
            <a:ext cx="8132762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marL="341313" indent="-341313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nl-NL" sz="2000" b="1"/>
              <a:t>Vissen</a:t>
            </a:r>
          </a:p>
          <a:p>
            <a:pPr eaLnBrk="1" hangingPunct="1">
              <a:spcBef>
                <a:spcPct val="20000"/>
              </a:spcBef>
            </a:pPr>
            <a:endParaRPr lang="en-US" altLang="nl-NL" sz="2000"/>
          </a:p>
          <a:p>
            <a:pPr eaLnBrk="1" hangingPunct="1">
              <a:spcBef>
                <a:spcPct val="20000"/>
              </a:spcBef>
            </a:pPr>
            <a:r>
              <a:rPr lang="en-US" altLang="nl-NL" sz="2000" b="1"/>
              <a:t>19-06-2012</a:t>
            </a:r>
            <a:r>
              <a:rPr lang="en-US" altLang="nl-NL" sz="2000"/>
              <a:t> (noord-zuid):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nl-NL" sz="1600" i="1">
                <a:solidFill>
                  <a:srgbClr val="3C8C93"/>
                </a:solidFill>
              </a:rPr>
              <a:t>Kornet: </a:t>
            </a:r>
            <a:r>
              <a:rPr lang="en-US" altLang="nl-NL" sz="1600" b="1" i="1">
                <a:solidFill>
                  <a:srgbClr val="3C8C93"/>
                </a:solidFill>
              </a:rPr>
              <a:t>enkele kleine vissen, veel watervlooien, slakken en ander waterleven 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altLang="nl-NL" sz="2000"/>
              <a:t>Driedoornige stekelbaars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altLang="nl-NL" sz="2000"/>
              <a:t>Zeelt (juveniel)		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altLang="nl-NL" sz="2000"/>
              <a:t>Rietvoorn (juveniel)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altLang="nl-NL" sz="2000"/>
              <a:t>Snoek (6-10 cm, visueel)</a:t>
            </a:r>
            <a:endParaRPr lang="nl-NL" altLang="nl-NL" sz="2000"/>
          </a:p>
          <a:p>
            <a:pPr eaLnBrk="1" hangingPunct="1">
              <a:spcBef>
                <a:spcPct val="20000"/>
              </a:spcBef>
            </a:pPr>
            <a:endParaRPr lang="nl-NL" altLang="nl-NL" sz="2000"/>
          </a:p>
          <a:p>
            <a:pPr eaLnBrk="1" hangingPunct="1">
              <a:spcBef>
                <a:spcPct val="20000"/>
              </a:spcBef>
            </a:pPr>
            <a:r>
              <a:rPr lang="nl-NL" altLang="nl-NL" sz="2000" b="1"/>
              <a:t>12-10-2012</a:t>
            </a:r>
            <a:r>
              <a:rPr lang="nl-NL" altLang="nl-NL" sz="2000"/>
              <a:t> (zuid):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nl-NL" sz="1600" i="1">
                <a:solidFill>
                  <a:srgbClr val="3C8C93"/>
                </a:solidFill>
              </a:rPr>
              <a:t>Schepnet, </a:t>
            </a:r>
            <a:r>
              <a:rPr lang="en-US" altLang="nl-NL" sz="1600" b="1" i="1">
                <a:solidFill>
                  <a:srgbClr val="3C8C93"/>
                </a:solidFill>
              </a:rPr>
              <a:t>geen resultaat</a:t>
            </a:r>
          </a:p>
        </p:txBody>
      </p:sp>
      <p:pic>
        <p:nvPicPr>
          <p:cNvPr id="2355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0" y="2982913"/>
            <a:ext cx="23399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Tekstvak 7"/>
          <p:cNvSpPr txBox="1">
            <a:spLocks noChangeArrowheads="1"/>
          </p:cNvSpPr>
          <p:nvPr/>
        </p:nvSpPr>
        <p:spPr bwMode="auto">
          <a:xfrm>
            <a:off x="5018088" y="1862138"/>
            <a:ext cx="942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 sz="1200">
                <a:solidFill>
                  <a:schemeClr val="bg1"/>
                </a:solidFill>
              </a:rPr>
              <a:t>Staafwants</a:t>
            </a:r>
            <a:endParaRPr lang="nl-NL" altLang="nl-NL" sz="1200">
              <a:solidFill>
                <a:schemeClr val="bg1"/>
              </a:solidFill>
            </a:endParaRPr>
          </a:p>
        </p:txBody>
      </p:sp>
      <p:sp>
        <p:nvSpPr>
          <p:cNvPr id="23561" name="Tekstvak 8"/>
          <p:cNvSpPr txBox="1">
            <a:spLocks noChangeArrowheads="1"/>
          </p:cNvSpPr>
          <p:nvPr/>
        </p:nvSpPr>
        <p:spPr bwMode="auto">
          <a:xfrm>
            <a:off x="7653338" y="4621213"/>
            <a:ext cx="14906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 sz="1200">
                <a:solidFill>
                  <a:schemeClr val="bg1"/>
                </a:solidFill>
              </a:rPr>
              <a:t>Posthoornslak </a:t>
            </a:r>
          </a:p>
          <a:p>
            <a:pPr eaLnBrk="1" hangingPunct="1"/>
            <a:r>
              <a:rPr lang="en-US" altLang="nl-NL" sz="1200">
                <a:solidFill>
                  <a:schemeClr val="bg1"/>
                </a:solidFill>
              </a:rPr>
              <a:t>Schijfhoornslak</a:t>
            </a:r>
          </a:p>
          <a:p>
            <a:pPr eaLnBrk="1" hangingPunct="1"/>
            <a:r>
              <a:rPr lang="en-US" altLang="nl-NL" sz="1200">
                <a:solidFill>
                  <a:schemeClr val="bg1"/>
                </a:solidFill>
              </a:rPr>
              <a:t>Zoetwater vlokreeft</a:t>
            </a:r>
          </a:p>
          <a:p>
            <a:pPr eaLnBrk="1" hangingPunct="1"/>
            <a:r>
              <a:rPr lang="en-US" altLang="nl-NL" sz="1200">
                <a:solidFill>
                  <a:schemeClr val="bg1"/>
                </a:solidFill>
              </a:rPr>
              <a:t>Poelslak</a:t>
            </a:r>
            <a:endParaRPr lang="nl-NL" altLang="nl-NL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C5F2373-4A1C-4DE5-8E5B-B2E52210E766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19463" name="Rectangle 3"/>
          <p:cNvSpPr txBox="1">
            <a:spLocks noChangeArrowheads="1"/>
          </p:cNvSpPr>
          <p:nvPr/>
        </p:nvSpPr>
        <p:spPr bwMode="auto">
          <a:xfrm>
            <a:off x="696913" y="1482725"/>
            <a:ext cx="3946525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marL="341313" indent="-341313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nl-NL" sz="2000" b="1"/>
              <a:t>Slakken – nov 2012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nl-NL" sz="2000">
                <a:solidFill>
                  <a:srgbClr val="3C8C93"/>
                </a:solidFill>
              </a:rPr>
              <a:t>Jan en Ina Marbus</a:t>
            </a:r>
            <a:endParaRPr lang="nl-NL" altLang="nl-NL" sz="2000">
              <a:solidFill>
                <a:srgbClr val="3C8C93"/>
              </a:solidFill>
            </a:endParaRP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nl-NL" altLang="nl-NL" sz="2000"/>
              <a:t>Grote diepslak 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nl-NL" altLang="nl-NL" sz="2000"/>
              <a:t>Begroeide poelslak 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nl-NL" altLang="nl-NL" sz="2000"/>
              <a:t>Gewone poelslak 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nl-NL" altLang="nl-NL" sz="2000"/>
              <a:t>Posthorenslak 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nl-NL" altLang="nl-NL" sz="2000"/>
              <a:t>Gewone schijfhorenslak 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nl-NL" altLang="nl-NL" sz="2000"/>
              <a:t>Erwtenmosseltje (</a:t>
            </a:r>
            <a:r>
              <a:rPr lang="nl-NL" altLang="nl-NL" sz="2000">
                <a:solidFill>
                  <a:srgbClr val="FF0000"/>
                </a:solidFill>
              </a:rPr>
              <a:t>welke?</a:t>
            </a:r>
            <a:r>
              <a:rPr lang="nl-NL" altLang="nl-NL" sz="2000"/>
              <a:t>)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nl-NL" altLang="nl-NL" sz="2000"/>
              <a:t>Puntige blaashoren 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nl-NL" altLang="nl-NL" sz="2000"/>
              <a:t>Behaarde slak </a:t>
            </a:r>
            <a:endParaRPr lang="en-US" altLang="nl-NL" sz="2000" b="1"/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588" y="1022350"/>
            <a:ext cx="2967037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2632075"/>
            <a:ext cx="1563688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050" y="3541713"/>
            <a:ext cx="13462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988" y="4186238"/>
            <a:ext cx="2505075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4751388"/>
            <a:ext cx="2463800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003300"/>
            <a:ext cx="25019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2627313"/>
            <a:ext cx="1820862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39CFB6-AFE7-4317-AA43-EAB492DD7E01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en-US" altLang="nl-NL" b="1" smtClean="0"/>
              <a:t>Amfibiëen</a:t>
            </a:r>
            <a:endParaRPr lang="en-US" altLang="nl-NL" smtClean="0"/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Kleine watersalamander 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Bruine kikker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/>
            <a:r>
              <a:rPr lang="en-US" altLang="nl-NL" b="1" smtClean="0"/>
              <a:t>Eerder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Gewone pad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Grote groene kikker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Middelste groene kikker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/>
            <a:r>
              <a:rPr lang="en-US" altLang="nl-NL" b="1" smtClean="0"/>
              <a:t>Niet waargenomen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Rugstreeppad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F0AD48-8C1D-4D24-827C-D7DE8E30E31E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052513"/>
            <a:ext cx="7874000" cy="346075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Oppervlaktewater:</a:t>
            </a:r>
            <a:endParaRPr lang="en-US" altLang="nl-NL" smtClean="0"/>
          </a:p>
        </p:txBody>
      </p:sp>
      <p:pic>
        <p:nvPicPr>
          <p:cNvPr id="26629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492250"/>
            <a:ext cx="3757612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3648075"/>
            <a:ext cx="3748088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ekstvak 7"/>
          <p:cNvSpPr txBox="1">
            <a:spLocks noChangeArrowheads="1"/>
          </p:cNvSpPr>
          <p:nvPr/>
        </p:nvSpPr>
        <p:spPr bwMode="auto">
          <a:xfrm>
            <a:off x="950913" y="1604963"/>
            <a:ext cx="1555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>
                <a:solidFill>
                  <a:schemeClr val="bg1"/>
                </a:solidFill>
              </a:rPr>
              <a:t>Winter, noord</a:t>
            </a:r>
            <a:endParaRPr lang="nl-NL" altLang="nl-NL">
              <a:solidFill>
                <a:schemeClr val="bg1"/>
              </a:solidFill>
            </a:endParaRPr>
          </a:p>
        </p:txBody>
      </p:sp>
      <p:sp>
        <p:nvSpPr>
          <p:cNvPr id="26632" name="Tekstvak 8"/>
          <p:cNvSpPr txBox="1">
            <a:spLocks noChangeArrowheads="1"/>
          </p:cNvSpPr>
          <p:nvPr/>
        </p:nvSpPr>
        <p:spPr bwMode="auto">
          <a:xfrm>
            <a:off x="896938" y="3846513"/>
            <a:ext cx="1555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/>
              <a:t>Zomer, noord</a:t>
            </a:r>
            <a:endParaRPr lang="nl-NL" altLang="nl-NL"/>
          </a:p>
        </p:txBody>
      </p:sp>
      <p:pic>
        <p:nvPicPr>
          <p:cNvPr id="2663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1479550"/>
            <a:ext cx="4532313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kstvak 10"/>
          <p:cNvSpPr txBox="1">
            <a:spLocks noChangeArrowheads="1"/>
          </p:cNvSpPr>
          <p:nvPr/>
        </p:nvSpPr>
        <p:spPr bwMode="auto">
          <a:xfrm>
            <a:off x="4616450" y="1560513"/>
            <a:ext cx="1390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/>
              <a:t>Zomer, zuid</a:t>
            </a:r>
            <a:endParaRPr lang="nl-NL" altLang="nl-NL"/>
          </a:p>
        </p:txBody>
      </p:sp>
      <p:pic>
        <p:nvPicPr>
          <p:cNvPr id="266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939800"/>
            <a:ext cx="2303462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C0EEC4-0574-4516-BBDC-3759BAE4BB22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052513"/>
            <a:ext cx="7874000" cy="319087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Oppervlaktewater:</a:t>
            </a:r>
          </a:p>
          <a:p>
            <a:pPr defTabSz="912813" eaLnBrk="1" hangingPunct="1"/>
            <a:endParaRPr lang="en-US" altLang="nl-NL" b="1" smtClean="0"/>
          </a:p>
          <a:p>
            <a:pPr defTabSz="912813" eaLnBrk="1" hangingPunct="1"/>
            <a:r>
              <a:rPr lang="en-US" altLang="nl-NL" u="sng" smtClean="0"/>
              <a:t>Maandelijkse bemonstering door HHNK</a:t>
            </a:r>
            <a:r>
              <a:rPr lang="en-US" altLang="nl-NL" smtClean="0"/>
              <a:t>			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Watertemperatuur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pH (zuurgraad)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Zwevend stofgehalte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Doorzicht 						</a:t>
            </a:r>
          </a:p>
          <a:p>
            <a:pPr defTabSz="912813" eaLnBrk="1" hangingPunct="1">
              <a:buFontTx/>
              <a:buChar char="•"/>
            </a:pPr>
            <a:endParaRPr lang="nl-NL" altLang="nl-NL" smtClean="0"/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NO</a:t>
            </a:r>
            <a:r>
              <a:rPr lang="nl-NL" altLang="nl-NL" baseline="-25000" smtClean="0"/>
              <a:t>2</a:t>
            </a:r>
            <a:r>
              <a:rPr lang="nl-NL" altLang="nl-NL" smtClean="0"/>
              <a:t>, NO</a:t>
            </a:r>
            <a:r>
              <a:rPr lang="nl-NL" altLang="nl-NL" baseline="-25000" smtClean="0"/>
              <a:t>3</a:t>
            </a:r>
            <a:r>
              <a:rPr lang="nl-NL" altLang="nl-NL" smtClean="0"/>
              <a:t>, NH</a:t>
            </a:r>
            <a:r>
              <a:rPr lang="nl-NL" altLang="nl-NL" baseline="-25000" smtClean="0"/>
              <a:t>4</a:t>
            </a:r>
            <a:r>
              <a:rPr lang="nl-NL" altLang="nl-NL" smtClean="0"/>
              <a:t>, N</a:t>
            </a:r>
            <a:r>
              <a:rPr lang="nl-NL" altLang="nl-NL" baseline="-25000" smtClean="0"/>
              <a:t>tot 					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Ortho-P, P</a:t>
            </a:r>
            <a:r>
              <a:rPr lang="nl-NL" altLang="nl-NL" baseline="-25000" smtClean="0"/>
              <a:t>tot</a:t>
            </a:r>
            <a:endParaRPr lang="nl-NL" altLang="nl-NL" smtClean="0"/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Chlorofyl-a </a:t>
            </a:r>
          </a:p>
          <a:p>
            <a:pPr defTabSz="912813" eaLnBrk="1" hangingPunct="1">
              <a:buFontTx/>
              <a:buChar char="•"/>
            </a:pPr>
            <a:endParaRPr lang="nl-NL" altLang="nl-NL" smtClean="0"/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Chloride gehalte, Geleidbaarheid</a:t>
            </a:r>
            <a:endParaRPr lang="en-US" altLang="nl-NL" smtClean="0"/>
          </a:p>
          <a:p>
            <a:pPr defTabSz="912813" eaLnBrk="1" hangingPunct="1"/>
            <a:endParaRPr lang="en-US" altLang="nl-NL" smtClean="0"/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1" b="38704"/>
          <a:stretch>
            <a:fillRect/>
          </a:stretch>
        </p:blipFill>
        <p:spPr bwMode="auto">
          <a:xfrm>
            <a:off x="5245100" y="-17463"/>
            <a:ext cx="38989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6238875" y="1774825"/>
            <a:ext cx="2646363" cy="41544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 sz="2400">
                <a:solidFill>
                  <a:srgbClr val="3C8C93"/>
                </a:solidFill>
              </a:rPr>
              <a:t>IJsselmeer</a:t>
            </a:r>
          </a:p>
          <a:p>
            <a:pPr eaLnBrk="1" hangingPunct="1"/>
            <a:endParaRPr lang="en-US" altLang="nl-NL" sz="2000">
              <a:solidFill>
                <a:srgbClr val="3C8C93"/>
              </a:solidFill>
            </a:endParaRPr>
          </a:p>
          <a:p>
            <a:pPr eaLnBrk="1" hangingPunct="1"/>
            <a:endParaRPr lang="en-US" altLang="nl-NL" sz="2000">
              <a:solidFill>
                <a:srgbClr val="3C8C93"/>
              </a:solidFill>
            </a:endParaRPr>
          </a:p>
          <a:p>
            <a:pPr eaLnBrk="1" hangingPunct="1"/>
            <a:endParaRPr lang="en-US" altLang="nl-NL" sz="2000">
              <a:solidFill>
                <a:srgbClr val="3C8C93"/>
              </a:solidFill>
            </a:endParaRPr>
          </a:p>
          <a:p>
            <a:pPr eaLnBrk="1" hangingPunct="1"/>
            <a:r>
              <a:rPr lang="en-US" altLang="nl-NL" sz="2000">
                <a:solidFill>
                  <a:srgbClr val="3C8C93"/>
                </a:solidFill>
              </a:rPr>
              <a:t>Doorzicht  50-60 cm</a:t>
            </a:r>
          </a:p>
          <a:p>
            <a:pPr eaLnBrk="1" hangingPunct="1"/>
            <a:endParaRPr lang="en-US" altLang="nl-NL" sz="2000">
              <a:solidFill>
                <a:srgbClr val="3C8C93"/>
              </a:solidFill>
            </a:endParaRPr>
          </a:p>
          <a:p>
            <a:pPr eaLnBrk="1" hangingPunct="1"/>
            <a:r>
              <a:rPr lang="en-US" altLang="nl-NL" sz="2000">
                <a:solidFill>
                  <a:srgbClr val="3C8C93"/>
                </a:solidFill>
              </a:rPr>
              <a:t>Ntot 	   2.5-3 mg/l</a:t>
            </a:r>
          </a:p>
          <a:p>
            <a:pPr eaLnBrk="1" hangingPunct="1"/>
            <a:r>
              <a:rPr lang="en-US" altLang="nl-NL" sz="2000">
                <a:solidFill>
                  <a:srgbClr val="3C8C93"/>
                </a:solidFill>
              </a:rPr>
              <a:t>Ortho-P     0.01 mg/l</a:t>
            </a:r>
          </a:p>
          <a:p>
            <a:pPr eaLnBrk="1" hangingPunct="1"/>
            <a:r>
              <a:rPr lang="en-US" altLang="nl-NL" sz="2000">
                <a:solidFill>
                  <a:srgbClr val="3C8C93"/>
                </a:solidFill>
              </a:rPr>
              <a:t>Ptot           0.1   mg/l</a:t>
            </a:r>
          </a:p>
          <a:p>
            <a:pPr eaLnBrk="1" hangingPunct="1"/>
            <a:r>
              <a:rPr lang="en-US" altLang="nl-NL" sz="2000">
                <a:solidFill>
                  <a:srgbClr val="3C8C93"/>
                </a:solidFill>
              </a:rPr>
              <a:t>Chl-a	  40-60  µg/l</a:t>
            </a:r>
          </a:p>
          <a:p>
            <a:pPr eaLnBrk="1" hangingPunct="1"/>
            <a:endParaRPr lang="en-US" altLang="nl-NL" sz="2000">
              <a:solidFill>
                <a:srgbClr val="3C8C93"/>
              </a:solidFill>
            </a:endParaRPr>
          </a:p>
          <a:p>
            <a:pPr eaLnBrk="1" hangingPunct="1"/>
            <a:endParaRPr lang="en-US" altLang="nl-NL" sz="2000">
              <a:solidFill>
                <a:srgbClr val="3C8C93"/>
              </a:solidFill>
            </a:endParaRPr>
          </a:p>
          <a:p>
            <a:pPr eaLnBrk="1" hangingPunct="1"/>
            <a:r>
              <a:rPr lang="en-US" altLang="nl-NL" sz="2000">
                <a:solidFill>
                  <a:srgbClr val="3C8C93"/>
                </a:solidFill>
              </a:rPr>
              <a:t>Chloride     100 mg/l </a:t>
            </a:r>
            <a:endParaRPr lang="nl-NL" altLang="nl-NL" sz="200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313CDF3-AA9C-49B9-8F5D-F97E5331AAC7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052513"/>
            <a:ext cx="7874000" cy="319087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Oppervlaktewater 2012:</a:t>
            </a:r>
            <a:endParaRPr lang="en-US" altLang="nl-NL" smtClean="0"/>
          </a:p>
        </p:txBody>
      </p:sp>
      <p:graphicFrame>
        <p:nvGraphicFramePr>
          <p:cNvPr id="5" name="Chart 15"/>
          <p:cNvGraphicFramePr>
            <a:graphicFrameLocks/>
          </p:cNvGraphicFramePr>
          <p:nvPr/>
        </p:nvGraphicFramePr>
        <p:xfrm>
          <a:off x="162000" y="1278000"/>
          <a:ext cx="4572000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14"/>
          <p:cNvGraphicFramePr>
            <a:graphicFrameLocks/>
          </p:cNvGraphicFramePr>
          <p:nvPr/>
        </p:nvGraphicFramePr>
        <p:xfrm>
          <a:off x="4572000" y="1277005"/>
          <a:ext cx="4572000" cy="263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867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1" b="38704"/>
          <a:stretch>
            <a:fillRect/>
          </a:stretch>
        </p:blipFill>
        <p:spPr bwMode="auto">
          <a:xfrm>
            <a:off x="5245100" y="-17463"/>
            <a:ext cx="38989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Chart 4"/>
          <p:cNvGraphicFramePr>
            <a:graphicFrameLocks/>
          </p:cNvGraphicFramePr>
          <p:nvPr/>
        </p:nvGraphicFramePr>
        <p:xfrm>
          <a:off x="161364" y="3808879"/>
          <a:ext cx="4572000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16"/>
          <p:cNvGraphicFramePr>
            <a:graphicFrameLocks/>
          </p:cNvGraphicFramePr>
          <p:nvPr/>
        </p:nvGraphicFramePr>
        <p:xfrm>
          <a:off x="4572000" y="3808800"/>
          <a:ext cx="4572000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45A769-C639-4EF8-AB8A-BAF6CCA4A6E1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052513"/>
            <a:ext cx="7874000" cy="292100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Oppervlaktewater 2012:</a:t>
            </a:r>
            <a:endParaRPr lang="en-US" altLang="nl-NL" smtClean="0"/>
          </a:p>
        </p:txBody>
      </p:sp>
      <p:graphicFrame>
        <p:nvGraphicFramePr>
          <p:cNvPr id="5" name="Chart 10"/>
          <p:cNvGraphicFramePr>
            <a:graphicFrameLocks/>
          </p:cNvGraphicFramePr>
          <p:nvPr/>
        </p:nvGraphicFramePr>
        <p:xfrm>
          <a:off x="162000" y="1278000"/>
          <a:ext cx="4572000" cy="263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162000" y="3808800"/>
          <a:ext cx="4572000" cy="263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8"/>
          <p:cNvGraphicFramePr>
            <a:graphicFrameLocks/>
          </p:cNvGraphicFramePr>
          <p:nvPr/>
        </p:nvGraphicFramePr>
        <p:xfrm>
          <a:off x="4572000" y="1278000"/>
          <a:ext cx="4572000" cy="263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3"/>
          <p:cNvGraphicFramePr>
            <a:graphicFrameLocks/>
          </p:cNvGraphicFramePr>
          <p:nvPr/>
        </p:nvGraphicFramePr>
        <p:xfrm>
          <a:off x="4572000" y="3808800"/>
          <a:ext cx="4572000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970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4" t="42455" r="15625"/>
          <a:stretch>
            <a:fillRect/>
          </a:stretch>
        </p:blipFill>
        <p:spPr bwMode="auto">
          <a:xfrm>
            <a:off x="5118100" y="-36513"/>
            <a:ext cx="4025900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0AA7D2-80C5-4D36-AB4B-5F50E2F1004C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052513"/>
            <a:ext cx="7874000" cy="4300537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Grondwater:</a:t>
            </a:r>
            <a:endParaRPr lang="en-US" altLang="nl-NL" smtClean="0"/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43" b="15636"/>
          <a:stretch>
            <a:fillRect/>
          </a:stretch>
        </p:blipFill>
        <p:spPr bwMode="auto">
          <a:xfrm>
            <a:off x="214313" y="1577975"/>
            <a:ext cx="8634412" cy="454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4AF8BC-2C2E-495F-9A0A-F57948D01B0A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352550"/>
            <a:ext cx="7497763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96913" y="1052513"/>
            <a:ext cx="78740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marL="341313" indent="-341313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nl-NL" sz="2000" b="1"/>
              <a:t>Grondwater:</a:t>
            </a:r>
            <a:endParaRPr lang="en-US" altLang="nl-NL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18C163-8E76-490F-AF18-0F0F9EDE3880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Doel monitoring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en-US" altLang="nl-NL" b="1" smtClean="0"/>
              <a:t>Vragen die we graag willen beantwoorden</a:t>
            </a:r>
          </a:p>
          <a:p>
            <a:pPr defTabSz="912813" eaLnBrk="1" hangingPunct="1">
              <a:buFontTx/>
              <a:buChar char="•"/>
            </a:pPr>
            <a:endParaRPr lang="en-US" altLang="nl-NL" b="1" smtClean="0"/>
          </a:p>
          <a:p>
            <a:pPr defTabSz="912813" eaLnBrk="1" hangingPunct="1"/>
            <a:r>
              <a:rPr lang="en-US" altLang="nl-NL" b="1" smtClean="0"/>
              <a:t>Flora en fauna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Effect nieuwe inrichting op soorten (aantal, dichtheid) flora en fauna (uitgangssituatie versus nieuw)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Effectiviteit gebied als paaiplaats voor vis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/>
            <a:r>
              <a:rPr lang="en-US" altLang="nl-NL" b="1" smtClean="0"/>
              <a:t>Waterkwantiteit en -kwaliteit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Effect nieuwe inrichting op waterkwaliteit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Effect experiment op waterkwantiteit, waterkwaliteit en flora en fauna</a:t>
            </a:r>
          </a:p>
          <a:p>
            <a:pPr defTabSz="912813" eaLnBrk="1" hangingPunct="1">
              <a:buFontTx/>
              <a:buChar char="•"/>
            </a:pPr>
            <a:r>
              <a:rPr lang="en-US" altLang="nl-NL" smtClean="0"/>
              <a:t>Relatie experiment met grondwatersysteem</a:t>
            </a:r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B02A10-EC17-4ED3-808B-0EBB30212D4C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944563"/>
            <a:ext cx="7874000" cy="4300537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Grondwater: </a:t>
            </a:r>
            <a:r>
              <a:rPr lang="en-US" altLang="nl-NL" smtClean="0"/>
              <a:t>handmatig (Fugro), </a:t>
            </a:r>
            <a:r>
              <a:rPr lang="en-US" altLang="nl-NL" smtClean="0">
                <a:solidFill>
                  <a:srgbClr val="FF0000"/>
                </a:solidFill>
              </a:rPr>
              <a:t>damwand 2002</a:t>
            </a:r>
            <a:r>
              <a:rPr lang="en-US" altLang="nl-NL" smtClean="0">
                <a:solidFill>
                  <a:srgbClr val="FF0000"/>
                </a:solidFill>
                <a:sym typeface="Wingdings" pitchFamily="2" charset="2"/>
              </a:rPr>
              <a:t> geen effect</a:t>
            </a:r>
            <a:endParaRPr lang="en-US" altLang="nl-NL" smtClean="0">
              <a:solidFill>
                <a:srgbClr val="FF0000"/>
              </a:solidFill>
            </a:endParaRPr>
          </a:p>
        </p:txBody>
      </p:sp>
      <p:pic>
        <p:nvPicPr>
          <p:cNvPr id="32773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38" y="4102100"/>
            <a:ext cx="4503737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1333500"/>
            <a:ext cx="4478337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05275"/>
            <a:ext cx="4510088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4613"/>
            <a:ext cx="4505325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Text Box 8"/>
          <p:cNvSpPr txBox="1">
            <a:spLocks noChangeArrowheads="1"/>
          </p:cNvSpPr>
          <p:nvPr/>
        </p:nvSpPr>
        <p:spPr bwMode="auto">
          <a:xfrm>
            <a:off x="2860675" y="1363663"/>
            <a:ext cx="15541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400">
                <a:solidFill>
                  <a:schemeClr val="bg2"/>
                </a:solidFill>
              </a:rPr>
              <a:t>T neutraal A kwel</a:t>
            </a:r>
            <a:endParaRPr lang="en-US" altLang="nl-NL" sz="1400">
              <a:solidFill>
                <a:schemeClr val="bg2"/>
              </a:solidFill>
            </a:endParaRPr>
          </a:p>
        </p:txBody>
      </p:sp>
      <p:sp>
        <p:nvSpPr>
          <p:cNvPr id="32778" name="Text Box 9"/>
          <p:cNvSpPr txBox="1">
            <a:spLocks noChangeArrowheads="1"/>
          </p:cNvSpPr>
          <p:nvPr/>
        </p:nvSpPr>
        <p:spPr bwMode="auto">
          <a:xfrm>
            <a:off x="7486650" y="1379538"/>
            <a:ext cx="1317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400">
                <a:solidFill>
                  <a:schemeClr val="bg2"/>
                </a:solidFill>
              </a:rPr>
              <a:t>T infilt. A infilt.</a:t>
            </a:r>
            <a:endParaRPr lang="en-US" altLang="nl-NL" sz="1400">
              <a:solidFill>
                <a:schemeClr val="bg2"/>
              </a:solidFill>
            </a:endParaRPr>
          </a:p>
        </p:txBody>
      </p:sp>
      <p:sp>
        <p:nvSpPr>
          <p:cNvPr id="32779" name="Text Box 10"/>
          <p:cNvSpPr txBox="1">
            <a:spLocks noChangeArrowheads="1"/>
          </p:cNvSpPr>
          <p:nvPr/>
        </p:nvSpPr>
        <p:spPr bwMode="auto">
          <a:xfrm>
            <a:off x="2578100" y="4167188"/>
            <a:ext cx="18605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400">
                <a:solidFill>
                  <a:schemeClr val="bg2"/>
                </a:solidFill>
              </a:rPr>
              <a:t>T infilt. A zomer kwel</a:t>
            </a:r>
            <a:endParaRPr lang="en-US" altLang="nl-NL" sz="1400">
              <a:solidFill>
                <a:schemeClr val="bg2"/>
              </a:solidFill>
            </a:endParaRPr>
          </a:p>
        </p:txBody>
      </p:sp>
      <p:sp>
        <p:nvSpPr>
          <p:cNvPr id="32780" name="Text Box 11"/>
          <p:cNvSpPr txBox="1">
            <a:spLocks noChangeArrowheads="1"/>
          </p:cNvSpPr>
          <p:nvPr/>
        </p:nvSpPr>
        <p:spPr bwMode="auto">
          <a:xfrm>
            <a:off x="7270750" y="4154488"/>
            <a:ext cx="155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400">
                <a:solidFill>
                  <a:schemeClr val="bg2"/>
                </a:solidFill>
              </a:rPr>
              <a:t>T neutraal A infilt.</a:t>
            </a:r>
            <a:endParaRPr lang="en-US" altLang="nl-NL" sz="1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944563"/>
            <a:ext cx="7469187" cy="373062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Grondwater: </a:t>
            </a:r>
            <a:r>
              <a:rPr lang="en-US" altLang="nl-NL" smtClean="0"/>
              <a:t>automatisch (Deltares), </a:t>
            </a:r>
            <a:r>
              <a:rPr lang="en-US" altLang="nl-NL" smtClean="0">
                <a:solidFill>
                  <a:srgbClr val="FF0000"/>
                </a:solidFill>
              </a:rPr>
              <a:t>vanaf dec 2012</a:t>
            </a: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1296988"/>
            <a:ext cx="6650037" cy="510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388" y="3713163"/>
            <a:ext cx="3276600" cy="2149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1658938"/>
            <a:ext cx="3263900" cy="197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C00566-52DD-4385-A92E-70035BE0A3C9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Hoe verder?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662113"/>
            <a:ext cx="5175250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657225" y="1143000"/>
            <a:ext cx="357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 b="1"/>
              <a:t>Experiment adaptief peilbeheer</a:t>
            </a:r>
            <a:endParaRPr lang="nl-NL" altLang="nl-NL" b="1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6686550" y="212725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/>
              <a:t>Max. </a:t>
            </a:r>
            <a:r>
              <a:rPr lang="el-GR" altLang="nl-NL">
                <a:cs typeface="Arial" charset="0"/>
              </a:rPr>
              <a:t>Δ</a:t>
            </a:r>
            <a:r>
              <a:rPr lang="en-US" altLang="nl-NL"/>
              <a:t>50 cm</a:t>
            </a:r>
            <a:endParaRPr lang="nl-NL" altLang="nl-NL"/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6692900" y="323850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/>
              <a:t>Max. </a:t>
            </a:r>
            <a:r>
              <a:rPr lang="el-GR" altLang="nl-NL">
                <a:cs typeface="Arial" charset="0"/>
              </a:rPr>
              <a:t>Δ</a:t>
            </a:r>
            <a:r>
              <a:rPr lang="en-US" altLang="nl-NL"/>
              <a:t>50 cm</a:t>
            </a:r>
            <a:endParaRPr lang="nl-NL" altLang="nl-NL"/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6689725" y="4340225"/>
            <a:ext cx="1644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/>
              <a:t>Max. </a:t>
            </a:r>
            <a:r>
              <a:rPr lang="el-GR" altLang="nl-NL">
                <a:cs typeface="Arial" charset="0"/>
              </a:rPr>
              <a:t>Δ</a:t>
            </a:r>
            <a:r>
              <a:rPr lang="en-US" altLang="nl-NL">
                <a:cs typeface="Arial" charset="0"/>
              </a:rPr>
              <a:t>10</a:t>
            </a:r>
            <a:r>
              <a:rPr lang="en-US" altLang="nl-NL"/>
              <a:t>0 cm</a:t>
            </a:r>
          </a:p>
          <a:p>
            <a:pPr eaLnBrk="1" hangingPunct="1"/>
            <a:endParaRPr lang="nl-NL" altLang="nl-NL"/>
          </a:p>
        </p:txBody>
      </p:sp>
      <p:sp>
        <p:nvSpPr>
          <p:cNvPr id="34826" name="Text Box 11"/>
          <p:cNvSpPr txBox="1">
            <a:spLocks noChangeArrowheads="1"/>
          </p:cNvSpPr>
          <p:nvPr/>
        </p:nvSpPr>
        <p:spPr bwMode="auto">
          <a:xfrm>
            <a:off x="6696075" y="5508625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/>
              <a:t>Max. </a:t>
            </a:r>
            <a:r>
              <a:rPr lang="el-GR" altLang="nl-NL">
                <a:cs typeface="Arial" charset="0"/>
              </a:rPr>
              <a:t>Δ</a:t>
            </a:r>
            <a:r>
              <a:rPr lang="en-US" altLang="nl-NL">
                <a:cs typeface="Arial" charset="0"/>
              </a:rPr>
              <a:t>10</a:t>
            </a:r>
            <a:r>
              <a:rPr lang="en-US" altLang="nl-NL"/>
              <a:t>0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545EC7-13F0-4D88-8DFE-CC807D53192E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Aanpak: Wat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912813" y="1698625"/>
            <a:ext cx="3082925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1313" indent="-341313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1363" indent="-284163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nl-NL" sz="2000"/>
              <a:t>Vegetatie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nl-NL" sz="200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nl-NL" sz="2000"/>
              <a:t>Vogels </a:t>
            </a:r>
          </a:p>
          <a:p>
            <a:pPr lvl="1" eaLnBrk="1" hangingPunct="1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</a:pPr>
            <a:r>
              <a:rPr lang="en-US" altLang="nl-NL" sz="2000"/>
              <a:t>weidevogels</a:t>
            </a:r>
          </a:p>
          <a:p>
            <a:pPr lvl="1" eaLnBrk="1" hangingPunct="1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</a:pPr>
            <a:r>
              <a:rPr lang="en-US" altLang="nl-NL" sz="2000"/>
              <a:t>broedvogels</a:t>
            </a:r>
          </a:p>
          <a:p>
            <a:pPr lvl="1" eaLnBrk="1" hangingPunct="1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</a:pPr>
            <a:r>
              <a:rPr lang="en-US" altLang="nl-NL" sz="2000"/>
              <a:t>wintergast</a:t>
            </a:r>
          </a:p>
          <a:p>
            <a:pPr lvl="1" eaLnBrk="1" hangingPunct="1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</a:pPr>
            <a:endParaRPr lang="en-US" altLang="nl-NL" sz="200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nl-NL" sz="2000"/>
              <a:t>Zoogdieren</a:t>
            </a:r>
          </a:p>
          <a:p>
            <a:pPr lvl="1" eaLnBrk="1" hangingPunct="1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</a:pPr>
            <a:r>
              <a:rPr lang="en-US" altLang="nl-NL" sz="2000"/>
              <a:t>algemeen</a:t>
            </a:r>
          </a:p>
          <a:p>
            <a:pPr lvl="1" eaLnBrk="1" hangingPunct="1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</a:pPr>
            <a:r>
              <a:rPr lang="en-US" altLang="nl-NL" sz="2000"/>
              <a:t>vleermuizen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945063" y="1720850"/>
            <a:ext cx="3082925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1313" indent="-341313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1363" indent="-284163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nl-NL" sz="2000"/>
              <a:t>Amfibieën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nl-NL" sz="200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nl-NL" sz="2000"/>
              <a:t>Vissen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nl-NL" sz="200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nl-NL" sz="2000"/>
              <a:t>(Water)insecten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nl-NL" sz="200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nl-NL" sz="2000"/>
              <a:t>Waterhuishouding</a:t>
            </a:r>
          </a:p>
          <a:p>
            <a:pPr lvl="1" eaLnBrk="1" hangingPunct="1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</a:pPr>
            <a:r>
              <a:rPr lang="en-US" altLang="nl-NL" sz="2000"/>
              <a:t>Oppervlaktewater</a:t>
            </a:r>
          </a:p>
          <a:p>
            <a:pPr lvl="1" eaLnBrk="1" hangingPunct="1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</a:pPr>
            <a:r>
              <a:rPr lang="en-US" altLang="nl-NL" sz="2000"/>
              <a:t>Grondwater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0FBB4C-0982-467B-8F18-C2C8D86BC2A1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Situatie 2011-2012</a:t>
            </a:r>
          </a:p>
        </p:txBody>
      </p:sp>
      <p:pic>
        <p:nvPicPr>
          <p:cNvPr id="717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552450" y="238125"/>
            <a:ext cx="3286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nl-NL" sz="2800" b="1"/>
              <a:t>Situatie 2011-2012</a:t>
            </a:r>
            <a:endParaRPr lang="en-GB" altLang="nl-NL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C6154B9-386E-481E-B26B-F23C3154BCA6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Situatie 2011-2012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8" t="26106" r="13867" b="11105"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894F42-AD29-4B74-ABC9-5A5A08A38890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Aanpak: hoe, wie, wanneer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defTabSz="912813" eaLnBrk="1" hangingPunct="1"/>
            <a:r>
              <a:rPr lang="en-US" altLang="nl-NL" i="1" smtClean="0"/>
              <a:t>Zie monitoringsplan</a:t>
            </a:r>
          </a:p>
          <a:p>
            <a:pPr marL="0" indent="0" defTabSz="912813" eaLnBrk="1" hangingPunct="1"/>
            <a:endParaRPr lang="en-US" altLang="nl-NL" sz="800" i="1" smtClean="0"/>
          </a:p>
          <a:p>
            <a:pPr marL="0" indent="0" defTabSz="912813" eaLnBrk="1" hangingPunct="1"/>
            <a:r>
              <a:rPr lang="en-US" altLang="nl-NL" b="1" smtClean="0"/>
              <a:t>Flora en fauna:</a:t>
            </a:r>
          </a:p>
          <a:p>
            <a:pPr marL="0" indent="0" defTabSz="912813" eaLnBrk="1" hangingPunct="1"/>
            <a:endParaRPr lang="en-US" altLang="nl-NL" smtClean="0"/>
          </a:p>
          <a:p>
            <a:pPr marL="0" indent="0" defTabSz="912813" eaLnBrk="1" hangingPunct="1"/>
            <a:endParaRPr lang="en-US" altLang="nl-NL" smtClean="0"/>
          </a:p>
          <a:p>
            <a:pPr marL="0" indent="0" defTabSz="912813" eaLnBrk="1" hangingPunct="1"/>
            <a:endParaRPr lang="en-US" altLang="nl-NL" smtClean="0"/>
          </a:p>
          <a:p>
            <a:pPr marL="0" indent="0" defTabSz="912813" eaLnBrk="1" hangingPunct="1"/>
            <a:endParaRPr lang="en-US" altLang="nl-NL" smtClean="0"/>
          </a:p>
          <a:p>
            <a:pPr marL="0" indent="0" defTabSz="912813" eaLnBrk="1" hangingPunct="1"/>
            <a:endParaRPr lang="en-US" altLang="nl-NL" smtClean="0"/>
          </a:p>
          <a:p>
            <a:pPr marL="0" indent="0" defTabSz="912813" eaLnBrk="1" hangingPunct="1"/>
            <a:endParaRPr lang="en-US" altLang="nl-NL" smtClean="0"/>
          </a:p>
          <a:p>
            <a:pPr marL="0" indent="0" defTabSz="912813" eaLnBrk="1" hangingPunct="1"/>
            <a:endParaRPr lang="en-US" altLang="nl-NL" smtClean="0"/>
          </a:p>
          <a:p>
            <a:pPr marL="0" indent="0" defTabSz="912813" eaLnBrk="1" hangingPunct="1"/>
            <a:endParaRPr lang="en-US" altLang="nl-NL" sz="1100" smtClean="0"/>
          </a:p>
          <a:p>
            <a:pPr marL="0" indent="0" defTabSz="912813" eaLnBrk="1" hangingPunct="1"/>
            <a:r>
              <a:rPr lang="en-US" altLang="nl-NL" b="1" smtClean="0"/>
              <a:t>Water:</a:t>
            </a:r>
          </a:p>
          <a:p>
            <a:pPr marL="0" indent="0" defTabSz="912813" eaLnBrk="1" hangingPunct="1"/>
            <a:r>
              <a:rPr lang="en-US" altLang="nl-NL" smtClean="0"/>
              <a:t>HHNK: Oppervlaktewater (kwaliteit, kwantiteit)</a:t>
            </a:r>
          </a:p>
          <a:p>
            <a:pPr marL="0" indent="0" defTabSz="912813" eaLnBrk="1" hangingPunct="1"/>
            <a:r>
              <a:rPr lang="en-US" altLang="nl-NL" smtClean="0"/>
              <a:t>Deltares: Grondwater</a:t>
            </a:r>
          </a:p>
          <a:p>
            <a:pPr marL="0" indent="0" defTabSz="912813" eaLnBrk="1" hangingPunct="1"/>
            <a:endParaRPr lang="en-US" altLang="nl-NL" smtClean="0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2306638"/>
            <a:ext cx="7443787" cy="264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C1443B-4FA0-4D1B-88C6-FB8D233DBD04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482725"/>
            <a:ext cx="2306637" cy="4300538"/>
          </a:xfrm>
        </p:spPr>
        <p:txBody>
          <a:bodyPr/>
          <a:lstStyle/>
          <a:p>
            <a:pPr defTabSz="912813" eaLnBrk="1" hangingPunct="1"/>
            <a:r>
              <a:rPr lang="en-US" altLang="nl-NL" b="1" smtClean="0"/>
              <a:t>Wintervogels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Wilde eend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Kokmeeuw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Stormmeeuw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Kievit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Fazant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Kauw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Ekster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Zwarte kraai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Houtduif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Kramsvogel </a:t>
            </a:r>
            <a:endParaRPr lang="en-US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C9D4761-E723-44D1-91F2-114F1A55F54C}" type="datetime4">
              <a:rPr lang="nl-NL" altLang="nl-NL">
                <a:solidFill>
                  <a:srgbClr val="008BBF"/>
                </a:solidFill>
              </a:rPr>
              <a:pPr eaLnBrk="1" hangingPunct="1"/>
              <a:t>24 november 2015</a:t>
            </a:fld>
            <a:endParaRPr lang="nl-NL" altLang="nl-NL">
              <a:solidFill>
                <a:srgbClr val="008BB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Resultaten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en-US" altLang="nl-NL" b="1" smtClean="0"/>
              <a:t>Aalscholvers en ganzen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Blauwe reiger		 8 waarn. 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Aalscholver 			 0 waarn.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Grauwe gans 	          324 waarn.</a:t>
            </a:r>
          </a:p>
          <a:p>
            <a:pPr lvl="1" defTabSz="912813" eaLnBrk="1" hangingPunct="1"/>
            <a:r>
              <a:rPr lang="nl-NL" altLang="nl-NL" smtClean="0">
                <a:solidFill>
                  <a:srgbClr val="3C8C93"/>
                </a:solidFill>
              </a:rPr>
              <a:t>pul 		          111 waarn.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Soepgans 		            13 waarn.</a:t>
            </a:r>
          </a:p>
          <a:p>
            <a:pPr lvl="1" defTabSz="912813" eaLnBrk="1" hangingPunct="1"/>
            <a:r>
              <a:rPr lang="nl-NL" altLang="nl-NL" smtClean="0">
                <a:solidFill>
                  <a:srgbClr val="3C8C93"/>
                </a:solidFill>
              </a:rPr>
              <a:t>pul 			 6 waarn</a:t>
            </a:r>
            <a:r>
              <a:rPr lang="nl-NL" altLang="nl-NL" smtClean="0"/>
              <a:t>.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Brandgans 		            11 waarn.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Kolgans 			 2 waarn.</a:t>
            </a:r>
          </a:p>
          <a:p>
            <a:pPr defTabSz="912813" eaLnBrk="1" hangingPunct="1">
              <a:buFontTx/>
              <a:buChar char="•"/>
            </a:pPr>
            <a:r>
              <a:rPr lang="nl-NL" altLang="nl-NL" smtClean="0"/>
              <a:t>Kleine? canadese gans 	 2 waarn.</a:t>
            </a:r>
            <a:endParaRPr lang="en-US" altLang="nl-NL" smtClean="0"/>
          </a:p>
          <a:p>
            <a:pPr defTabSz="912813" eaLnBrk="1" hangingPunct="1"/>
            <a:endParaRPr lang="en-US" altLang="nl-NL" smtClean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985838"/>
            <a:ext cx="3089275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50" y="2505075"/>
            <a:ext cx="18351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0" y="3049588"/>
            <a:ext cx="1746250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088" y="4295775"/>
            <a:ext cx="1995487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88" y="5649913"/>
            <a:ext cx="1335087" cy="120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3" y="5091113"/>
            <a:ext cx="1293812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640</TotalTime>
  <Words>553</Words>
  <Application>Microsoft Office PowerPoint</Application>
  <PresentationFormat>On-screen Show (4:3)</PresentationFormat>
  <Paragraphs>331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MS Gothic</vt:lpstr>
      <vt:lpstr>Wingdings</vt:lpstr>
      <vt:lpstr>blank</vt:lpstr>
      <vt:lpstr>Monitoring: uitgangssituatie</vt:lpstr>
      <vt:lpstr>Inhoud</vt:lpstr>
      <vt:lpstr>Doel monitoring</vt:lpstr>
      <vt:lpstr>Aanpak: Wat</vt:lpstr>
      <vt:lpstr>Situatie 2011-2012</vt:lpstr>
      <vt:lpstr>Situatie 2011-2012</vt:lpstr>
      <vt:lpstr>Aanpak: hoe, wie, wanneer</vt:lpstr>
      <vt:lpstr>Resultaten</vt:lpstr>
      <vt:lpstr>Resultaten</vt:lpstr>
      <vt:lpstr>Resultaten</vt:lpstr>
      <vt:lpstr>Resultaten</vt:lpstr>
      <vt:lpstr>Resultaten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Resultaten</vt:lpstr>
      <vt:lpstr>Resultaten</vt:lpstr>
      <vt:lpstr>Resultaten</vt:lpstr>
      <vt:lpstr>Resultaten</vt:lpstr>
      <vt:lpstr>Resultaten</vt:lpstr>
      <vt:lpstr>Resultaten</vt:lpstr>
      <vt:lpstr>Resultaten</vt:lpstr>
      <vt:lpstr>Resultaten</vt:lpstr>
      <vt:lpstr>Resultaten</vt:lpstr>
      <vt:lpstr>Resultaten</vt:lpstr>
      <vt:lpstr>Resultaten</vt:lpstr>
      <vt:lpstr>Resultaten</vt:lpstr>
      <vt:lpstr>Hoe verder?</vt:lpstr>
    </vt:vector>
  </TitlesOfParts>
  <Company>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Monitoringsplan</dc:title>
  <dc:creator>ek_ro</dc:creator>
  <cp:lastModifiedBy>Remco van Ek</cp:lastModifiedBy>
  <cp:revision>62</cp:revision>
  <cp:lastPrinted>2007-11-21T13:24:47Z</cp:lastPrinted>
  <dcterms:created xsi:type="dcterms:W3CDTF">2011-12-02T03:16:13Z</dcterms:created>
  <dcterms:modified xsi:type="dcterms:W3CDTF">2015-11-24T09:02:13Z</dcterms:modified>
</cp:coreProperties>
</file>