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57" r:id="rId4"/>
    <p:sldId id="258" r:id="rId5"/>
    <p:sldId id="259" r:id="rId6"/>
    <p:sldId id="260" r:id="rId7"/>
    <p:sldId id="264" r:id="rId8"/>
    <p:sldId id="265" r:id="rId9"/>
    <p:sldId id="261" r:id="rId10"/>
    <p:sldId id="262" r:id="rId11"/>
    <p:sldId id="263" r:id="rId12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5050"/>
    <a:srgbClr val="D2D2D2"/>
    <a:srgbClr val="DCDCDC"/>
    <a:srgbClr val="C8C8C8"/>
    <a:srgbClr val="FEFEFE"/>
    <a:srgbClr val="FFFFFE"/>
    <a:srgbClr val="008BA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0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72" d="100"/>
          <a:sy n="72" d="100"/>
        </p:scale>
        <p:origin x="-2400" y="-114"/>
      </p:cViewPr>
      <p:guideLst>
        <p:guide orient="horz" pos="3126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DCA4289-4648-4FE3-A8CD-244B7E3B50C1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9773EDF-767F-4361-9DEB-786AFD11C83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AAC486A0-6EAA-4FE1-B843-14036D8D2D2E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F99B993-B153-4DB3-8BEA-94CF8A7304E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763"/>
            <a:ext cx="4146550" cy="254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3663" y="333375"/>
            <a:ext cx="2170112" cy="99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10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00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7" name="Rectangle 11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000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5000"/>
            </a:srgb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sz="1600">
              <a:solidFill>
                <a:schemeClr val="bg1"/>
              </a:solidFill>
              <a:ea typeface="MS Gothic" charset="-128"/>
              <a:cs typeface="+mn-cs"/>
            </a:endParaRPr>
          </a:p>
        </p:txBody>
      </p:sp>
      <p:sp>
        <p:nvSpPr>
          <p:cNvPr id="9" name="Line 13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" name="Line 14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1" name="Line 15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 marL="0" indent="0"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sp>
        <p:nvSpPr>
          <p:cNvPr id="12" name="Rectangle 17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>
              <a:defRPr sz="1600"/>
            </a:lvl1pPr>
          </a:lstStyle>
          <a:p>
            <a:pPr>
              <a:defRPr/>
            </a:pPr>
            <a:fld id="{2E81B88D-37F1-4C28-BE4D-0FF9E132EC83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AE8740-BA3F-41C7-B0FB-D82801A2CDD5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C3B069-C0E4-4EA8-8070-D93774214400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6DCCF4-FCFA-46BF-B774-811969203A64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41BCCC-EF9B-4D1D-ADDD-CA3CF93DAF0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94D954-6F01-413C-B04E-64881F759F83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B8558D-F1C1-4485-9631-6F66ECE356E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5CB87-F6D8-4A25-96CF-3BD5C563FE42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D40EBB-E3FD-477A-A332-193EE2B0E11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67665-DCAA-4F9D-9D5B-B332FF5D8C96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4EEFD8-E06E-4262-9A0B-626371EB5CCE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0F010F-5A6A-438C-B26E-6CC682675E86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CC277C-453E-4C67-A9A3-ABBF1EEF48E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1F186-BB01-4EF1-B1E5-5166B69588B2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A7095C-4084-40F9-9BF7-0CFEB63BB451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98BA2-C7E7-4DA4-9610-9180096B675F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B2D8D1-95D2-43E5-A017-39BA037570D6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214B54-4869-46FF-8435-3C483A51F084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012BF-45E9-4EB7-8400-05292A59B09B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52E404-4AD0-4ED3-B06B-BA98E5E20E32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7073E-E258-4FA8-B2FC-A675E2BC0408}" type="slidenum">
              <a:rPr lang="nl-NL"/>
              <a:pPr>
                <a:defRPr/>
              </a:pPr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Klik om de opmaakprofielen van de modeltekst te bewerken</a:t>
            </a:r>
          </a:p>
          <a:p>
            <a:pPr lvl="1"/>
            <a:r>
              <a:rPr lang="en-GB" smtClean="0"/>
              <a:t>Tweede niveau</a:t>
            </a:r>
          </a:p>
          <a:p>
            <a:pPr lvl="2"/>
            <a:r>
              <a:rPr lang="en-GB" smtClean="0"/>
              <a:t>Derde niveau</a:t>
            </a:r>
          </a:p>
          <a:p>
            <a:pPr lvl="3"/>
            <a:r>
              <a:rPr lang="en-GB" smtClean="0"/>
              <a:t>Vierde niveau</a:t>
            </a:r>
          </a:p>
          <a:p>
            <a:pPr lvl="4"/>
            <a:r>
              <a:rPr lang="en-GB" smtClean="0"/>
              <a:t>Vijfde niveau</a:t>
            </a:r>
          </a:p>
          <a:p>
            <a:pPr lvl="0"/>
            <a:endParaRPr lang="nl-NL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22613" y="6613525"/>
            <a:ext cx="1436687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008BBF"/>
                </a:solidFill>
                <a:cs typeface="+mn-cs"/>
              </a:defRPr>
            </a:lvl1pPr>
          </a:lstStyle>
          <a:p>
            <a:pPr>
              <a:defRPr/>
            </a:pPr>
            <a:fld id="{6A936759-085F-47F2-9655-7898BC66423B}" type="datetime4">
              <a:rPr lang="nl-NL"/>
              <a:pPr>
                <a:defRPr/>
              </a:pPr>
              <a:t>3 juni 2013</a:t>
            </a:fld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>
                <a:solidFill>
                  <a:srgbClr val="008BBF"/>
                </a:solidFill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83100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008BBF"/>
                </a:solidFill>
                <a:cs typeface="+mn-cs"/>
              </a:defRPr>
            </a:lvl1pPr>
          </a:lstStyle>
          <a:p>
            <a:pPr>
              <a:defRPr/>
            </a:pPr>
            <a:fld id="{799DC5DF-74DA-4DC3-912B-598D7F0D7024}" type="slidenum">
              <a:rPr lang="nl-NL"/>
              <a:pPr>
                <a:defRPr/>
              </a:pPr>
              <a:t>‹#›</a:t>
            </a:fld>
            <a:endParaRPr lang="nl-NL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-1588"/>
            <a:ext cx="9123363" cy="954088"/>
          </a:xfrm>
          <a:prstGeom prst="rect">
            <a:avLst/>
          </a:prstGeom>
          <a:solidFill>
            <a:srgbClr val="A6A698"/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pic>
        <p:nvPicPr>
          <p:cNvPr id="2" name="Picture 8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654925" y="-1588"/>
            <a:ext cx="1489075" cy="955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9" descr="D111-007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792788" y="-22225"/>
            <a:ext cx="1585912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-14288" y="-26988"/>
            <a:ext cx="9123363" cy="319088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317500"/>
            <a:ext cx="9123363" cy="317500"/>
          </a:xfrm>
          <a:prstGeom prst="rect">
            <a:avLst/>
          </a:prstGeom>
          <a:solidFill>
            <a:schemeClr val="tx1">
              <a:alpha val="35001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0" y="635000"/>
            <a:ext cx="9123363" cy="3175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  <a:effectLst/>
          <a:extLst>
            <a:ext uri="{91240B29-F687-4F45-9708-019B960494DF}"/>
            <a:ext uri="{AF507438-7753-43E0-B8FC-AC1667EBCBE1}"/>
          </a:extLst>
        </p:spPr>
        <p:txBody>
          <a:bodyPr wrap="none" lIns="82945" tIns="41473" rIns="82945" bIns="41473" anchor="ctr"/>
          <a:lstStyle/>
          <a:p>
            <a:pPr algn="ctr" defTabSz="414338" hangingPunct="0">
              <a:lnSpc>
                <a:spcPct val="80000"/>
              </a:lnSpc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sz="1600">
              <a:solidFill>
                <a:schemeClr val="bg1"/>
              </a:solidFill>
              <a:ea typeface="MS Gothic" charset="-128"/>
              <a:cs typeface="+mn-cs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>
            <a:off x="0" y="317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8" name="Line 14"/>
          <p:cNvSpPr>
            <a:spLocks noChangeShapeType="1"/>
          </p:cNvSpPr>
          <p:nvPr/>
        </p:nvSpPr>
        <p:spPr bwMode="auto">
          <a:xfrm>
            <a:off x="0" y="6350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1039" name="Line 15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pic>
        <p:nvPicPr>
          <p:cNvPr id="1040" name="Picture 18" descr="woordmerk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3" name="Line 19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/>
            <a:ext uri="{AF507438-7753-43E0-B8FC-AC1667EBCBE1}"/>
          </a:extLst>
        </p:spPr>
        <p:txBody>
          <a:bodyPr wrap="none" anchor="ctr"/>
          <a:lstStyle/>
          <a:p>
            <a:pPr>
              <a:defRPr/>
            </a:pPr>
            <a:endParaRPr lang="en-US"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 ft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&gt;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7"/>
          <p:cNvSpPr>
            <a:spLocks noGrp="1" noChangeArrowheads="1"/>
          </p:cNvSpPr>
          <p:nvPr>
            <p:ph type="dt" sz="quarter" idx="10"/>
          </p:nvPr>
        </p:nvSpPr>
        <p:spPr>
          <a:xfrm>
            <a:off x="2051050" y="5805488"/>
            <a:ext cx="6618288" cy="338137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26864212-F77E-4488-B488-6B54B5F98865}" type="datetime4">
              <a:rPr lang="nl-NL" smtClean="0">
                <a:cs typeface="Arial" charset="0"/>
              </a:rPr>
              <a:pPr/>
              <a:t>3 juni 2013</a:t>
            </a:fld>
            <a:endParaRPr lang="nl-NL" smtClean="0">
              <a:cs typeface="Arial" charset="0"/>
            </a:endParaRP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1050" y="3068638"/>
            <a:ext cx="7092950" cy="885825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rgbClr val="008BA1"/>
                </a:solidFill>
              </a:rPr>
              <a:t>Modelling pipeline hydraulics in WANDA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051050" y="4076700"/>
            <a:ext cx="6618288" cy="1144588"/>
          </a:xfrm>
        </p:spPr>
        <p:txBody>
          <a:bodyPr/>
          <a:lstStyle/>
          <a:p>
            <a:pPr eaLnBrk="1" hangingPunct="1"/>
            <a:r>
              <a:rPr lang="en-US" smtClean="0"/>
              <a:t>What is new in Wanda 4.2</a:t>
            </a:r>
          </a:p>
        </p:txBody>
      </p:sp>
      <p:pic>
        <p:nvPicPr>
          <p:cNvPr id="15364" name="Picture 5" descr="WANDA opstartscherm v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4437063"/>
            <a:ext cx="3995738" cy="225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342900" indent="-342900" eaLnBrk="1" hangingPunct="1"/>
            <a:r>
              <a:rPr lang="en-US" smtClean="0"/>
              <a:t>Rigid column pipe with grid for temperature</a:t>
            </a:r>
            <a:endParaRPr lang="en-GB" smtClean="0"/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 rotWithShape="1">
            <a:blip r:embed="rId2"/>
            <a:stretch>
              <a:fillRect/>
            </a:stretch>
          </a:blipFill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/>
          <a:lstStyle/>
          <a:p>
            <a:pPr eaLnBrk="1" hangingPunct="1">
              <a:defRPr/>
            </a:pPr>
            <a:r>
              <a:rPr lang="en-GB">
                <a:noFill/>
              </a:rPr>
              <a:t> </a:t>
            </a:r>
          </a:p>
        </p:txBody>
      </p:sp>
      <p:sp>
        <p:nvSpPr>
          <p:cNvPr id="24579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A8363B0A-493C-4F6A-94CE-C74BC4FEB23E}" type="datetime4">
              <a:rPr lang="nl-NL" smtClean="0">
                <a:cs typeface="Arial" charset="0"/>
              </a:rPr>
              <a:pPr/>
              <a:t>3 juni 2013</a:t>
            </a:fld>
            <a:endParaRPr lang="nl-NL" smtClean="0"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836738" y="1773238"/>
            <a:ext cx="5761037" cy="1295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Oval 5"/>
          <p:cNvSpPr/>
          <p:nvPr/>
        </p:nvSpPr>
        <p:spPr>
          <a:xfrm>
            <a:off x="1765300" y="2349500"/>
            <a:ext cx="142875" cy="142875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7524750" y="2357438"/>
            <a:ext cx="144463" cy="144462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125663" y="2349500"/>
            <a:ext cx="142875" cy="142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2484438" y="2349500"/>
            <a:ext cx="144462" cy="142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2844800" y="2357438"/>
            <a:ext cx="144463" cy="1444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3205163" y="2357438"/>
            <a:ext cx="144462" cy="1444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3565525" y="2349500"/>
            <a:ext cx="142875" cy="142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2" name="Oval 21"/>
          <p:cNvSpPr/>
          <p:nvPr/>
        </p:nvSpPr>
        <p:spPr>
          <a:xfrm>
            <a:off x="3924300" y="2349500"/>
            <a:ext cx="144463" cy="142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4284663" y="2349500"/>
            <a:ext cx="144462" cy="14287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645025" y="2357438"/>
            <a:ext cx="144463" cy="1444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5005388" y="2357438"/>
            <a:ext cx="144462" cy="1444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5365750" y="2357438"/>
            <a:ext cx="142875" cy="1444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5724525" y="2365375"/>
            <a:ext cx="144463" cy="1444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9" name="Oval 28"/>
          <p:cNvSpPr/>
          <p:nvPr/>
        </p:nvSpPr>
        <p:spPr>
          <a:xfrm>
            <a:off x="6084888" y="2365375"/>
            <a:ext cx="144462" cy="144463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0" name="Oval 29"/>
          <p:cNvSpPr/>
          <p:nvPr/>
        </p:nvSpPr>
        <p:spPr>
          <a:xfrm>
            <a:off x="6445250" y="2357438"/>
            <a:ext cx="144463" cy="1444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6805613" y="2357438"/>
            <a:ext cx="144462" cy="1444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32" name="Oval 31"/>
          <p:cNvSpPr/>
          <p:nvPr/>
        </p:nvSpPr>
        <p:spPr>
          <a:xfrm>
            <a:off x="7165975" y="2357438"/>
            <a:ext cx="142875" cy="14446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QandA</a:t>
            </a:r>
            <a:endParaRPr lang="en-GB" smtClean="0"/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en-GB" smtClean="0"/>
          </a:p>
        </p:txBody>
      </p:sp>
      <p:sp>
        <p:nvSpPr>
          <p:cNvPr id="25603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417664C-288C-4077-AAB0-0399EA43DF80}" type="datetime4">
              <a:rPr lang="nl-NL" smtClean="0">
                <a:cs typeface="Arial" charset="0"/>
              </a:rPr>
              <a:pPr/>
              <a:t>3 juni 2013</a:t>
            </a:fld>
            <a:endParaRPr lang="nl-NL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Questions?</a:t>
            </a:r>
          </a:p>
        </p:txBody>
      </p:sp>
      <p:pic>
        <p:nvPicPr>
          <p:cNvPr id="16386" name="Picture 6"/>
          <p:cNvPicPr>
            <a:picLocks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2708275"/>
            <a:ext cx="3889375" cy="2124075"/>
          </a:xfrm>
        </p:spPr>
      </p:pic>
      <p:sp>
        <p:nvSpPr>
          <p:cNvPr id="16387" name="Text Box 4"/>
          <p:cNvSpPr txBox="1">
            <a:spLocks noChangeArrowheads="1"/>
          </p:cNvSpPr>
          <p:nvPr/>
        </p:nvSpPr>
        <p:spPr bwMode="auto">
          <a:xfrm>
            <a:off x="1042988" y="1484313"/>
            <a:ext cx="3024187" cy="77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Raise hand</a:t>
            </a:r>
          </a:p>
          <a:p>
            <a:pPr>
              <a:spcBef>
                <a:spcPct val="50000"/>
              </a:spcBef>
            </a:pPr>
            <a:r>
              <a:rPr lang="en-US"/>
              <a:t>Ask questions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2BD61DD-2932-45A3-9833-4CBBFE4F994A}" type="datetime4">
              <a:rPr lang="nl-NL" smtClean="0">
                <a:cs typeface="Arial" charset="0"/>
              </a:rPr>
              <a:pPr/>
              <a:t>3 juni 2013</a:t>
            </a:fld>
            <a:endParaRPr lang="nl-NL" smtClean="0">
              <a:cs typeface="Arial" charset="0"/>
            </a:endParaRPr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96913" y="233363"/>
            <a:ext cx="7835900" cy="611187"/>
          </a:xfrm>
        </p:spPr>
        <p:txBody>
          <a:bodyPr/>
          <a:lstStyle/>
          <a:p>
            <a:pPr eaLnBrk="1" hangingPunct="1"/>
            <a:r>
              <a:rPr lang="en-US" smtClean="0"/>
              <a:t>Contents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Char char="•"/>
            </a:pPr>
            <a:r>
              <a:rPr lang="en-US" smtClean="0"/>
              <a:t>Igrafix 2013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Vent with automated level effect and weir functionality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Fast filling pipe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Parameter script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Heat components</a:t>
            </a:r>
          </a:p>
          <a:p>
            <a:pPr lvl="1" eaLnBrk="1" hangingPunct="1"/>
            <a:r>
              <a:rPr lang="en-US" smtClean="0">
                <a:solidFill>
                  <a:srgbClr val="FF5050"/>
                </a:solidFill>
              </a:rPr>
              <a:t>4-way heat exchanger</a:t>
            </a:r>
          </a:p>
          <a:p>
            <a:pPr lvl="1" eaLnBrk="1" hangingPunct="1"/>
            <a:r>
              <a:rPr lang="en-US" smtClean="0"/>
              <a:t>Gas boiler</a:t>
            </a:r>
          </a:p>
          <a:p>
            <a:pPr lvl="1" eaLnBrk="1" hangingPunct="1"/>
            <a:r>
              <a:rPr lang="en-US" smtClean="0"/>
              <a:t>Solar collector</a:t>
            </a:r>
          </a:p>
          <a:p>
            <a:pPr lvl="1" eaLnBrk="1" hangingPunct="1"/>
            <a:r>
              <a:rPr lang="en-US" smtClean="0">
                <a:solidFill>
                  <a:srgbClr val="FF5050"/>
                </a:solidFill>
              </a:rPr>
              <a:t>Rigid column pipe with grid for temperature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QandA</a:t>
            </a:r>
          </a:p>
          <a:p>
            <a:pPr eaLnBrk="1" hangingPunct="1">
              <a:buFontTx/>
              <a:buChar char="•"/>
            </a:pPr>
            <a:endParaRPr lang="en-US" smtClean="0"/>
          </a:p>
          <a:p>
            <a:pPr eaLnBrk="1" hangingPunct="1">
              <a:buFontTx/>
              <a:buChar char="•"/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Igrafix 2013</a:t>
            </a:r>
            <a:endParaRPr lang="en-GB" smtClean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684213" y="1484313"/>
            <a:ext cx="7874000" cy="4300537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en-GB" smtClean="0"/>
              <a:t>Improved compatibility with Windows 7 and 8</a:t>
            </a:r>
          </a:p>
          <a:p>
            <a:pPr eaLnBrk="1" hangingPunct="1">
              <a:buFontTx/>
              <a:buChar char="•"/>
            </a:pPr>
            <a:r>
              <a:rPr lang="en-GB" smtClean="0"/>
              <a:t>Updated look and feel to modern user interface</a:t>
            </a:r>
          </a:p>
          <a:p>
            <a:pPr eaLnBrk="1" hangingPunct="1">
              <a:buFontTx/>
              <a:buChar char="•"/>
            </a:pPr>
            <a:r>
              <a:rPr lang="en-GB" smtClean="0"/>
              <a:t>Inclusion of extended recent files list</a:t>
            </a:r>
          </a:p>
          <a:p>
            <a:pPr eaLnBrk="1" hangingPunct="1"/>
            <a:endParaRPr lang="en-GB" smtClean="0"/>
          </a:p>
        </p:txBody>
      </p:sp>
      <p:sp>
        <p:nvSpPr>
          <p:cNvPr id="18435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51FFFE-ACC3-454C-8521-0AB5D09AA920}" type="datetime4">
              <a:rPr lang="nl-NL" smtClean="0">
                <a:cs typeface="Arial" charset="0"/>
              </a:rPr>
              <a:pPr/>
              <a:t>3 juni 2013</a:t>
            </a:fld>
            <a:endParaRPr lang="nl-NL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Vent with automated level effect and weir</a:t>
            </a:r>
            <a:br>
              <a:rPr lang="en-US" smtClean="0"/>
            </a:br>
            <a:endParaRPr lang="en-GB" smtClean="0"/>
          </a:p>
        </p:txBody>
      </p:sp>
      <p:sp>
        <p:nvSpPr>
          <p:cNvPr id="19458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F0B754BA-776E-4BEE-AAD3-8A1B790B7831}" type="datetime4">
              <a:rPr lang="nl-NL" smtClean="0">
                <a:cs typeface="Arial" charset="0"/>
              </a:rPr>
              <a:pPr/>
              <a:t>3 juni 2013</a:t>
            </a:fld>
            <a:endParaRPr lang="nl-NL" smtClean="0">
              <a:cs typeface="Arial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1619250" y="3716338"/>
            <a:ext cx="2305050" cy="122555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1979613" y="4292600"/>
            <a:ext cx="2305050" cy="12239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643438" y="3716338"/>
            <a:ext cx="3529012" cy="86518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284663" y="4283075"/>
            <a:ext cx="2663825" cy="62230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643438" y="2276475"/>
            <a:ext cx="0" cy="14398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3913188" y="2276475"/>
            <a:ext cx="0" cy="143986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5592763" y="4279900"/>
            <a:ext cx="1223962" cy="307975"/>
          </a:xfrm>
          <a:custGeom>
            <a:avLst/>
            <a:gdLst>
              <a:gd name="connsiteX0" fmla="*/ 0 w 1223158"/>
              <a:gd name="connsiteY0" fmla="*/ 308758 h 308758"/>
              <a:gd name="connsiteX1" fmla="*/ 273132 w 1223158"/>
              <a:gd name="connsiteY1" fmla="*/ 130628 h 308758"/>
              <a:gd name="connsiteX2" fmla="*/ 617517 w 1223158"/>
              <a:gd name="connsiteY2" fmla="*/ 190005 h 308758"/>
              <a:gd name="connsiteX3" fmla="*/ 985652 w 1223158"/>
              <a:gd name="connsiteY3" fmla="*/ 213756 h 308758"/>
              <a:gd name="connsiteX4" fmla="*/ 1223158 w 1223158"/>
              <a:gd name="connsiteY4" fmla="*/ 0 h 308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158" h="308758">
                <a:moveTo>
                  <a:pt x="0" y="308758"/>
                </a:moveTo>
                <a:cubicBezTo>
                  <a:pt x="85106" y="229589"/>
                  <a:pt x="170213" y="150420"/>
                  <a:pt x="273132" y="130628"/>
                </a:cubicBezTo>
                <a:cubicBezTo>
                  <a:pt x="376051" y="110836"/>
                  <a:pt x="498764" y="176150"/>
                  <a:pt x="617517" y="190005"/>
                </a:cubicBezTo>
                <a:cubicBezTo>
                  <a:pt x="736270" y="203860"/>
                  <a:pt x="884712" y="245424"/>
                  <a:pt x="985652" y="213756"/>
                </a:cubicBezTo>
                <a:cubicBezTo>
                  <a:pt x="1086592" y="182088"/>
                  <a:pt x="1154875" y="91044"/>
                  <a:pt x="1223158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8" name="Freeform 17"/>
          <p:cNvSpPr/>
          <p:nvPr/>
        </p:nvSpPr>
        <p:spPr>
          <a:xfrm rot="21338867" flipH="1">
            <a:off x="2555875" y="4429125"/>
            <a:ext cx="1006475" cy="307975"/>
          </a:xfrm>
          <a:custGeom>
            <a:avLst/>
            <a:gdLst>
              <a:gd name="connsiteX0" fmla="*/ 0 w 1223158"/>
              <a:gd name="connsiteY0" fmla="*/ 308758 h 308758"/>
              <a:gd name="connsiteX1" fmla="*/ 273132 w 1223158"/>
              <a:gd name="connsiteY1" fmla="*/ 130628 h 308758"/>
              <a:gd name="connsiteX2" fmla="*/ 617517 w 1223158"/>
              <a:gd name="connsiteY2" fmla="*/ 190005 h 308758"/>
              <a:gd name="connsiteX3" fmla="*/ 985652 w 1223158"/>
              <a:gd name="connsiteY3" fmla="*/ 213756 h 308758"/>
              <a:gd name="connsiteX4" fmla="*/ 1223158 w 1223158"/>
              <a:gd name="connsiteY4" fmla="*/ 0 h 308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23158" h="308758">
                <a:moveTo>
                  <a:pt x="0" y="308758"/>
                </a:moveTo>
                <a:cubicBezTo>
                  <a:pt x="85106" y="229589"/>
                  <a:pt x="170213" y="150420"/>
                  <a:pt x="273132" y="130628"/>
                </a:cubicBezTo>
                <a:cubicBezTo>
                  <a:pt x="376051" y="110836"/>
                  <a:pt x="498764" y="176150"/>
                  <a:pt x="617517" y="190005"/>
                </a:cubicBezTo>
                <a:cubicBezTo>
                  <a:pt x="736270" y="203860"/>
                  <a:pt x="884712" y="245424"/>
                  <a:pt x="985652" y="213756"/>
                </a:cubicBezTo>
                <a:cubicBezTo>
                  <a:pt x="1086592" y="182088"/>
                  <a:pt x="1154875" y="91044"/>
                  <a:pt x="1223158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1" name="Freeform 20"/>
          <p:cNvSpPr/>
          <p:nvPr/>
        </p:nvSpPr>
        <p:spPr>
          <a:xfrm>
            <a:off x="3906838" y="3595688"/>
            <a:ext cx="733425" cy="120650"/>
          </a:xfrm>
          <a:custGeom>
            <a:avLst/>
            <a:gdLst>
              <a:gd name="connsiteX0" fmla="*/ 0 w 733197"/>
              <a:gd name="connsiteY0" fmla="*/ 121985 h 121985"/>
              <a:gd name="connsiteX1" fmla="*/ 201880 w 733197"/>
              <a:gd name="connsiteY1" fmla="*/ 15107 h 121985"/>
              <a:gd name="connsiteX2" fmla="*/ 427512 w 733197"/>
              <a:gd name="connsiteY2" fmla="*/ 121985 h 121985"/>
              <a:gd name="connsiteX3" fmla="*/ 712519 w 733197"/>
              <a:gd name="connsiteY3" fmla="*/ 15107 h 121985"/>
              <a:gd name="connsiteX4" fmla="*/ 688769 w 733197"/>
              <a:gd name="connsiteY4" fmla="*/ 3231 h 121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3197" h="121985">
                <a:moveTo>
                  <a:pt x="0" y="121985"/>
                </a:moveTo>
                <a:cubicBezTo>
                  <a:pt x="65314" y="68546"/>
                  <a:pt x="130628" y="15107"/>
                  <a:pt x="201880" y="15107"/>
                </a:cubicBezTo>
                <a:cubicBezTo>
                  <a:pt x="273132" y="15107"/>
                  <a:pt x="342406" y="121985"/>
                  <a:pt x="427512" y="121985"/>
                </a:cubicBezTo>
                <a:cubicBezTo>
                  <a:pt x="512618" y="121985"/>
                  <a:pt x="668976" y="34899"/>
                  <a:pt x="712519" y="15107"/>
                </a:cubicBezTo>
                <a:cubicBezTo>
                  <a:pt x="756062" y="-4685"/>
                  <a:pt x="722415" y="-727"/>
                  <a:pt x="688769" y="3231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20" name="Isosceles Triangle 19"/>
          <p:cNvSpPr/>
          <p:nvPr/>
        </p:nvSpPr>
        <p:spPr>
          <a:xfrm flipV="1">
            <a:off x="3906838" y="2276475"/>
            <a:ext cx="736600" cy="647700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" name="Isosceles Triangle 18"/>
          <p:cNvSpPr/>
          <p:nvPr/>
        </p:nvSpPr>
        <p:spPr>
          <a:xfrm>
            <a:off x="3906838" y="1700213"/>
            <a:ext cx="736600" cy="576262"/>
          </a:xfrm>
          <a:prstGeom prst="triangl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19470" name="TextBox 22"/>
          <p:cNvSpPr txBox="1">
            <a:spLocks noChangeArrowheads="1"/>
          </p:cNvSpPr>
          <p:nvPr/>
        </p:nvSpPr>
        <p:spPr bwMode="auto">
          <a:xfrm>
            <a:off x="755650" y="5486400"/>
            <a:ext cx="7207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Q</a:t>
            </a:r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1081088" y="5229225"/>
            <a:ext cx="682625" cy="34925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17484E-6 L 0.07882 -0.0631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-31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3.05273E-7 L -0.13906 -0.05204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62" y="-26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1.30435E-6 L 0.00122 -0.19033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-952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Fast filling pipe</a:t>
            </a:r>
            <a:endParaRPr lang="en-GB" smtClean="0"/>
          </a:p>
        </p:txBody>
      </p:sp>
      <p:sp>
        <p:nvSpPr>
          <p:cNvPr id="20482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050870C-B109-4CFD-948A-AB75EA4A8CD6}" type="datetime4">
              <a:rPr lang="nl-NL" smtClean="0">
                <a:cs typeface="Arial" charset="0"/>
              </a:rPr>
              <a:pPr/>
              <a:t>3 juni 2013</a:t>
            </a:fld>
            <a:endParaRPr lang="nl-NL" smtClean="0">
              <a:cs typeface="Arial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-10909300" y="2636838"/>
            <a:ext cx="11279188" cy="12969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6" name="Straight Connector 5"/>
          <p:cNvCxnSpPr/>
          <p:nvPr/>
        </p:nvCxnSpPr>
        <p:spPr>
          <a:xfrm flipV="1">
            <a:off x="0" y="2636838"/>
            <a:ext cx="914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V="1">
            <a:off x="0" y="3933825"/>
            <a:ext cx="914400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13691E-6 L 1.07622 -2.13691E-6 " pathEditMode="relative" rAng="0" ptsTypes="AA">
                                      <p:cBhvr>
                                        <p:cTn id="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802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Parameterscript</a:t>
            </a:r>
            <a:endParaRPr lang="en-GB" smtClean="0"/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Purpose: </a:t>
            </a:r>
          </a:p>
          <a:p>
            <a:pPr eaLnBrk="1" hangingPunct="1">
              <a:buFontTx/>
              <a:buChar char="•"/>
            </a:pPr>
            <a:r>
              <a:rPr lang="en-US" smtClean="0"/>
              <a:t>Determine effect of parameter variation, e.g. wall roughness, surge vessel size, ect.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Parameterscript available in Wanda 3 and Wanda 4.1</a:t>
            </a:r>
          </a:p>
          <a:p>
            <a:pPr eaLnBrk="1" hangingPunct="1"/>
            <a:r>
              <a:rPr lang="en-US" smtClean="0"/>
              <a:t>Wanda 4.2 gets excel tool to make use more easy</a:t>
            </a:r>
          </a:p>
          <a:p>
            <a:pPr eaLnBrk="1" hangingPunct="1"/>
            <a:endParaRPr lang="en-US" smtClean="0"/>
          </a:p>
        </p:txBody>
      </p:sp>
      <p:sp>
        <p:nvSpPr>
          <p:cNvPr id="21507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B7F2998-D648-4A76-9DB8-672969E773E3}" type="datetime4">
              <a:rPr lang="nl-NL" smtClean="0">
                <a:cs typeface="Arial" charset="0"/>
              </a:rPr>
              <a:pPr/>
              <a:t>3 juni 2013</a:t>
            </a:fld>
            <a:endParaRPr lang="nl-NL" smtClean="0"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Parameterscript</a:t>
            </a:r>
            <a:endParaRPr lang="en-GB" smtClean="0"/>
          </a:p>
        </p:txBody>
      </p:sp>
      <p:sp>
        <p:nvSpPr>
          <p:cNvPr id="22530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B6636AD-6360-49DE-A004-0A24B80905C0}" type="datetime4">
              <a:rPr lang="nl-NL" smtClean="0">
                <a:cs typeface="Arial" charset="0"/>
              </a:rPr>
              <a:pPr/>
              <a:t>3 juni 2013</a:t>
            </a:fld>
            <a:endParaRPr lang="nl-NL" smtClean="0">
              <a:cs typeface="Arial" charset="0"/>
            </a:endParaRPr>
          </a:p>
        </p:txBody>
      </p:sp>
      <p:sp>
        <p:nvSpPr>
          <p:cNvPr id="22531" name="TextBox 4"/>
          <p:cNvSpPr txBox="1">
            <a:spLocks noChangeArrowheads="1"/>
          </p:cNvSpPr>
          <p:nvPr/>
        </p:nvSpPr>
        <p:spPr bwMode="auto">
          <a:xfrm>
            <a:off x="1338263" y="3711575"/>
            <a:ext cx="14541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Wanda</a:t>
            </a:r>
          </a:p>
          <a:p>
            <a:r>
              <a:rPr lang="en-US"/>
              <a:t>Mother case</a:t>
            </a:r>
          </a:p>
        </p:txBody>
      </p:sp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3600450" y="2817813"/>
            <a:ext cx="11509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WPS file</a:t>
            </a:r>
            <a:endParaRPr lang="en-GB"/>
          </a:p>
        </p:txBody>
      </p:sp>
      <p:sp>
        <p:nvSpPr>
          <p:cNvPr id="22533" name="TextBox 7"/>
          <p:cNvSpPr txBox="1">
            <a:spLocks noChangeArrowheads="1"/>
          </p:cNvSpPr>
          <p:nvPr/>
        </p:nvSpPr>
        <p:spPr bwMode="auto">
          <a:xfrm>
            <a:off x="3543300" y="1989138"/>
            <a:ext cx="126523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Excel tool</a:t>
            </a:r>
            <a:endParaRPr lang="en-GB"/>
          </a:p>
        </p:txBody>
      </p:sp>
      <p:sp>
        <p:nvSpPr>
          <p:cNvPr id="9" name="Oval 8"/>
          <p:cNvSpPr/>
          <p:nvPr/>
        </p:nvSpPr>
        <p:spPr>
          <a:xfrm>
            <a:off x="3851275" y="3730625"/>
            <a:ext cx="649288" cy="60801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13" name="Straight Arrow Connector 12"/>
          <p:cNvCxnSpPr>
            <a:stCxn id="22533" idx="2"/>
            <a:endCxn id="22532" idx="0"/>
          </p:cNvCxnSpPr>
          <p:nvPr/>
        </p:nvCxnSpPr>
        <p:spPr>
          <a:xfrm>
            <a:off x="4176713" y="2357438"/>
            <a:ext cx="0" cy="460375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22532" idx="2"/>
            <a:endCxn id="9" idx="0"/>
          </p:cNvCxnSpPr>
          <p:nvPr/>
        </p:nvCxnSpPr>
        <p:spPr>
          <a:xfrm>
            <a:off x="4176713" y="3186113"/>
            <a:ext cx="0" cy="544512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22531" idx="3"/>
            <a:endCxn id="9" idx="2"/>
          </p:cNvCxnSpPr>
          <p:nvPr/>
        </p:nvCxnSpPr>
        <p:spPr>
          <a:xfrm>
            <a:off x="2792413" y="4035425"/>
            <a:ext cx="1058862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38" name="TextBox 18"/>
          <p:cNvSpPr txBox="1">
            <a:spLocks noChangeArrowheads="1"/>
          </p:cNvSpPr>
          <p:nvPr/>
        </p:nvSpPr>
        <p:spPr bwMode="auto">
          <a:xfrm>
            <a:off x="5435600" y="3711575"/>
            <a:ext cx="16605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Child case</a:t>
            </a:r>
          </a:p>
          <a:p>
            <a:r>
              <a:rPr lang="en-US"/>
              <a:t>Output csv-file</a:t>
            </a:r>
            <a:endParaRPr lang="en-GB"/>
          </a:p>
        </p:txBody>
      </p:sp>
      <p:cxnSp>
        <p:nvCxnSpPr>
          <p:cNvPr id="21" name="Straight Arrow Connector 20"/>
          <p:cNvCxnSpPr>
            <a:stCxn id="9" idx="6"/>
            <a:endCxn id="22538" idx="1"/>
          </p:cNvCxnSpPr>
          <p:nvPr/>
        </p:nvCxnSpPr>
        <p:spPr>
          <a:xfrm>
            <a:off x="4500563" y="4035425"/>
            <a:ext cx="935037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540" name="Picture 2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81063" y="2652713"/>
            <a:ext cx="1914525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1" name="Picture 2" descr="http://www.vandijkcomputeropleidingen.nl/img/logo_microsoft_exce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08400" y="1125538"/>
            <a:ext cx="809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2" name="Picture 2" descr="http://www.vandijkcomputeropleidingen.nl/img/logo_microsoft_exce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8625" y="4357688"/>
            <a:ext cx="809625" cy="81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3" name="Picture 2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2646363"/>
            <a:ext cx="191293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44" name="Picture 4" descr="http://www.otago.ac.nz/marinescience/matlab/graphics/Matlab_Logo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18263" y="4357688"/>
            <a:ext cx="817562" cy="73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4-way heat exchanger</a:t>
            </a:r>
            <a:endParaRPr lang="en-GB" smtClean="0"/>
          </a:p>
        </p:txBody>
      </p:sp>
      <p:sp>
        <p:nvSpPr>
          <p:cNvPr id="23554" name="Date Placeholder 3"/>
          <p:cNvSpPr>
            <a:spLocks noGrp="1"/>
          </p:cNvSpPr>
          <p:nvPr>
            <p:ph type="dt" sz="quarter" idx="10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09C4FE2-7F31-4F3D-A708-DEF89505564B}" type="datetime4">
              <a:rPr lang="nl-NL" smtClean="0">
                <a:cs typeface="Arial" charset="0"/>
              </a:rPr>
              <a:pPr/>
              <a:t>3 juni 2013</a:t>
            </a:fld>
            <a:endParaRPr lang="nl-NL" smtClean="0"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63513" y="2133600"/>
            <a:ext cx="9577388" cy="1655763"/>
          </a:xfrm>
          <a:prstGeom prst="rect">
            <a:avLst/>
          </a:prstGeom>
          <a:solidFill>
            <a:srgbClr val="FF505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-149225" y="4221163"/>
            <a:ext cx="9577388" cy="1655762"/>
          </a:xfrm>
          <a:prstGeom prst="rect">
            <a:avLst/>
          </a:prstGeom>
          <a:solidFill>
            <a:srgbClr val="00B0F0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-163513" y="3789363"/>
            <a:ext cx="9591676" cy="576262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cxnSp>
        <p:nvCxnSpPr>
          <p:cNvPr id="9" name="Straight Arrow Connector 8"/>
          <p:cNvCxnSpPr>
            <a:stCxn id="5" idx="1"/>
          </p:cNvCxnSpPr>
          <p:nvPr/>
        </p:nvCxnSpPr>
        <p:spPr>
          <a:xfrm>
            <a:off x="-163513" y="2960688"/>
            <a:ext cx="235902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>
            <a:stCxn id="7" idx="3"/>
          </p:cNvCxnSpPr>
          <p:nvPr/>
        </p:nvCxnSpPr>
        <p:spPr>
          <a:xfrm flipH="1">
            <a:off x="7019925" y="5049838"/>
            <a:ext cx="240823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560" name="Straight Arrow Connector 12"/>
          <p:cNvCxnSpPr>
            <a:cxnSpLocks noChangeShapeType="1"/>
          </p:cNvCxnSpPr>
          <p:nvPr/>
        </p:nvCxnSpPr>
        <p:spPr bwMode="auto">
          <a:xfrm flipV="1">
            <a:off x="3924300" y="3500438"/>
            <a:ext cx="0" cy="1008062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 type="arrow" w="med" len="med"/>
            <a:tailEnd/>
          </a:ln>
        </p:spPr>
      </p:cxnSp>
      <p:cxnSp>
        <p:nvCxnSpPr>
          <p:cNvPr id="23561" name="Straight Arrow Connector 14"/>
          <p:cNvCxnSpPr>
            <a:cxnSpLocks noChangeShapeType="1"/>
          </p:cNvCxnSpPr>
          <p:nvPr/>
        </p:nvCxnSpPr>
        <p:spPr bwMode="auto">
          <a:xfrm flipV="1">
            <a:off x="4787900" y="3500438"/>
            <a:ext cx="0" cy="1008062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 type="arrow" w="med" len="med"/>
            <a:tailEnd/>
          </a:ln>
        </p:spPr>
      </p:cxnSp>
      <p:cxnSp>
        <p:nvCxnSpPr>
          <p:cNvPr id="23562" name="Straight Arrow Connector 16"/>
          <p:cNvCxnSpPr>
            <a:cxnSpLocks noChangeShapeType="1"/>
          </p:cNvCxnSpPr>
          <p:nvPr/>
        </p:nvCxnSpPr>
        <p:spPr bwMode="auto">
          <a:xfrm flipV="1">
            <a:off x="5724525" y="3500438"/>
            <a:ext cx="0" cy="1008062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 type="arrow" w="med" len="med"/>
            <a:tailEnd/>
          </a:ln>
        </p:spPr>
      </p:cxnSp>
      <p:cxnSp>
        <p:nvCxnSpPr>
          <p:cNvPr id="23563" name="Straight Arrow Connector 17"/>
          <p:cNvCxnSpPr>
            <a:cxnSpLocks noChangeShapeType="1"/>
          </p:cNvCxnSpPr>
          <p:nvPr/>
        </p:nvCxnSpPr>
        <p:spPr bwMode="auto">
          <a:xfrm flipV="1">
            <a:off x="6588125" y="3500438"/>
            <a:ext cx="0" cy="1008062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 type="arrow" w="med" len="med"/>
            <a:tailEnd/>
          </a:ln>
        </p:spPr>
      </p:cxnSp>
      <p:cxnSp>
        <p:nvCxnSpPr>
          <p:cNvPr id="23564" name="Straight Arrow Connector 18"/>
          <p:cNvCxnSpPr>
            <a:cxnSpLocks noChangeShapeType="1"/>
          </p:cNvCxnSpPr>
          <p:nvPr/>
        </p:nvCxnSpPr>
        <p:spPr bwMode="auto">
          <a:xfrm flipV="1">
            <a:off x="7596188" y="3573463"/>
            <a:ext cx="0" cy="1008062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 type="arrow" w="med" len="med"/>
            <a:tailEnd/>
          </a:ln>
        </p:spPr>
      </p:cxnSp>
      <p:cxnSp>
        <p:nvCxnSpPr>
          <p:cNvPr id="23565" name="Straight Arrow Connector 19"/>
          <p:cNvCxnSpPr>
            <a:cxnSpLocks noChangeShapeType="1"/>
          </p:cNvCxnSpPr>
          <p:nvPr/>
        </p:nvCxnSpPr>
        <p:spPr bwMode="auto">
          <a:xfrm flipV="1">
            <a:off x="8459788" y="3573463"/>
            <a:ext cx="0" cy="1008062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 type="arrow" w="med" len="med"/>
            <a:tailEnd/>
          </a:ln>
        </p:spPr>
      </p:cxnSp>
      <p:cxnSp>
        <p:nvCxnSpPr>
          <p:cNvPr id="23566" name="Straight Arrow Connector 20"/>
          <p:cNvCxnSpPr>
            <a:cxnSpLocks noChangeShapeType="1"/>
          </p:cNvCxnSpPr>
          <p:nvPr/>
        </p:nvCxnSpPr>
        <p:spPr bwMode="auto">
          <a:xfrm flipV="1">
            <a:off x="2268538" y="3500438"/>
            <a:ext cx="0" cy="1008062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 type="arrow" w="med" len="med"/>
            <a:tailEnd/>
          </a:ln>
        </p:spPr>
      </p:cxnSp>
      <p:cxnSp>
        <p:nvCxnSpPr>
          <p:cNvPr id="23567" name="Straight Arrow Connector 21"/>
          <p:cNvCxnSpPr>
            <a:cxnSpLocks noChangeShapeType="1"/>
          </p:cNvCxnSpPr>
          <p:nvPr/>
        </p:nvCxnSpPr>
        <p:spPr bwMode="auto">
          <a:xfrm flipV="1">
            <a:off x="3132138" y="3500438"/>
            <a:ext cx="0" cy="1008062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 type="arrow" w="med" len="med"/>
            <a:tailEnd/>
          </a:ln>
        </p:spPr>
      </p:cxnSp>
      <p:cxnSp>
        <p:nvCxnSpPr>
          <p:cNvPr id="23568" name="Straight Arrow Connector 23"/>
          <p:cNvCxnSpPr>
            <a:cxnSpLocks noChangeShapeType="1"/>
          </p:cNvCxnSpPr>
          <p:nvPr/>
        </p:nvCxnSpPr>
        <p:spPr bwMode="auto">
          <a:xfrm flipV="1">
            <a:off x="611188" y="3463925"/>
            <a:ext cx="0" cy="1008063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 type="arrow" w="med" len="med"/>
            <a:tailEnd/>
          </a:ln>
        </p:spPr>
      </p:cxnSp>
      <p:cxnSp>
        <p:nvCxnSpPr>
          <p:cNvPr id="23569" name="Straight Arrow Connector 24"/>
          <p:cNvCxnSpPr>
            <a:cxnSpLocks noChangeShapeType="1"/>
          </p:cNvCxnSpPr>
          <p:nvPr/>
        </p:nvCxnSpPr>
        <p:spPr bwMode="auto">
          <a:xfrm flipV="1">
            <a:off x="1476375" y="3463925"/>
            <a:ext cx="0" cy="1008063"/>
          </a:xfrm>
          <a:prstGeom prst="straightConnector1">
            <a:avLst/>
          </a:prstGeom>
          <a:noFill/>
          <a:ln w="9525" algn="ctr">
            <a:solidFill>
              <a:srgbClr val="FFC000"/>
            </a:solidFill>
            <a:round/>
            <a:headEnd type="arrow" w="med" len="med"/>
            <a:tailEnd/>
          </a:ln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Deltares_tem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ltares_tem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ltares_tem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ltares_tem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ltares_tem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1561</TotalTime>
  <Words>168</Words>
  <Application>Microsoft Office PowerPoint</Application>
  <PresentationFormat>On-screen Show (4:3)</PresentationFormat>
  <Paragraphs>49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MS Gothic</vt:lpstr>
      <vt:lpstr>Wingdings</vt:lpstr>
      <vt:lpstr>blank</vt:lpstr>
      <vt:lpstr>blank</vt:lpstr>
      <vt:lpstr>Modelling pipeline hydraulics in WANDA</vt:lpstr>
      <vt:lpstr>Questions?</vt:lpstr>
      <vt:lpstr>Contents</vt:lpstr>
      <vt:lpstr>Igrafix 2013</vt:lpstr>
      <vt:lpstr>Vent with automated level effect and weir </vt:lpstr>
      <vt:lpstr>Fast filling pipe</vt:lpstr>
      <vt:lpstr>Parameterscript</vt:lpstr>
      <vt:lpstr>Parameterscript</vt:lpstr>
      <vt:lpstr>4-way heat exchanger</vt:lpstr>
      <vt:lpstr>Rigid column pipe with grid for temperature</vt:lpstr>
      <vt:lpstr>QandA</vt:lpstr>
    </vt:vector>
  </TitlesOfParts>
  <Company>Stichting Deltares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Wanda 4.2 release</dc:title>
  <dc:creator>ir. Sam van der Zwan</dc:creator>
  <cp:lastModifiedBy>zwan</cp:lastModifiedBy>
  <cp:revision>20</cp:revision>
  <cp:lastPrinted>2007-11-21T13:24:47Z</cp:lastPrinted>
  <dcterms:created xsi:type="dcterms:W3CDTF">2013-05-13T13:15:12Z</dcterms:created>
  <dcterms:modified xsi:type="dcterms:W3CDTF">2013-06-03T12:47:25Z</dcterms:modified>
</cp:coreProperties>
</file>