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avi" ContentType="video/avi"/>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5" r:id="rId3"/>
  </p:sldMasterIdLst>
  <p:notesMasterIdLst>
    <p:notesMasterId r:id="rId29"/>
  </p:notesMasterIdLst>
  <p:handoutMasterIdLst>
    <p:handoutMasterId r:id="rId30"/>
  </p:handoutMasterIdLst>
  <p:sldIdLst>
    <p:sldId id="256" r:id="rId4"/>
    <p:sldId id="258" r:id="rId5"/>
    <p:sldId id="267" r:id="rId6"/>
    <p:sldId id="274" r:id="rId7"/>
    <p:sldId id="289" r:id="rId8"/>
    <p:sldId id="261" r:id="rId9"/>
    <p:sldId id="275" r:id="rId10"/>
    <p:sldId id="278" r:id="rId11"/>
    <p:sldId id="262" r:id="rId12"/>
    <p:sldId id="276" r:id="rId13"/>
    <p:sldId id="282" r:id="rId14"/>
    <p:sldId id="268" r:id="rId15"/>
    <p:sldId id="270" r:id="rId16"/>
    <p:sldId id="266" r:id="rId17"/>
    <p:sldId id="281" r:id="rId18"/>
    <p:sldId id="273" r:id="rId19"/>
    <p:sldId id="259" r:id="rId20"/>
    <p:sldId id="271" r:id="rId21"/>
    <p:sldId id="272" r:id="rId22"/>
    <p:sldId id="269" r:id="rId23"/>
    <p:sldId id="285" r:id="rId24"/>
    <p:sldId id="286" r:id="rId25"/>
    <p:sldId id="280" r:id="rId26"/>
    <p:sldId id="287" r:id="rId27"/>
    <p:sldId id="288" r:id="rId28"/>
  </p:sldIdLst>
  <p:sldSz cx="9144000" cy="6858000" type="screen4x3"/>
  <p:notesSz cx="6797675" cy="9926638"/>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D2D2D2"/>
    <a:srgbClr val="DCDCDC"/>
    <a:srgbClr val="C8C8C8"/>
    <a:srgbClr val="FFFFFE"/>
    <a:srgbClr val="B2B2B2"/>
    <a:srgbClr val="A6A698"/>
    <a:srgbClr val="008B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notesViewPr>
    <p:cSldViewPr>
      <p:cViewPr varScale="1">
        <p:scale>
          <a:sx n="72" d="100"/>
          <a:sy n="72" d="100"/>
        </p:scale>
        <p:origin x="-2400" y="-11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p>
        </p:txBody>
      </p:sp>
      <p:sp>
        <p:nvSpPr>
          <p:cNvPr id="8195" name="Rectangle 3"/>
          <p:cNvSpPr>
            <a:spLocks noGrp="1" noChangeArrowheads="1"/>
          </p:cNvSpPr>
          <p:nvPr>
            <p:ph type="dt" sz="quarter" idx="1"/>
          </p:nvPr>
        </p:nvSpPr>
        <p:spPr bwMode="auto">
          <a:xfrm>
            <a:off x="3851275"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FF34BC86-26B2-4E97-84BC-86D2BECDFB93}" type="datetime4">
              <a:rPr lang="nl-NL"/>
              <a:pPr/>
              <a:t>4 november 2013</a:t>
            </a:fld>
            <a:endParaRPr lang="nl-NL"/>
          </a:p>
        </p:txBody>
      </p:sp>
      <p:sp>
        <p:nvSpPr>
          <p:cNvPr id="8196" name="Rectangle 4"/>
          <p:cNvSpPr>
            <a:spLocks noGrp="1" noChangeArrowheads="1"/>
          </p:cNvSpPr>
          <p:nvPr>
            <p:ph type="ftr" sz="quarter" idx="2"/>
          </p:nvPr>
        </p:nvSpPr>
        <p:spPr bwMode="auto">
          <a:xfrm>
            <a:off x="0" y="9428163"/>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p>
        </p:txBody>
      </p:sp>
      <p:sp>
        <p:nvSpPr>
          <p:cNvPr id="8197" name="Rectangle 5"/>
          <p:cNvSpPr>
            <a:spLocks noGrp="1" noChangeArrowheads="1"/>
          </p:cNvSpPr>
          <p:nvPr>
            <p:ph type="sldNum" sz="quarter" idx="3"/>
          </p:nvPr>
        </p:nvSpPr>
        <p:spPr bwMode="auto">
          <a:xfrm>
            <a:off x="3851275" y="9428163"/>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5ECE614-CF06-4360-A034-A4F9B9C4995D}" type="slidenum">
              <a:rPr lang="nl-NL"/>
              <a:pPr/>
              <a:t>‹#›</a:t>
            </a:fld>
            <a:endParaRPr lang="nl-NL"/>
          </a:p>
        </p:txBody>
      </p:sp>
    </p:spTree>
    <p:extLst>
      <p:ext uri="{BB962C8B-B14F-4D97-AF65-F5344CB8AC3E}">
        <p14:creationId xmlns:p14="http://schemas.microsoft.com/office/powerpoint/2010/main" val="10592900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p>
        </p:txBody>
      </p:sp>
      <p:sp>
        <p:nvSpPr>
          <p:cNvPr id="7171" name="Rectangle 3"/>
          <p:cNvSpPr>
            <a:spLocks noGrp="1" noChangeArrowheads="1"/>
          </p:cNvSpPr>
          <p:nvPr>
            <p:ph type="dt" idx="1"/>
          </p:nvPr>
        </p:nvSpPr>
        <p:spPr bwMode="auto">
          <a:xfrm>
            <a:off x="3851275"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D87936C7-6A70-449E-955C-4D17B497A807}" type="datetime4">
              <a:rPr lang="nl-NL"/>
              <a:pPr/>
              <a:t>4 november 2013</a:t>
            </a:fld>
            <a:endParaRPr lang="nl-NL"/>
          </a:p>
        </p:txBody>
      </p:sp>
      <p:sp>
        <p:nvSpPr>
          <p:cNvPr id="7172"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7174" name="Rectangle 6"/>
          <p:cNvSpPr>
            <a:spLocks noGrp="1" noChangeArrowheads="1"/>
          </p:cNvSpPr>
          <p:nvPr>
            <p:ph type="ftr" sz="quarter" idx="4"/>
          </p:nvPr>
        </p:nvSpPr>
        <p:spPr bwMode="auto">
          <a:xfrm>
            <a:off x="0" y="9428163"/>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p>
        </p:txBody>
      </p:sp>
      <p:sp>
        <p:nvSpPr>
          <p:cNvPr id="7175" name="Rectangle 7"/>
          <p:cNvSpPr>
            <a:spLocks noGrp="1" noChangeArrowheads="1"/>
          </p:cNvSpPr>
          <p:nvPr>
            <p:ph type="sldNum" sz="quarter" idx="5"/>
          </p:nvPr>
        </p:nvSpPr>
        <p:spPr bwMode="auto">
          <a:xfrm>
            <a:off x="3851275" y="9428163"/>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A2684D4-5C03-4A46-9CBF-D8F1FEEB2460}" type="slidenum">
              <a:rPr lang="nl-NL"/>
              <a:pPr/>
              <a:t>‹#›</a:t>
            </a:fld>
            <a:endParaRPr lang="nl-NL"/>
          </a:p>
        </p:txBody>
      </p:sp>
    </p:spTree>
    <p:extLst>
      <p:ext uri="{BB962C8B-B14F-4D97-AF65-F5344CB8AC3E}">
        <p14:creationId xmlns:p14="http://schemas.microsoft.com/office/powerpoint/2010/main" val="453732423"/>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917575" y="744538"/>
            <a:ext cx="4962525" cy="3722687"/>
          </a:xfrm>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smtClean="0">
                <a:latin typeface="Arial" pitchFamily="34" charset="0"/>
              </a:rPr>
              <a:t>Terminology ecologists/modellers</a:t>
            </a:r>
            <a:endParaRPr lang="en-GB" smtClean="0">
              <a:latin typeface="Arial" pitchFamily="34" charset="0"/>
            </a:endParaRPr>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D753C2B-1B79-452C-AAA7-07BABDC01E34}" type="slidenum">
              <a:rPr lang="en-US">
                <a:solidFill>
                  <a:prstClr val="black"/>
                </a:solidFill>
              </a:rPr>
              <a:pPr eaLnBrk="1" hangingPunct="1"/>
              <a:t>2</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917575" y="744538"/>
            <a:ext cx="4962525" cy="3722687"/>
          </a:xfrm>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smtClean="0">
                <a:latin typeface="Arial" pitchFamily="34" charset="0"/>
              </a:rPr>
              <a:t>Explain colors: status</a:t>
            </a:r>
            <a:endParaRPr lang="en-GB" smtClean="0">
              <a:latin typeface="Arial" pitchFamily="34" charset="0"/>
            </a:endParaRP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9CC16D5-D615-4BE6-BB47-B921AF3A250D}" type="slidenum">
              <a:rPr lang="en-US">
                <a:solidFill>
                  <a:prstClr val="black"/>
                </a:solidFill>
              </a:rPr>
              <a:pPr eaLnBrk="1" hangingPunct="1"/>
              <a:t>5</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917575" y="744538"/>
            <a:ext cx="4962525" cy="3722687"/>
          </a:xfrm>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dirty="0" smtClean="0">
                <a:latin typeface="Arial" pitchFamily="34" charset="0"/>
              </a:rPr>
              <a:t>Jasper, beide voorbeelden zijn in 1DV!</a:t>
            </a:r>
            <a:endParaRPr lang="en-GB" dirty="0" smtClean="0">
              <a:latin typeface="Arial" pitchFamily="34" charset="0"/>
            </a:endParaRPr>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95362D0-5FD0-4867-8318-5FBC46E247A6}" type="slidenum">
              <a:rPr lang="en-US">
                <a:solidFill>
                  <a:prstClr val="black"/>
                </a:solidFill>
              </a:rPr>
              <a:pPr eaLnBrk="1" hangingPunct="1"/>
              <a:t>6</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D4A889C-F5A0-4056-8DCC-315E16C47FAE}" type="slidenum">
              <a:rPr lang="en-US">
                <a:solidFill>
                  <a:prstClr val="black"/>
                </a:solidFill>
              </a:rPr>
              <a:pPr eaLnBrk="1" hangingPunct="1"/>
              <a:t>17</a:t>
            </a:fld>
            <a:endParaRPr lang="en-US">
              <a:solidFill>
                <a:prstClr val="black"/>
              </a:solidFill>
            </a:endParaRPr>
          </a:p>
        </p:txBody>
      </p:sp>
      <p:sp>
        <p:nvSpPr>
          <p:cNvPr id="25603" name="Rectangle 2"/>
          <p:cNvSpPr>
            <a:spLocks noGrp="1" noRot="1" noChangeAspect="1" noChangeArrowheads="1" noTextEdit="1"/>
          </p:cNvSpPr>
          <p:nvPr>
            <p:ph type="sldImg"/>
          </p:nvPr>
        </p:nvSpPr>
        <p:spPr>
          <a:xfrm>
            <a:off x="917575" y="744538"/>
            <a:ext cx="4962525" cy="3722687"/>
          </a:xfrm>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buFontTx/>
              <a:buChar char="•"/>
            </a:pPr>
            <a:r>
              <a:rPr lang="nl-NL" smtClean="0">
                <a:solidFill>
                  <a:srgbClr val="FFFF99"/>
                </a:solidFill>
                <a:latin typeface="Arial" pitchFamily="34" charset="0"/>
              </a:rPr>
              <a:t>different macrophyte growth forms based on different morphology/functioning</a:t>
            </a:r>
          </a:p>
          <a:p>
            <a:pPr>
              <a:spcBef>
                <a:spcPct val="0"/>
              </a:spcBef>
              <a:buFontTx/>
              <a:buChar char="•"/>
            </a:pPr>
            <a:r>
              <a:rPr lang="nl-NL" smtClean="0">
                <a:solidFill>
                  <a:srgbClr val="FFFF99"/>
                </a:solidFill>
                <a:latin typeface="Arial" pitchFamily="34" charset="0"/>
              </a:rPr>
              <a:t>emergent: rooted with most of the leaf above water. not modeled</a:t>
            </a:r>
          </a:p>
          <a:p>
            <a:pPr>
              <a:spcBef>
                <a:spcPct val="0"/>
              </a:spcBef>
              <a:buFontTx/>
              <a:buChar char="•"/>
            </a:pPr>
            <a:r>
              <a:rPr lang="nl-NL" smtClean="0">
                <a:solidFill>
                  <a:srgbClr val="FFFF99"/>
                </a:solidFill>
                <a:latin typeface="Arial" pitchFamily="34" charset="0"/>
              </a:rPr>
              <a:t>Submergent: rooted with all system under water. also macroalgae like characeae family</a:t>
            </a:r>
          </a:p>
          <a:p>
            <a:pPr>
              <a:spcBef>
                <a:spcPct val="0"/>
              </a:spcBef>
              <a:buFontTx/>
              <a:buChar char="•"/>
            </a:pPr>
            <a:r>
              <a:rPr lang="nl-NL" smtClean="0">
                <a:solidFill>
                  <a:srgbClr val="FFFF99"/>
                </a:solidFill>
                <a:latin typeface="Arial" pitchFamily="34" charset="0"/>
              </a:rPr>
              <a:t>Floating rooted: underwater with leaves floatinf on the surface</a:t>
            </a:r>
          </a:p>
          <a:p>
            <a:pPr>
              <a:spcBef>
                <a:spcPct val="0"/>
              </a:spcBef>
              <a:buFontTx/>
              <a:buChar char="•"/>
            </a:pPr>
            <a:r>
              <a:rPr lang="nl-NL" smtClean="0">
                <a:solidFill>
                  <a:srgbClr val="FFFF99"/>
                </a:solidFill>
                <a:latin typeface="Arial" pitchFamily="34" charset="0"/>
              </a:rPr>
              <a:t>floating unrooted: free floatin, small roots in the water</a:t>
            </a:r>
          </a:p>
          <a:p>
            <a:pPr>
              <a:spcBef>
                <a:spcPct val="0"/>
              </a:spcBef>
              <a:buFontTx/>
              <a:buChar char="•"/>
            </a:pPr>
            <a:r>
              <a:rPr lang="nl-NL" smtClean="0">
                <a:solidFill>
                  <a:srgbClr val="FFFF99"/>
                </a:solidFill>
                <a:latin typeface="Arial" pitchFamily="34" charset="0"/>
              </a:rPr>
              <a:t>foating submergent: part floating, part submergent , roots in the water</a:t>
            </a:r>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dt" sz="quarter" idx="1"/>
          </p:nvPr>
        </p:nvSpPr>
        <p:spPr>
          <a:noFill/>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E30F1AE-FE26-4F91-9F01-05F5F66C24B4}" type="datetime4">
              <a:rPr lang="nl-NL" smtClean="0"/>
              <a:pPr eaLnBrk="1" hangingPunct="1"/>
              <a:t>4 november 2013</a:t>
            </a:fld>
            <a:endParaRPr lang="nl-NL" smtClean="0"/>
          </a:p>
        </p:txBody>
      </p:sp>
      <p:sp>
        <p:nvSpPr>
          <p:cNvPr id="37891"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C87598A8-7B70-4B5A-B66C-7C5D59BFFDC4}" type="slidenum">
              <a:rPr lang="nl-NL" smtClean="0"/>
              <a:pPr eaLnBrk="1" hangingPunct="1"/>
              <a:t>20</a:t>
            </a:fld>
            <a:endParaRPr lang="nl-NL" smtClean="0"/>
          </a:p>
        </p:txBody>
      </p:sp>
      <p:sp>
        <p:nvSpPr>
          <p:cNvPr id="37892" name="Rectangle 2"/>
          <p:cNvSpPr>
            <a:spLocks noGrp="1" noRot="1" noChangeAspect="1" noChangeArrowheads="1" noTextEdit="1"/>
          </p:cNvSpPr>
          <p:nvPr>
            <p:ph type="sldImg"/>
          </p:nvPr>
        </p:nvSpPr>
        <p:spPr>
          <a:xfrm>
            <a:off x="917575" y="744538"/>
            <a:ext cx="4962525" cy="3722687"/>
          </a:xfrm>
          <a:ln/>
        </p:spPr>
      </p:sp>
      <p:sp>
        <p:nvSpPr>
          <p:cNvPr id="37893" name="Rectangle 3"/>
          <p:cNvSpPr>
            <a:spLocks noGrp="1" noChangeArrowheads="1"/>
          </p:cNvSpPr>
          <p:nvPr>
            <p:ph type="body" idx="1"/>
          </p:nvPr>
        </p:nvSpPr>
        <p:spPr>
          <a:noFill/>
        </p:spPr>
        <p:txBody>
          <a:bodyPr/>
          <a:lstStyle/>
          <a:p>
            <a:pPr eaLnBrk="1" hangingPunct="1"/>
            <a:r>
              <a:rPr lang="nl-NL" smtClean="0">
                <a:latin typeface="Arial" pitchFamily="34" charset="0"/>
              </a:rPr>
              <a:t>Note that the vegetation patch added to the maps on bottom shear stress shows a different shape than the modelled vegetation. This was done because we want to see more explicitly the functioning of the patch. it is a first, and therefore artificial trial. the biomass distribution uses a habitat suitability index procedure but is seasonally dynamic implemented in delwaq. light=&gt; 4% must reach the bottom, temperature follows a sine function through the season, substrate must be sand, exposure to waves makes limited when depth is shallower than 20 cm. in the white area on the left side the lake is too deep. biomass only grows in the shallow areas on the right.</a:t>
            </a:r>
            <a:endParaRPr 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D87936C7-6A70-449E-955C-4D17B497A807}" type="datetime4">
              <a:rPr lang="nl-NL" smtClean="0"/>
              <a:pPr/>
              <a:t>4 november 2013</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24</a:t>
            </a:fld>
            <a:endParaRPr lang="nl-NL"/>
          </a:p>
        </p:txBody>
      </p:sp>
    </p:spTree>
    <p:extLst>
      <p:ext uri="{BB962C8B-B14F-4D97-AF65-F5344CB8AC3E}">
        <p14:creationId xmlns:p14="http://schemas.microsoft.com/office/powerpoint/2010/main" val="12821439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57400" y="3076575"/>
            <a:ext cx="6618288" cy="885825"/>
          </a:xfrm>
        </p:spPr>
        <p:txBody>
          <a:bodyPr tIns="0" bIns="0"/>
          <a:lstStyle>
            <a:lvl1pPr>
              <a:defRPr>
                <a:solidFill>
                  <a:srgbClr val="008BBF"/>
                </a:solidFill>
              </a:defRPr>
            </a:lvl1pPr>
          </a:lstStyle>
          <a:p>
            <a:pPr lvl="0"/>
            <a:r>
              <a:rPr lang="en-US" noProof="0" smtClean="0"/>
              <a:t>Click to edit Master title style</a:t>
            </a:r>
            <a:endParaRPr lang="nl-NL" noProof="0" smtClean="0"/>
          </a:p>
        </p:txBody>
      </p:sp>
      <p:sp>
        <p:nvSpPr>
          <p:cNvPr id="3075" name="Rectangle 3"/>
          <p:cNvSpPr>
            <a:spLocks noGrp="1" noChangeArrowheads="1"/>
          </p:cNvSpPr>
          <p:nvPr>
            <p:ph type="subTitle" idx="1"/>
          </p:nvPr>
        </p:nvSpPr>
        <p:spPr>
          <a:xfrm>
            <a:off x="2057400" y="4113213"/>
            <a:ext cx="6618288" cy="1144587"/>
          </a:xfrm>
        </p:spPr>
        <p:txBody>
          <a:bodyPr/>
          <a:lstStyle>
            <a:lvl1pPr marL="0" indent="0">
              <a:defRPr>
                <a:solidFill>
                  <a:srgbClr val="008BBF"/>
                </a:solidFill>
              </a:defRPr>
            </a:lvl1pPr>
          </a:lstStyle>
          <a:p>
            <a:pPr lvl="0"/>
            <a:r>
              <a:rPr lang="en-US" noProof="0" smtClean="0"/>
              <a:t>Click to edit Master subtitle style</a:t>
            </a:r>
            <a:endParaRPr lang="nl-NL" noProof="0" smtClean="0"/>
          </a:p>
        </p:txBody>
      </p:sp>
      <p:pic>
        <p:nvPicPr>
          <p:cNvPr id="308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3"/>
            <a:ext cx="4146550" cy="2547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81" name="Picture 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3663" y="333375"/>
            <a:ext cx="2170112" cy="9953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82" name="Rectangle 10"/>
          <p:cNvSpPr>
            <a:spLocks noChangeArrowheads="1"/>
          </p:cNvSpPr>
          <p:nvPr/>
        </p:nvSpPr>
        <p:spPr bwMode="auto">
          <a:xfrm>
            <a:off x="0" y="1595438"/>
            <a:ext cx="9144000" cy="319087"/>
          </a:xfrm>
          <a:prstGeom prst="rect">
            <a:avLst/>
          </a:prstGeom>
          <a:solidFill>
            <a:srgbClr val="7FA1B6">
              <a:alpha val="2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 name="Rectangle 11"/>
          <p:cNvSpPr>
            <a:spLocks noChangeArrowheads="1"/>
          </p:cNvSpPr>
          <p:nvPr/>
        </p:nvSpPr>
        <p:spPr bwMode="auto">
          <a:xfrm>
            <a:off x="0" y="1914525"/>
            <a:ext cx="9144000" cy="319088"/>
          </a:xfrm>
          <a:prstGeom prst="rect">
            <a:avLst/>
          </a:prstGeom>
          <a:solidFill>
            <a:srgbClr val="7FA1B6">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 name="Rectangle 12"/>
          <p:cNvSpPr>
            <a:spLocks noChangeArrowheads="1"/>
          </p:cNvSpPr>
          <p:nvPr/>
        </p:nvSpPr>
        <p:spPr bwMode="auto">
          <a:xfrm>
            <a:off x="0" y="2233613"/>
            <a:ext cx="9144000" cy="319087"/>
          </a:xfrm>
          <a:prstGeom prst="rect">
            <a:avLst/>
          </a:prstGeom>
          <a:solidFill>
            <a:srgbClr val="7FA1B6">
              <a:alpha val="7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945" tIns="41473" rIns="82945" bIns="41473" anchor="ctr"/>
          <a:lstStyle/>
          <a:p>
            <a:pPr algn="ctr" defTabSz="414338" hangingPunct="0">
              <a:lnSpc>
                <a:spcPct val="80000"/>
              </a:lnSpc>
              <a:buClr>
                <a:srgbClr val="000000"/>
              </a:buClr>
              <a:buSzPct val="45000"/>
              <a:buFont typeface="Wingdings" pitchFamily="2" charset="2"/>
              <a:buNone/>
            </a:pPr>
            <a:endParaRPr lang="en-US" sz="1600">
              <a:solidFill>
                <a:schemeClr val="bg1"/>
              </a:solidFill>
              <a:ea typeface="MS Gothic" charset="-128"/>
            </a:endParaRPr>
          </a:p>
        </p:txBody>
      </p:sp>
      <p:sp>
        <p:nvSpPr>
          <p:cNvPr id="3085" name="Line 13"/>
          <p:cNvSpPr>
            <a:spLocks noChangeShapeType="1"/>
          </p:cNvSpPr>
          <p:nvPr/>
        </p:nvSpPr>
        <p:spPr bwMode="auto">
          <a:xfrm>
            <a:off x="0" y="1914525"/>
            <a:ext cx="9144000" cy="158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6" name="Line 14"/>
          <p:cNvSpPr>
            <a:spLocks noChangeShapeType="1"/>
          </p:cNvSpPr>
          <p:nvPr/>
        </p:nvSpPr>
        <p:spPr bwMode="auto">
          <a:xfrm>
            <a:off x="0" y="2233613"/>
            <a:ext cx="9144000" cy="158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7" name="Line 15"/>
          <p:cNvSpPr>
            <a:spLocks noChangeShapeType="1"/>
          </p:cNvSpPr>
          <p:nvPr/>
        </p:nvSpPr>
        <p:spPr bwMode="auto">
          <a:xfrm>
            <a:off x="0" y="1595438"/>
            <a:ext cx="9144000" cy="158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9" name="Rectangle 17"/>
          <p:cNvSpPr>
            <a:spLocks noGrp="1" noChangeArrowheads="1"/>
          </p:cNvSpPr>
          <p:nvPr>
            <p:ph type="dt" sz="quarter" idx="2"/>
          </p:nvPr>
        </p:nvSpPr>
        <p:spPr>
          <a:xfrm>
            <a:off x="2057400" y="5803900"/>
            <a:ext cx="6618288" cy="338138"/>
          </a:xfrm>
        </p:spPr>
        <p:txBody>
          <a:bodyPr/>
          <a:lstStyle>
            <a:lvl1pPr>
              <a:defRPr sz="1600"/>
            </a:lvl1pPr>
          </a:lstStyle>
          <a:p>
            <a:fld id="{160C8537-CD5B-4F6A-8990-14BC11FCC3F8}" type="datetime4">
              <a:rPr lang="nl-NL"/>
              <a:pPr/>
              <a:t>4 november 2013</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B291F89-4BA7-4C49-BB83-D4DCEE9C4456}" type="datetime4">
              <a:rPr lang="nl-NL"/>
              <a:pPr/>
              <a:t>4 november 2013</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00818E87-0CAE-4287-929D-B4842452C8B9}" type="slidenum">
              <a:rPr lang="nl-NL"/>
              <a:pPr/>
              <a:t>‹#›</a:t>
            </a:fld>
            <a:endParaRPr lang="nl-NL"/>
          </a:p>
        </p:txBody>
      </p:sp>
    </p:spTree>
    <p:extLst>
      <p:ext uri="{BB962C8B-B14F-4D97-AF65-F5344CB8AC3E}">
        <p14:creationId xmlns:p14="http://schemas.microsoft.com/office/powerpoint/2010/main" val="112268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5300" y="233363"/>
            <a:ext cx="2047875" cy="5549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6913" y="233363"/>
            <a:ext cx="5995987" cy="5549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C72B385-FD84-40AD-B908-87ABF84FD2B9}" type="datetime4">
              <a:rPr lang="nl-NL"/>
              <a:pPr/>
              <a:t>4 november 2013</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86A78DCF-9440-4728-B0F5-FDF8D942C7C7}" type="slidenum">
              <a:rPr lang="nl-NL"/>
              <a:pPr/>
              <a:t>‹#›</a:t>
            </a:fld>
            <a:endParaRPr lang="nl-NL"/>
          </a:p>
        </p:txBody>
      </p:sp>
    </p:spTree>
    <p:extLst>
      <p:ext uri="{BB962C8B-B14F-4D97-AF65-F5344CB8AC3E}">
        <p14:creationId xmlns:p14="http://schemas.microsoft.com/office/powerpoint/2010/main" val="1072585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4763"/>
            <a:ext cx="9144000" cy="2547937"/>
            <a:chOff x="0" y="3"/>
            <a:chExt cx="6240" cy="1739"/>
          </a:xfrm>
        </p:grpSpPr>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
              <a:ext cx="2830" cy="1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9" y="218"/>
              <a:ext cx="1603" cy="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Rectangle 7"/>
            <p:cNvSpPr>
              <a:spLocks noChangeArrowheads="1"/>
            </p:cNvSpPr>
            <p:nvPr/>
          </p:nvSpPr>
          <p:spPr bwMode="auto">
            <a:xfrm>
              <a:off x="0" y="1089"/>
              <a:ext cx="6240" cy="219"/>
            </a:xfrm>
            <a:prstGeom prst="rect">
              <a:avLst/>
            </a:prstGeom>
            <a:solidFill>
              <a:srgbClr val="7FA1B6">
                <a:alpha val="2509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smtClean="0">
                <a:solidFill>
                  <a:srgbClr val="000000"/>
                </a:solidFill>
                <a:latin typeface="Arial" pitchFamily="34" charset="0"/>
              </a:endParaRPr>
            </a:p>
          </p:txBody>
        </p:sp>
        <p:sp>
          <p:nvSpPr>
            <p:cNvPr id="8" name="Rectangle 8"/>
            <p:cNvSpPr>
              <a:spLocks noChangeArrowheads="1"/>
            </p:cNvSpPr>
            <p:nvPr/>
          </p:nvSpPr>
          <p:spPr bwMode="auto">
            <a:xfrm>
              <a:off x="0" y="1306"/>
              <a:ext cx="6240" cy="218"/>
            </a:xfrm>
            <a:prstGeom prst="rect">
              <a:avLst/>
            </a:prstGeom>
            <a:solidFill>
              <a:srgbClr val="7FA1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smtClean="0">
                <a:solidFill>
                  <a:srgbClr val="000000"/>
                </a:solidFill>
                <a:latin typeface="Arial" pitchFamily="34" charset="0"/>
              </a:endParaRPr>
            </a:p>
          </p:txBody>
        </p:sp>
        <p:sp>
          <p:nvSpPr>
            <p:cNvPr id="9" name="Rectangle 9"/>
            <p:cNvSpPr>
              <a:spLocks noChangeArrowheads="1"/>
            </p:cNvSpPr>
            <p:nvPr/>
          </p:nvSpPr>
          <p:spPr bwMode="auto">
            <a:xfrm>
              <a:off x="0" y="1524"/>
              <a:ext cx="6240" cy="218"/>
            </a:xfrm>
            <a:prstGeom prst="rect">
              <a:avLst/>
            </a:prstGeom>
            <a:solidFill>
              <a:srgbClr val="7FA1B6">
                <a:alpha val="7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945" tIns="41473" rIns="82945" bIns="41473" anchor="ctr"/>
            <a:lstStyle/>
            <a:p>
              <a:pPr algn="ctr" defTabSz="414338" hangingPunct="0">
                <a:lnSpc>
                  <a:spcPct val="80000"/>
                </a:lnSpc>
                <a:buClr>
                  <a:srgbClr val="000000"/>
                </a:buClr>
                <a:buSzPct val="45000"/>
                <a:buFont typeface="Wingdings" pitchFamily="2" charset="2"/>
                <a:buNone/>
              </a:pPr>
              <a:endParaRPr lang="en-US" sz="1600" smtClean="0">
                <a:solidFill>
                  <a:srgbClr val="FFFFFF"/>
                </a:solidFill>
                <a:latin typeface="Arial" pitchFamily="34" charset="0"/>
                <a:ea typeface="MS Gothic" pitchFamily="49" charset="-128"/>
              </a:endParaRPr>
            </a:p>
          </p:txBody>
        </p:sp>
        <p:sp>
          <p:nvSpPr>
            <p:cNvPr id="10" name="Line 10"/>
            <p:cNvSpPr>
              <a:spLocks noChangeShapeType="1"/>
            </p:cNvSpPr>
            <p:nvPr/>
          </p:nvSpPr>
          <p:spPr bwMode="auto">
            <a:xfrm>
              <a:off x="0" y="1306"/>
              <a:ext cx="6240" cy="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Arial" pitchFamily="34" charset="0"/>
              </a:endParaRPr>
            </a:p>
          </p:txBody>
        </p:sp>
        <p:sp>
          <p:nvSpPr>
            <p:cNvPr id="11" name="Line 11"/>
            <p:cNvSpPr>
              <a:spLocks noChangeShapeType="1"/>
            </p:cNvSpPr>
            <p:nvPr/>
          </p:nvSpPr>
          <p:spPr bwMode="auto">
            <a:xfrm>
              <a:off x="0" y="1524"/>
              <a:ext cx="6240" cy="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Arial" pitchFamily="34" charset="0"/>
              </a:endParaRPr>
            </a:p>
          </p:txBody>
        </p:sp>
        <p:sp>
          <p:nvSpPr>
            <p:cNvPr id="12" name="Line 12"/>
            <p:cNvSpPr>
              <a:spLocks noChangeShapeType="1"/>
            </p:cNvSpPr>
            <p:nvPr/>
          </p:nvSpPr>
          <p:spPr bwMode="auto">
            <a:xfrm>
              <a:off x="0" y="1089"/>
              <a:ext cx="6240" cy="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Arial" pitchFamily="34" charset="0"/>
              </a:endParaRPr>
            </a:p>
          </p:txBody>
        </p:sp>
      </p:grpSp>
      <p:sp>
        <p:nvSpPr>
          <p:cNvPr id="5122" name="Rectangle 2"/>
          <p:cNvSpPr>
            <a:spLocks noGrp="1" noChangeArrowheads="1"/>
          </p:cNvSpPr>
          <p:nvPr>
            <p:ph type="ctrTitle"/>
          </p:nvPr>
        </p:nvSpPr>
        <p:spPr>
          <a:xfrm>
            <a:off x="2057400" y="3076575"/>
            <a:ext cx="6618288" cy="885825"/>
          </a:xfrm>
        </p:spPr>
        <p:txBody>
          <a:bodyPr tIns="0" bIns="0"/>
          <a:lstStyle>
            <a:lvl1pPr>
              <a:defRPr>
                <a:solidFill>
                  <a:srgbClr val="008BBF"/>
                </a:solidFill>
              </a:defRPr>
            </a:lvl1pPr>
          </a:lstStyle>
          <a:p>
            <a:r>
              <a:rPr lang="nl-NL"/>
              <a:t>Klik om het opmaakprofiel te bewerken</a:t>
            </a:r>
          </a:p>
        </p:txBody>
      </p:sp>
      <p:sp>
        <p:nvSpPr>
          <p:cNvPr id="5123" name="Rectangle 3"/>
          <p:cNvSpPr>
            <a:spLocks noGrp="1" noChangeArrowheads="1"/>
          </p:cNvSpPr>
          <p:nvPr>
            <p:ph type="subTitle" idx="1"/>
          </p:nvPr>
        </p:nvSpPr>
        <p:spPr>
          <a:xfrm>
            <a:off x="2057400" y="4113213"/>
            <a:ext cx="6618288" cy="1144587"/>
          </a:xfrm>
        </p:spPr>
        <p:txBody>
          <a:bodyPr/>
          <a:lstStyle>
            <a:lvl1pPr marL="0" indent="0">
              <a:defRPr>
                <a:solidFill>
                  <a:srgbClr val="008BBF"/>
                </a:solidFill>
              </a:defRPr>
            </a:lvl1pPr>
          </a:lstStyle>
          <a:p>
            <a:r>
              <a:rPr lang="nl-NL"/>
              <a:t>Klik om het opmaakprofiel van de modelondertitel te bewerken</a:t>
            </a:r>
          </a:p>
        </p:txBody>
      </p:sp>
      <p:sp>
        <p:nvSpPr>
          <p:cNvPr id="13" name="Rectangle 13"/>
          <p:cNvSpPr>
            <a:spLocks noGrp="1" noChangeArrowheads="1"/>
          </p:cNvSpPr>
          <p:nvPr>
            <p:ph type="dt" sz="quarter" idx="10"/>
          </p:nvPr>
        </p:nvSpPr>
        <p:spPr>
          <a:xfrm>
            <a:off x="2057400" y="5803900"/>
            <a:ext cx="6618288" cy="338138"/>
          </a:xfrm>
        </p:spPr>
        <p:txBody>
          <a:bodyPr/>
          <a:lstStyle>
            <a:lvl1pPr>
              <a:defRPr sz="1600" smtClean="0"/>
            </a:lvl1pPr>
          </a:lstStyle>
          <a:p>
            <a:pPr>
              <a:defRPr/>
            </a:pPr>
            <a:endParaRPr lang="nl-NL"/>
          </a:p>
        </p:txBody>
      </p:sp>
    </p:spTree>
    <p:extLst>
      <p:ext uri="{BB962C8B-B14F-4D97-AF65-F5344CB8AC3E}">
        <p14:creationId xmlns:p14="http://schemas.microsoft.com/office/powerpoint/2010/main" val="29480807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pPr>
              <a:defRPr/>
            </a:pPr>
            <a:endParaRPr lang="nl-NL"/>
          </a:p>
        </p:txBody>
      </p:sp>
      <p:sp>
        <p:nvSpPr>
          <p:cNvPr id="5" name="Rectangle 4"/>
          <p:cNvSpPr>
            <a:spLocks noGrp="1" noChangeArrowheads="1"/>
          </p:cNvSpPr>
          <p:nvPr>
            <p:ph type="ftr" sz="quarter" idx="11"/>
          </p:nvPr>
        </p:nvSpPr>
        <p:spPr>
          <a:ln/>
        </p:spPr>
        <p:txBody>
          <a:bodyPr/>
          <a:lstStyle>
            <a:lvl1pPr>
              <a:defRPr/>
            </a:lvl1pPr>
          </a:lstStyle>
          <a:p>
            <a:pPr>
              <a:defRPr/>
            </a:pPr>
            <a:endParaRPr lang="nl-NL"/>
          </a:p>
        </p:txBody>
      </p:sp>
      <p:sp>
        <p:nvSpPr>
          <p:cNvPr id="6" name="Rectangle 5"/>
          <p:cNvSpPr>
            <a:spLocks noGrp="1" noChangeArrowheads="1"/>
          </p:cNvSpPr>
          <p:nvPr>
            <p:ph type="sldNum" sz="quarter" idx="12"/>
          </p:nvPr>
        </p:nvSpPr>
        <p:spPr>
          <a:ln/>
        </p:spPr>
        <p:txBody>
          <a:bodyPr/>
          <a:lstStyle>
            <a:lvl1pPr>
              <a:defRPr/>
            </a:lvl1pPr>
          </a:lstStyle>
          <a:p>
            <a:pPr>
              <a:defRPr/>
            </a:pPr>
            <a:fld id="{EF761A64-C751-4EFB-B8CE-12AE56BA839A}" type="slidenum">
              <a:rPr lang="nl-NL"/>
              <a:pPr>
                <a:defRPr/>
              </a:pPr>
              <a:t>‹#›</a:t>
            </a:fld>
            <a:endParaRPr lang="nl-NL"/>
          </a:p>
        </p:txBody>
      </p:sp>
    </p:spTree>
    <p:extLst>
      <p:ext uri="{BB962C8B-B14F-4D97-AF65-F5344CB8AC3E}">
        <p14:creationId xmlns:p14="http://schemas.microsoft.com/office/powerpoint/2010/main" val="6983320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pPr>
              <a:defRPr/>
            </a:pPr>
            <a:endParaRPr lang="nl-NL"/>
          </a:p>
        </p:txBody>
      </p:sp>
      <p:sp>
        <p:nvSpPr>
          <p:cNvPr id="5" name="Rectangle 4"/>
          <p:cNvSpPr>
            <a:spLocks noGrp="1" noChangeArrowheads="1"/>
          </p:cNvSpPr>
          <p:nvPr>
            <p:ph type="ftr" sz="quarter" idx="11"/>
          </p:nvPr>
        </p:nvSpPr>
        <p:spPr>
          <a:ln/>
        </p:spPr>
        <p:txBody>
          <a:bodyPr/>
          <a:lstStyle>
            <a:lvl1pPr>
              <a:defRPr/>
            </a:lvl1pPr>
          </a:lstStyle>
          <a:p>
            <a:pPr>
              <a:defRPr/>
            </a:pPr>
            <a:endParaRPr lang="nl-NL"/>
          </a:p>
        </p:txBody>
      </p:sp>
      <p:sp>
        <p:nvSpPr>
          <p:cNvPr id="6" name="Rectangle 5"/>
          <p:cNvSpPr>
            <a:spLocks noGrp="1" noChangeArrowheads="1"/>
          </p:cNvSpPr>
          <p:nvPr>
            <p:ph type="sldNum" sz="quarter" idx="12"/>
          </p:nvPr>
        </p:nvSpPr>
        <p:spPr>
          <a:ln/>
        </p:spPr>
        <p:txBody>
          <a:bodyPr/>
          <a:lstStyle>
            <a:lvl1pPr>
              <a:defRPr/>
            </a:lvl1pPr>
          </a:lstStyle>
          <a:p>
            <a:pPr>
              <a:defRPr/>
            </a:pPr>
            <a:fld id="{1F870ABC-8CAF-4832-8056-250907571816}" type="slidenum">
              <a:rPr lang="nl-NL"/>
              <a:pPr>
                <a:defRPr/>
              </a:pPr>
              <a:t>‹#›</a:t>
            </a:fld>
            <a:endParaRPr lang="nl-NL"/>
          </a:p>
        </p:txBody>
      </p:sp>
    </p:spTree>
    <p:extLst>
      <p:ext uri="{BB962C8B-B14F-4D97-AF65-F5344CB8AC3E}">
        <p14:creationId xmlns:p14="http://schemas.microsoft.com/office/powerpoint/2010/main" val="1361073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96913" y="1482725"/>
            <a:ext cx="386080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0113" y="1482725"/>
            <a:ext cx="386080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pPr>
              <a:defRPr/>
            </a:pPr>
            <a:endParaRPr lang="nl-NL"/>
          </a:p>
        </p:txBody>
      </p:sp>
      <p:sp>
        <p:nvSpPr>
          <p:cNvPr id="6" name="Rectangle 4"/>
          <p:cNvSpPr>
            <a:spLocks noGrp="1" noChangeArrowheads="1"/>
          </p:cNvSpPr>
          <p:nvPr>
            <p:ph type="ftr" sz="quarter" idx="11"/>
          </p:nvPr>
        </p:nvSpPr>
        <p:spPr>
          <a:ln/>
        </p:spPr>
        <p:txBody>
          <a:bodyPr/>
          <a:lstStyle>
            <a:lvl1pPr>
              <a:defRPr/>
            </a:lvl1pPr>
          </a:lstStyle>
          <a:p>
            <a:pPr>
              <a:defRPr/>
            </a:pPr>
            <a:endParaRPr lang="nl-NL"/>
          </a:p>
        </p:txBody>
      </p:sp>
      <p:sp>
        <p:nvSpPr>
          <p:cNvPr id="7" name="Rectangle 5"/>
          <p:cNvSpPr>
            <a:spLocks noGrp="1" noChangeArrowheads="1"/>
          </p:cNvSpPr>
          <p:nvPr>
            <p:ph type="sldNum" sz="quarter" idx="12"/>
          </p:nvPr>
        </p:nvSpPr>
        <p:spPr>
          <a:ln/>
        </p:spPr>
        <p:txBody>
          <a:bodyPr/>
          <a:lstStyle>
            <a:lvl1pPr>
              <a:defRPr/>
            </a:lvl1pPr>
          </a:lstStyle>
          <a:p>
            <a:pPr>
              <a:defRPr/>
            </a:pPr>
            <a:fld id="{B19FD2AF-004F-4291-A055-55800A4239EB}" type="slidenum">
              <a:rPr lang="nl-NL"/>
              <a:pPr>
                <a:defRPr/>
              </a:pPr>
              <a:t>‹#›</a:t>
            </a:fld>
            <a:endParaRPr lang="nl-NL"/>
          </a:p>
        </p:txBody>
      </p:sp>
    </p:spTree>
    <p:extLst>
      <p:ext uri="{BB962C8B-B14F-4D97-AF65-F5344CB8AC3E}">
        <p14:creationId xmlns:p14="http://schemas.microsoft.com/office/powerpoint/2010/main" val="4056028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pPr>
              <a:defRPr/>
            </a:pPr>
            <a:endParaRPr lang="nl-NL"/>
          </a:p>
        </p:txBody>
      </p:sp>
      <p:sp>
        <p:nvSpPr>
          <p:cNvPr id="8" name="Rectangle 4"/>
          <p:cNvSpPr>
            <a:spLocks noGrp="1" noChangeArrowheads="1"/>
          </p:cNvSpPr>
          <p:nvPr>
            <p:ph type="ftr" sz="quarter" idx="11"/>
          </p:nvPr>
        </p:nvSpPr>
        <p:spPr>
          <a:ln/>
        </p:spPr>
        <p:txBody>
          <a:bodyPr/>
          <a:lstStyle>
            <a:lvl1pPr>
              <a:defRPr/>
            </a:lvl1pPr>
          </a:lstStyle>
          <a:p>
            <a:pPr>
              <a:defRPr/>
            </a:pPr>
            <a:endParaRPr lang="nl-NL"/>
          </a:p>
        </p:txBody>
      </p:sp>
      <p:sp>
        <p:nvSpPr>
          <p:cNvPr id="9" name="Rectangle 5"/>
          <p:cNvSpPr>
            <a:spLocks noGrp="1" noChangeArrowheads="1"/>
          </p:cNvSpPr>
          <p:nvPr>
            <p:ph type="sldNum" sz="quarter" idx="12"/>
          </p:nvPr>
        </p:nvSpPr>
        <p:spPr>
          <a:ln/>
        </p:spPr>
        <p:txBody>
          <a:bodyPr/>
          <a:lstStyle>
            <a:lvl1pPr>
              <a:defRPr/>
            </a:lvl1pPr>
          </a:lstStyle>
          <a:p>
            <a:pPr>
              <a:defRPr/>
            </a:pPr>
            <a:fld id="{18381378-9F19-413C-B756-9B794552147A}" type="slidenum">
              <a:rPr lang="nl-NL"/>
              <a:pPr>
                <a:defRPr/>
              </a:pPr>
              <a:t>‹#›</a:t>
            </a:fld>
            <a:endParaRPr lang="nl-NL"/>
          </a:p>
        </p:txBody>
      </p:sp>
    </p:spTree>
    <p:extLst>
      <p:ext uri="{BB962C8B-B14F-4D97-AF65-F5344CB8AC3E}">
        <p14:creationId xmlns:p14="http://schemas.microsoft.com/office/powerpoint/2010/main" val="35824336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pPr>
              <a:defRPr/>
            </a:pPr>
            <a:endParaRPr lang="nl-NL"/>
          </a:p>
        </p:txBody>
      </p:sp>
      <p:sp>
        <p:nvSpPr>
          <p:cNvPr id="4" name="Rectangle 4"/>
          <p:cNvSpPr>
            <a:spLocks noGrp="1" noChangeArrowheads="1"/>
          </p:cNvSpPr>
          <p:nvPr>
            <p:ph type="ftr" sz="quarter" idx="11"/>
          </p:nvPr>
        </p:nvSpPr>
        <p:spPr>
          <a:ln/>
        </p:spPr>
        <p:txBody>
          <a:bodyPr/>
          <a:lstStyle>
            <a:lvl1pPr>
              <a:defRPr/>
            </a:lvl1pPr>
          </a:lstStyle>
          <a:p>
            <a:pPr>
              <a:defRPr/>
            </a:pPr>
            <a:endParaRPr lang="nl-NL"/>
          </a:p>
        </p:txBody>
      </p:sp>
      <p:sp>
        <p:nvSpPr>
          <p:cNvPr id="5" name="Rectangle 5"/>
          <p:cNvSpPr>
            <a:spLocks noGrp="1" noChangeArrowheads="1"/>
          </p:cNvSpPr>
          <p:nvPr>
            <p:ph type="sldNum" sz="quarter" idx="12"/>
          </p:nvPr>
        </p:nvSpPr>
        <p:spPr>
          <a:ln/>
        </p:spPr>
        <p:txBody>
          <a:bodyPr/>
          <a:lstStyle>
            <a:lvl1pPr>
              <a:defRPr/>
            </a:lvl1pPr>
          </a:lstStyle>
          <a:p>
            <a:pPr>
              <a:defRPr/>
            </a:pPr>
            <a:fld id="{6C9CB371-AC9D-4188-87DE-4275AAB697B4}" type="slidenum">
              <a:rPr lang="nl-NL"/>
              <a:pPr>
                <a:defRPr/>
              </a:pPr>
              <a:t>‹#›</a:t>
            </a:fld>
            <a:endParaRPr lang="nl-NL"/>
          </a:p>
        </p:txBody>
      </p:sp>
    </p:spTree>
    <p:extLst>
      <p:ext uri="{BB962C8B-B14F-4D97-AF65-F5344CB8AC3E}">
        <p14:creationId xmlns:p14="http://schemas.microsoft.com/office/powerpoint/2010/main" val="14367977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endParaRPr lang="nl-NL"/>
          </a:p>
        </p:txBody>
      </p:sp>
      <p:sp>
        <p:nvSpPr>
          <p:cNvPr id="3" name="Rectangle 4"/>
          <p:cNvSpPr>
            <a:spLocks noGrp="1" noChangeArrowheads="1"/>
          </p:cNvSpPr>
          <p:nvPr>
            <p:ph type="ftr" sz="quarter" idx="11"/>
          </p:nvPr>
        </p:nvSpPr>
        <p:spPr>
          <a:ln/>
        </p:spPr>
        <p:txBody>
          <a:bodyPr/>
          <a:lstStyle>
            <a:lvl1pPr>
              <a:defRPr/>
            </a:lvl1pPr>
          </a:lstStyle>
          <a:p>
            <a:pPr>
              <a:defRPr/>
            </a:pPr>
            <a:endParaRPr lang="nl-NL"/>
          </a:p>
        </p:txBody>
      </p:sp>
      <p:sp>
        <p:nvSpPr>
          <p:cNvPr id="4" name="Rectangle 5"/>
          <p:cNvSpPr>
            <a:spLocks noGrp="1" noChangeArrowheads="1"/>
          </p:cNvSpPr>
          <p:nvPr>
            <p:ph type="sldNum" sz="quarter" idx="12"/>
          </p:nvPr>
        </p:nvSpPr>
        <p:spPr>
          <a:ln/>
        </p:spPr>
        <p:txBody>
          <a:bodyPr/>
          <a:lstStyle>
            <a:lvl1pPr>
              <a:defRPr/>
            </a:lvl1pPr>
          </a:lstStyle>
          <a:p>
            <a:pPr>
              <a:defRPr/>
            </a:pPr>
            <a:fld id="{0EED7A2F-93A7-4B60-B982-F19B021BD7C1}" type="slidenum">
              <a:rPr lang="nl-NL"/>
              <a:pPr>
                <a:defRPr/>
              </a:pPr>
              <a:t>‹#›</a:t>
            </a:fld>
            <a:endParaRPr lang="nl-NL"/>
          </a:p>
        </p:txBody>
      </p:sp>
    </p:spTree>
    <p:extLst>
      <p:ext uri="{BB962C8B-B14F-4D97-AF65-F5344CB8AC3E}">
        <p14:creationId xmlns:p14="http://schemas.microsoft.com/office/powerpoint/2010/main" val="12057852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defRPr/>
            </a:pPr>
            <a:endParaRPr lang="nl-NL"/>
          </a:p>
        </p:txBody>
      </p:sp>
      <p:sp>
        <p:nvSpPr>
          <p:cNvPr id="6" name="Rectangle 4"/>
          <p:cNvSpPr>
            <a:spLocks noGrp="1" noChangeArrowheads="1"/>
          </p:cNvSpPr>
          <p:nvPr>
            <p:ph type="ftr" sz="quarter" idx="11"/>
          </p:nvPr>
        </p:nvSpPr>
        <p:spPr>
          <a:ln/>
        </p:spPr>
        <p:txBody>
          <a:bodyPr/>
          <a:lstStyle>
            <a:lvl1pPr>
              <a:defRPr/>
            </a:lvl1pPr>
          </a:lstStyle>
          <a:p>
            <a:pPr>
              <a:defRPr/>
            </a:pPr>
            <a:endParaRPr lang="nl-NL"/>
          </a:p>
        </p:txBody>
      </p:sp>
      <p:sp>
        <p:nvSpPr>
          <p:cNvPr id="7" name="Rectangle 5"/>
          <p:cNvSpPr>
            <a:spLocks noGrp="1" noChangeArrowheads="1"/>
          </p:cNvSpPr>
          <p:nvPr>
            <p:ph type="sldNum" sz="quarter" idx="12"/>
          </p:nvPr>
        </p:nvSpPr>
        <p:spPr>
          <a:ln/>
        </p:spPr>
        <p:txBody>
          <a:bodyPr/>
          <a:lstStyle>
            <a:lvl1pPr>
              <a:defRPr/>
            </a:lvl1pPr>
          </a:lstStyle>
          <a:p>
            <a:pPr>
              <a:defRPr/>
            </a:pPr>
            <a:fld id="{63B31CDA-C19C-4CE1-A427-6CD291E02B4E}" type="slidenum">
              <a:rPr lang="nl-NL"/>
              <a:pPr>
                <a:defRPr/>
              </a:pPr>
              <a:t>‹#›</a:t>
            </a:fld>
            <a:endParaRPr lang="nl-NL"/>
          </a:p>
        </p:txBody>
      </p:sp>
    </p:spTree>
    <p:extLst>
      <p:ext uri="{BB962C8B-B14F-4D97-AF65-F5344CB8AC3E}">
        <p14:creationId xmlns:p14="http://schemas.microsoft.com/office/powerpoint/2010/main" val="2731001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861030A-D9DC-426C-A4D0-5E7AEAC0AFF5}" type="datetime4">
              <a:rPr lang="nl-NL"/>
              <a:pPr/>
              <a:t>4 november 2013</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CD88C096-3EE4-4BEC-940C-289F65359199}" type="slidenum">
              <a:rPr lang="nl-NL"/>
              <a:pPr/>
              <a:t>‹#›</a:t>
            </a:fld>
            <a:endParaRPr lang="nl-NL"/>
          </a:p>
        </p:txBody>
      </p:sp>
    </p:spTree>
    <p:extLst>
      <p:ext uri="{BB962C8B-B14F-4D97-AF65-F5344CB8AC3E}">
        <p14:creationId xmlns:p14="http://schemas.microsoft.com/office/powerpoint/2010/main" val="7571049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defRPr/>
            </a:pPr>
            <a:endParaRPr lang="nl-NL"/>
          </a:p>
        </p:txBody>
      </p:sp>
      <p:sp>
        <p:nvSpPr>
          <p:cNvPr id="6" name="Rectangle 4"/>
          <p:cNvSpPr>
            <a:spLocks noGrp="1" noChangeArrowheads="1"/>
          </p:cNvSpPr>
          <p:nvPr>
            <p:ph type="ftr" sz="quarter" idx="11"/>
          </p:nvPr>
        </p:nvSpPr>
        <p:spPr>
          <a:ln/>
        </p:spPr>
        <p:txBody>
          <a:bodyPr/>
          <a:lstStyle>
            <a:lvl1pPr>
              <a:defRPr/>
            </a:lvl1pPr>
          </a:lstStyle>
          <a:p>
            <a:pPr>
              <a:defRPr/>
            </a:pPr>
            <a:endParaRPr lang="nl-NL"/>
          </a:p>
        </p:txBody>
      </p:sp>
      <p:sp>
        <p:nvSpPr>
          <p:cNvPr id="7" name="Rectangle 5"/>
          <p:cNvSpPr>
            <a:spLocks noGrp="1" noChangeArrowheads="1"/>
          </p:cNvSpPr>
          <p:nvPr>
            <p:ph type="sldNum" sz="quarter" idx="12"/>
          </p:nvPr>
        </p:nvSpPr>
        <p:spPr>
          <a:ln/>
        </p:spPr>
        <p:txBody>
          <a:bodyPr/>
          <a:lstStyle>
            <a:lvl1pPr>
              <a:defRPr/>
            </a:lvl1pPr>
          </a:lstStyle>
          <a:p>
            <a:pPr>
              <a:defRPr/>
            </a:pPr>
            <a:fld id="{64ADF60C-0371-4512-9990-0E3487DC210B}" type="slidenum">
              <a:rPr lang="nl-NL"/>
              <a:pPr>
                <a:defRPr/>
              </a:pPr>
              <a:t>‹#›</a:t>
            </a:fld>
            <a:endParaRPr lang="nl-NL"/>
          </a:p>
        </p:txBody>
      </p:sp>
    </p:spTree>
    <p:extLst>
      <p:ext uri="{BB962C8B-B14F-4D97-AF65-F5344CB8AC3E}">
        <p14:creationId xmlns:p14="http://schemas.microsoft.com/office/powerpoint/2010/main" val="1670005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pPr>
              <a:defRPr/>
            </a:pPr>
            <a:endParaRPr lang="nl-NL"/>
          </a:p>
        </p:txBody>
      </p:sp>
      <p:sp>
        <p:nvSpPr>
          <p:cNvPr id="5" name="Rectangle 4"/>
          <p:cNvSpPr>
            <a:spLocks noGrp="1" noChangeArrowheads="1"/>
          </p:cNvSpPr>
          <p:nvPr>
            <p:ph type="ftr" sz="quarter" idx="11"/>
          </p:nvPr>
        </p:nvSpPr>
        <p:spPr>
          <a:ln/>
        </p:spPr>
        <p:txBody>
          <a:bodyPr/>
          <a:lstStyle>
            <a:lvl1pPr>
              <a:defRPr/>
            </a:lvl1pPr>
          </a:lstStyle>
          <a:p>
            <a:pPr>
              <a:defRPr/>
            </a:pPr>
            <a:endParaRPr lang="nl-NL"/>
          </a:p>
        </p:txBody>
      </p:sp>
      <p:sp>
        <p:nvSpPr>
          <p:cNvPr id="6" name="Rectangle 5"/>
          <p:cNvSpPr>
            <a:spLocks noGrp="1" noChangeArrowheads="1"/>
          </p:cNvSpPr>
          <p:nvPr>
            <p:ph type="sldNum" sz="quarter" idx="12"/>
          </p:nvPr>
        </p:nvSpPr>
        <p:spPr>
          <a:ln/>
        </p:spPr>
        <p:txBody>
          <a:bodyPr/>
          <a:lstStyle>
            <a:lvl1pPr>
              <a:defRPr/>
            </a:lvl1pPr>
          </a:lstStyle>
          <a:p>
            <a:pPr>
              <a:defRPr/>
            </a:pPr>
            <a:fld id="{E5EDED6C-58E3-42BE-A1D4-882D1FEC9A83}" type="slidenum">
              <a:rPr lang="nl-NL"/>
              <a:pPr>
                <a:defRPr/>
              </a:pPr>
              <a:t>‹#›</a:t>
            </a:fld>
            <a:endParaRPr lang="nl-NL"/>
          </a:p>
        </p:txBody>
      </p:sp>
    </p:spTree>
    <p:extLst>
      <p:ext uri="{BB962C8B-B14F-4D97-AF65-F5344CB8AC3E}">
        <p14:creationId xmlns:p14="http://schemas.microsoft.com/office/powerpoint/2010/main" val="1437174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5300" y="233363"/>
            <a:ext cx="2047875" cy="55499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96913" y="233363"/>
            <a:ext cx="5995987" cy="5549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pPr>
              <a:defRPr/>
            </a:pPr>
            <a:endParaRPr lang="nl-NL"/>
          </a:p>
        </p:txBody>
      </p:sp>
      <p:sp>
        <p:nvSpPr>
          <p:cNvPr id="5" name="Rectangle 4"/>
          <p:cNvSpPr>
            <a:spLocks noGrp="1" noChangeArrowheads="1"/>
          </p:cNvSpPr>
          <p:nvPr>
            <p:ph type="ftr" sz="quarter" idx="11"/>
          </p:nvPr>
        </p:nvSpPr>
        <p:spPr>
          <a:ln/>
        </p:spPr>
        <p:txBody>
          <a:bodyPr/>
          <a:lstStyle>
            <a:lvl1pPr>
              <a:defRPr/>
            </a:lvl1pPr>
          </a:lstStyle>
          <a:p>
            <a:pPr>
              <a:defRPr/>
            </a:pPr>
            <a:endParaRPr lang="nl-NL"/>
          </a:p>
        </p:txBody>
      </p:sp>
      <p:sp>
        <p:nvSpPr>
          <p:cNvPr id="6" name="Rectangle 5"/>
          <p:cNvSpPr>
            <a:spLocks noGrp="1" noChangeArrowheads="1"/>
          </p:cNvSpPr>
          <p:nvPr>
            <p:ph type="sldNum" sz="quarter" idx="12"/>
          </p:nvPr>
        </p:nvSpPr>
        <p:spPr>
          <a:ln/>
        </p:spPr>
        <p:txBody>
          <a:bodyPr/>
          <a:lstStyle>
            <a:lvl1pPr>
              <a:defRPr/>
            </a:lvl1pPr>
          </a:lstStyle>
          <a:p>
            <a:pPr>
              <a:defRPr/>
            </a:pPr>
            <a:fld id="{F281ABD9-2389-4493-841A-448218F6B4F6}" type="slidenum">
              <a:rPr lang="nl-NL"/>
              <a:pPr>
                <a:defRPr/>
              </a:pPr>
              <a:t>‹#›</a:t>
            </a:fld>
            <a:endParaRPr lang="nl-NL"/>
          </a:p>
        </p:txBody>
      </p:sp>
    </p:spTree>
    <p:extLst>
      <p:ext uri="{BB962C8B-B14F-4D97-AF65-F5344CB8AC3E}">
        <p14:creationId xmlns:p14="http://schemas.microsoft.com/office/powerpoint/2010/main" val="28690008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96913" y="233363"/>
            <a:ext cx="8196262" cy="611187"/>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96913" y="1482725"/>
            <a:ext cx="3860800" cy="4300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0113" y="1482725"/>
            <a:ext cx="3860800" cy="4300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pPr>
              <a:defRPr/>
            </a:pPr>
            <a:endParaRPr lang="nl-NL"/>
          </a:p>
        </p:txBody>
      </p:sp>
      <p:sp>
        <p:nvSpPr>
          <p:cNvPr id="6" name="Rectangle 4"/>
          <p:cNvSpPr>
            <a:spLocks noGrp="1" noChangeArrowheads="1"/>
          </p:cNvSpPr>
          <p:nvPr>
            <p:ph type="ftr" sz="quarter" idx="11"/>
          </p:nvPr>
        </p:nvSpPr>
        <p:spPr>
          <a:ln/>
        </p:spPr>
        <p:txBody>
          <a:bodyPr/>
          <a:lstStyle>
            <a:lvl1pPr>
              <a:defRPr/>
            </a:lvl1pPr>
          </a:lstStyle>
          <a:p>
            <a:pPr>
              <a:defRPr/>
            </a:pPr>
            <a:endParaRPr lang="nl-NL"/>
          </a:p>
        </p:txBody>
      </p:sp>
      <p:sp>
        <p:nvSpPr>
          <p:cNvPr id="7" name="Rectangle 5"/>
          <p:cNvSpPr>
            <a:spLocks noGrp="1" noChangeArrowheads="1"/>
          </p:cNvSpPr>
          <p:nvPr>
            <p:ph type="sldNum" sz="quarter" idx="12"/>
          </p:nvPr>
        </p:nvSpPr>
        <p:spPr>
          <a:ln/>
        </p:spPr>
        <p:txBody>
          <a:bodyPr/>
          <a:lstStyle>
            <a:lvl1pPr>
              <a:defRPr/>
            </a:lvl1pPr>
          </a:lstStyle>
          <a:p>
            <a:pPr>
              <a:defRPr/>
            </a:pPr>
            <a:fld id="{3F68B898-D46C-421B-8D8E-0BD7292DEDD6}" type="slidenum">
              <a:rPr lang="nl-NL"/>
              <a:pPr>
                <a:defRPr/>
              </a:pPr>
              <a:t>‹#›</a:t>
            </a:fld>
            <a:endParaRPr lang="nl-NL"/>
          </a:p>
        </p:txBody>
      </p:sp>
    </p:spTree>
    <p:extLst>
      <p:ext uri="{BB962C8B-B14F-4D97-AF65-F5344CB8AC3E}">
        <p14:creationId xmlns:p14="http://schemas.microsoft.com/office/powerpoint/2010/main" val="21905208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96913" y="233363"/>
            <a:ext cx="8196262" cy="611187"/>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696913" y="1482725"/>
            <a:ext cx="3860800" cy="2073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710113" y="1482725"/>
            <a:ext cx="3860800" cy="2073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96913" y="3708400"/>
            <a:ext cx="3860800" cy="20748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710113" y="3708400"/>
            <a:ext cx="3860800" cy="20748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pPr>
              <a:defRPr/>
            </a:pPr>
            <a:endParaRPr lang="nl-NL"/>
          </a:p>
        </p:txBody>
      </p:sp>
      <p:sp>
        <p:nvSpPr>
          <p:cNvPr id="8" name="Rectangle 4"/>
          <p:cNvSpPr>
            <a:spLocks noGrp="1" noChangeArrowheads="1"/>
          </p:cNvSpPr>
          <p:nvPr>
            <p:ph type="ftr" sz="quarter" idx="11"/>
          </p:nvPr>
        </p:nvSpPr>
        <p:spPr>
          <a:ln/>
        </p:spPr>
        <p:txBody>
          <a:bodyPr/>
          <a:lstStyle>
            <a:lvl1pPr>
              <a:defRPr/>
            </a:lvl1pPr>
          </a:lstStyle>
          <a:p>
            <a:pPr>
              <a:defRPr/>
            </a:pPr>
            <a:endParaRPr lang="nl-NL"/>
          </a:p>
        </p:txBody>
      </p:sp>
      <p:sp>
        <p:nvSpPr>
          <p:cNvPr id="9" name="Rectangle 5"/>
          <p:cNvSpPr>
            <a:spLocks noGrp="1" noChangeArrowheads="1"/>
          </p:cNvSpPr>
          <p:nvPr>
            <p:ph type="sldNum" sz="quarter" idx="12"/>
          </p:nvPr>
        </p:nvSpPr>
        <p:spPr>
          <a:ln/>
        </p:spPr>
        <p:txBody>
          <a:bodyPr/>
          <a:lstStyle>
            <a:lvl1pPr>
              <a:defRPr/>
            </a:lvl1pPr>
          </a:lstStyle>
          <a:p>
            <a:pPr>
              <a:defRPr/>
            </a:pPr>
            <a:fld id="{BB6AE54D-BE7C-46D0-9D38-03374C553752}" type="slidenum">
              <a:rPr lang="nl-NL"/>
              <a:pPr>
                <a:defRPr/>
              </a:pPr>
              <a:t>‹#›</a:t>
            </a:fld>
            <a:endParaRPr lang="nl-NL"/>
          </a:p>
        </p:txBody>
      </p:sp>
    </p:spTree>
    <p:extLst>
      <p:ext uri="{BB962C8B-B14F-4D97-AF65-F5344CB8AC3E}">
        <p14:creationId xmlns:p14="http://schemas.microsoft.com/office/powerpoint/2010/main" val="6288814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D0AFA03-6A44-42DE-829D-36BC0DA3CE8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772139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A8693F9-DDEC-46B9-9155-78A995C6C75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072761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E82E501-290D-4F56-AE62-222E3C5B5EB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026938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E187445-BF5A-4D20-A482-6EA044F67AA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976922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25D49F94-5384-482A-908A-3EE592A044C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48871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8BC86C5-C2DA-4EDA-978F-153C5DCCD893}" type="datetime4">
              <a:rPr lang="nl-NL"/>
              <a:pPr/>
              <a:t>4 november 2013</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999D835F-19BB-40F0-A624-FCF442D93431}" type="slidenum">
              <a:rPr lang="nl-NL"/>
              <a:pPr/>
              <a:t>‹#›</a:t>
            </a:fld>
            <a:endParaRPr lang="nl-NL"/>
          </a:p>
        </p:txBody>
      </p:sp>
    </p:spTree>
    <p:extLst>
      <p:ext uri="{BB962C8B-B14F-4D97-AF65-F5344CB8AC3E}">
        <p14:creationId xmlns:p14="http://schemas.microsoft.com/office/powerpoint/2010/main" val="18633937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B391D315-DA0C-442A-91E1-75F416B8C10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507704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71514985-C9AA-4286-872B-B727A631CD7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627639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824C662-4BDC-433C-969B-0827479F827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479041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B1526AA-00D8-489F-9477-3C297F5CFC9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356764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D1B0448-2F28-49F0-8FDA-2584C02187E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824693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143000"/>
            <a:ext cx="1943100" cy="4953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1143000"/>
            <a:ext cx="5676900" cy="4953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24F2C65-001E-4BEB-9B93-C37D196E369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81179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6913" y="1482725"/>
            <a:ext cx="386080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0113" y="1482725"/>
            <a:ext cx="386080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6FA4A45C-8E2C-4CC1-BAFB-88DD43DE8E64}" type="datetime4">
              <a:rPr lang="nl-NL"/>
              <a:pPr/>
              <a:t>4 november 2013</a:t>
            </a:fld>
            <a:endParaRPr lang="nl-NL"/>
          </a:p>
        </p:txBody>
      </p:sp>
      <p:sp>
        <p:nvSpPr>
          <p:cNvPr id="6" name="Footer Placeholder 5"/>
          <p:cNvSpPr>
            <a:spLocks noGrp="1"/>
          </p:cNvSpPr>
          <p:nvPr>
            <p:ph type="ftr" sz="quarter" idx="11"/>
          </p:nvPr>
        </p:nvSpPr>
        <p:spPr/>
        <p:txBody>
          <a:bodyPr/>
          <a:lstStyle>
            <a:lvl1pPr>
              <a:defRPr/>
            </a:lvl1pPr>
          </a:lstStyle>
          <a:p>
            <a:endParaRPr lang="nl-NL"/>
          </a:p>
        </p:txBody>
      </p:sp>
      <p:sp>
        <p:nvSpPr>
          <p:cNvPr id="7" name="Slide Number Placeholder 6"/>
          <p:cNvSpPr>
            <a:spLocks noGrp="1"/>
          </p:cNvSpPr>
          <p:nvPr>
            <p:ph type="sldNum" sz="quarter" idx="12"/>
          </p:nvPr>
        </p:nvSpPr>
        <p:spPr/>
        <p:txBody>
          <a:bodyPr/>
          <a:lstStyle>
            <a:lvl1pPr>
              <a:defRPr/>
            </a:lvl1pPr>
          </a:lstStyle>
          <a:p>
            <a:fld id="{689EC3BE-B9AC-4CC1-B14D-FDB303D2EBD7}" type="slidenum">
              <a:rPr lang="nl-NL"/>
              <a:pPr/>
              <a:t>‹#›</a:t>
            </a:fld>
            <a:endParaRPr lang="nl-NL"/>
          </a:p>
        </p:txBody>
      </p:sp>
    </p:spTree>
    <p:extLst>
      <p:ext uri="{BB962C8B-B14F-4D97-AF65-F5344CB8AC3E}">
        <p14:creationId xmlns:p14="http://schemas.microsoft.com/office/powerpoint/2010/main" val="150748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A5801291-FFFF-4F4C-A168-DA7A6385C733}" type="datetime4">
              <a:rPr lang="nl-NL"/>
              <a:pPr/>
              <a:t>4 november 2013</a:t>
            </a:fld>
            <a:endParaRPr lang="nl-NL"/>
          </a:p>
        </p:txBody>
      </p:sp>
      <p:sp>
        <p:nvSpPr>
          <p:cNvPr id="8" name="Footer Placeholder 7"/>
          <p:cNvSpPr>
            <a:spLocks noGrp="1"/>
          </p:cNvSpPr>
          <p:nvPr>
            <p:ph type="ftr" sz="quarter" idx="11"/>
          </p:nvPr>
        </p:nvSpPr>
        <p:spPr/>
        <p:txBody>
          <a:bodyPr/>
          <a:lstStyle>
            <a:lvl1pPr>
              <a:defRPr/>
            </a:lvl1pPr>
          </a:lstStyle>
          <a:p>
            <a:endParaRPr lang="nl-NL"/>
          </a:p>
        </p:txBody>
      </p:sp>
      <p:sp>
        <p:nvSpPr>
          <p:cNvPr id="9" name="Slide Number Placeholder 8"/>
          <p:cNvSpPr>
            <a:spLocks noGrp="1"/>
          </p:cNvSpPr>
          <p:nvPr>
            <p:ph type="sldNum" sz="quarter" idx="12"/>
          </p:nvPr>
        </p:nvSpPr>
        <p:spPr/>
        <p:txBody>
          <a:bodyPr/>
          <a:lstStyle>
            <a:lvl1pPr>
              <a:defRPr/>
            </a:lvl1pPr>
          </a:lstStyle>
          <a:p>
            <a:fld id="{1B918990-E9C6-47B7-89CA-82525F27E0F2}" type="slidenum">
              <a:rPr lang="nl-NL"/>
              <a:pPr/>
              <a:t>‹#›</a:t>
            </a:fld>
            <a:endParaRPr lang="nl-NL"/>
          </a:p>
        </p:txBody>
      </p:sp>
    </p:spTree>
    <p:extLst>
      <p:ext uri="{BB962C8B-B14F-4D97-AF65-F5344CB8AC3E}">
        <p14:creationId xmlns:p14="http://schemas.microsoft.com/office/powerpoint/2010/main" val="1570343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7D2829E7-E8E5-4B14-BE56-71B664FDC8B4}" type="datetime4">
              <a:rPr lang="nl-NL"/>
              <a:pPr/>
              <a:t>4 november 2013</a:t>
            </a:fld>
            <a:endParaRPr lang="nl-NL"/>
          </a:p>
        </p:txBody>
      </p:sp>
      <p:sp>
        <p:nvSpPr>
          <p:cNvPr id="4" name="Footer Placeholder 3"/>
          <p:cNvSpPr>
            <a:spLocks noGrp="1"/>
          </p:cNvSpPr>
          <p:nvPr>
            <p:ph type="ftr" sz="quarter" idx="11"/>
          </p:nvPr>
        </p:nvSpPr>
        <p:spPr/>
        <p:txBody>
          <a:bodyPr/>
          <a:lstStyle>
            <a:lvl1pPr>
              <a:defRPr/>
            </a:lvl1pPr>
          </a:lstStyle>
          <a:p>
            <a:endParaRPr lang="nl-NL"/>
          </a:p>
        </p:txBody>
      </p:sp>
      <p:sp>
        <p:nvSpPr>
          <p:cNvPr id="5" name="Slide Number Placeholder 4"/>
          <p:cNvSpPr>
            <a:spLocks noGrp="1"/>
          </p:cNvSpPr>
          <p:nvPr>
            <p:ph type="sldNum" sz="quarter" idx="12"/>
          </p:nvPr>
        </p:nvSpPr>
        <p:spPr/>
        <p:txBody>
          <a:bodyPr/>
          <a:lstStyle>
            <a:lvl1pPr>
              <a:defRPr/>
            </a:lvl1pPr>
          </a:lstStyle>
          <a:p>
            <a:fld id="{F1CDB34A-53C9-4D7D-8EBA-7309284EFFDA}" type="slidenum">
              <a:rPr lang="nl-NL"/>
              <a:pPr/>
              <a:t>‹#›</a:t>
            </a:fld>
            <a:endParaRPr lang="nl-NL"/>
          </a:p>
        </p:txBody>
      </p:sp>
    </p:spTree>
    <p:extLst>
      <p:ext uri="{BB962C8B-B14F-4D97-AF65-F5344CB8AC3E}">
        <p14:creationId xmlns:p14="http://schemas.microsoft.com/office/powerpoint/2010/main" val="4058070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722F8CD-E568-4F97-8364-BEB69C552994}" type="datetime4">
              <a:rPr lang="nl-NL"/>
              <a:pPr/>
              <a:t>4 november 2013</a:t>
            </a:fld>
            <a:endParaRPr lang="nl-NL"/>
          </a:p>
        </p:txBody>
      </p:sp>
      <p:sp>
        <p:nvSpPr>
          <p:cNvPr id="3" name="Footer Placeholder 2"/>
          <p:cNvSpPr>
            <a:spLocks noGrp="1"/>
          </p:cNvSpPr>
          <p:nvPr>
            <p:ph type="ftr" sz="quarter" idx="11"/>
          </p:nvPr>
        </p:nvSpPr>
        <p:spPr/>
        <p:txBody>
          <a:bodyPr/>
          <a:lstStyle>
            <a:lvl1pPr>
              <a:defRPr/>
            </a:lvl1pPr>
          </a:lstStyle>
          <a:p>
            <a:endParaRPr lang="nl-NL"/>
          </a:p>
        </p:txBody>
      </p:sp>
      <p:sp>
        <p:nvSpPr>
          <p:cNvPr id="4" name="Slide Number Placeholder 3"/>
          <p:cNvSpPr>
            <a:spLocks noGrp="1"/>
          </p:cNvSpPr>
          <p:nvPr>
            <p:ph type="sldNum" sz="quarter" idx="12"/>
          </p:nvPr>
        </p:nvSpPr>
        <p:spPr/>
        <p:txBody>
          <a:bodyPr/>
          <a:lstStyle>
            <a:lvl1pPr>
              <a:defRPr/>
            </a:lvl1pPr>
          </a:lstStyle>
          <a:p>
            <a:fld id="{2E3D0F2F-A621-435F-B4D2-0418B1EB607A}" type="slidenum">
              <a:rPr lang="nl-NL"/>
              <a:pPr/>
              <a:t>‹#›</a:t>
            </a:fld>
            <a:endParaRPr lang="nl-NL"/>
          </a:p>
        </p:txBody>
      </p:sp>
    </p:spTree>
    <p:extLst>
      <p:ext uri="{BB962C8B-B14F-4D97-AF65-F5344CB8AC3E}">
        <p14:creationId xmlns:p14="http://schemas.microsoft.com/office/powerpoint/2010/main" val="1009685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89A1269-1AEE-4084-8D63-4001D443C445}" type="datetime4">
              <a:rPr lang="nl-NL"/>
              <a:pPr/>
              <a:t>4 november 2013</a:t>
            </a:fld>
            <a:endParaRPr lang="nl-NL"/>
          </a:p>
        </p:txBody>
      </p:sp>
      <p:sp>
        <p:nvSpPr>
          <p:cNvPr id="6" name="Footer Placeholder 5"/>
          <p:cNvSpPr>
            <a:spLocks noGrp="1"/>
          </p:cNvSpPr>
          <p:nvPr>
            <p:ph type="ftr" sz="quarter" idx="11"/>
          </p:nvPr>
        </p:nvSpPr>
        <p:spPr/>
        <p:txBody>
          <a:bodyPr/>
          <a:lstStyle>
            <a:lvl1pPr>
              <a:defRPr/>
            </a:lvl1pPr>
          </a:lstStyle>
          <a:p>
            <a:endParaRPr lang="nl-NL"/>
          </a:p>
        </p:txBody>
      </p:sp>
      <p:sp>
        <p:nvSpPr>
          <p:cNvPr id="7" name="Slide Number Placeholder 6"/>
          <p:cNvSpPr>
            <a:spLocks noGrp="1"/>
          </p:cNvSpPr>
          <p:nvPr>
            <p:ph type="sldNum" sz="quarter" idx="12"/>
          </p:nvPr>
        </p:nvSpPr>
        <p:spPr/>
        <p:txBody>
          <a:bodyPr/>
          <a:lstStyle>
            <a:lvl1pPr>
              <a:defRPr/>
            </a:lvl1pPr>
          </a:lstStyle>
          <a:p>
            <a:fld id="{F11E9F8B-D355-436C-A5FF-D203EE356B4D}" type="slidenum">
              <a:rPr lang="nl-NL"/>
              <a:pPr/>
              <a:t>‹#›</a:t>
            </a:fld>
            <a:endParaRPr lang="nl-NL"/>
          </a:p>
        </p:txBody>
      </p:sp>
    </p:spTree>
    <p:extLst>
      <p:ext uri="{BB962C8B-B14F-4D97-AF65-F5344CB8AC3E}">
        <p14:creationId xmlns:p14="http://schemas.microsoft.com/office/powerpoint/2010/main" val="3946791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AAFB461-D481-48BC-950A-0FE646C02DF3}" type="datetime4">
              <a:rPr lang="nl-NL"/>
              <a:pPr/>
              <a:t>4 november 2013</a:t>
            </a:fld>
            <a:endParaRPr lang="nl-NL"/>
          </a:p>
        </p:txBody>
      </p:sp>
      <p:sp>
        <p:nvSpPr>
          <p:cNvPr id="6" name="Footer Placeholder 5"/>
          <p:cNvSpPr>
            <a:spLocks noGrp="1"/>
          </p:cNvSpPr>
          <p:nvPr>
            <p:ph type="ftr" sz="quarter" idx="11"/>
          </p:nvPr>
        </p:nvSpPr>
        <p:spPr/>
        <p:txBody>
          <a:bodyPr/>
          <a:lstStyle>
            <a:lvl1pPr>
              <a:defRPr/>
            </a:lvl1pPr>
          </a:lstStyle>
          <a:p>
            <a:endParaRPr lang="nl-NL"/>
          </a:p>
        </p:txBody>
      </p:sp>
      <p:sp>
        <p:nvSpPr>
          <p:cNvPr id="7" name="Slide Number Placeholder 6"/>
          <p:cNvSpPr>
            <a:spLocks noGrp="1"/>
          </p:cNvSpPr>
          <p:nvPr>
            <p:ph type="sldNum" sz="quarter" idx="12"/>
          </p:nvPr>
        </p:nvSpPr>
        <p:spPr/>
        <p:txBody>
          <a:bodyPr/>
          <a:lstStyle>
            <a:lvl1pPr>
              <a:defRPr/>
            </a:lvl1pPr>
          </a:lstStyle>
          <a:p>
            <a:fld id="{A8010FE2-BC66-4C11-B2D2-0546B1B667B1}" type="slidenum">
              <a:rPr lang="nl-NL"/>
              <a:pPr/>
              <a:t>‹#›</a:t>
            </a:fld>
            <a:endParaRPr lang="nl-NL"/>
          </a:p>
        </p:txBody>
      </p:sp>
    </p:spTree>
    <p:extLst>
      <p:ext uri="{BB962C8B-B14F-4D97-AF65-F5344CB8AC3E}">
        <p14:creationId xmlns:p14="http://schemas.microsoft.com/office/powerpoint/2010/main" val="825891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7.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6.jpeg"/><Relationship Id="rId2" Type="http://schemas.openxmlformats.org/officeDocument/2006/relationships/slideLayout" Target="../slideLayouts/slideLayout13.xml"/><Relationship Id="rId16" Type="http://schemas.openxmlformats.org/officeDocument/2006/relationships/hyperlink" Target="http://www.ivnvechtplassen.org/ivn_vogels_veen_weide/Scholekster_Haematopus-ostralegus.jpg" TargetMode="Externa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8.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96913" y="1482725"/>
            <a:ext cx="7874000" cy="430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smtClean="0"/>
              <a:t>Klik om de opmaakprofielen van de modeltekst te bewerken</a:t>
            </a:r>
          </a:p>
          <a:p>
            <a:pPr lvl="1"/>
            <a:r>
              <a:rPr lang="en-GB" smtClean="0"/>
              <a:t>Tweede niveau</a:t>
            </a:r>
          </a:p>
          <a:p>
            <a:pPr lvl="2"/>
            <a:r>
              <a:rPr lang="en-GB" smtClean="0"/>
              <a:t>Derde niveau</a:t>
            </a:r>
          </a:p>
          <a:p>
            <a:pPr lvl="3"/>
            <a:r>
              <a:rPr lang="en-GB" smtClean="0"/>
              <a:t>Vierde niveau</a:t>
            </a:r>
          </a:p>
          <a:p>
            <a:pPr lvl="4"/>
            <a:r>
              <a:rPr lang="en-GB" smtClean="0"/>
              <a:t>Vijfde niveau</a:t>
            </a:r>
          </a:p>
          <a:p>
            <a:pPr lvl="0"/>
            <a:endParaRPr lang="nl-NL" smtClean="0"/>
          </a:p>
        </p:txBody>
      </p:sp>
      <p:sp>
        <p:nvSpPr>
          <p:cNvPr id="1028" name="Rectangle 4"/>
          <p:cNvSpPr>
            <a:spLocks noGrp="1" noChangeArrowheads="1"/>
          </p:cNvSpPr>
          <p:nvPr>
            <p:ph type="dt" sz="half" idx="2"/>
          </p:nvPr>
        </p:nvSpPr>
        <p:spPr bwMode="auto">
          <a:xfrm>
            <a:off x="3122613" y="6613525"/>
            <a:ext cx="14366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900">
                <a:solidFill>
                  <a:srgbClr val="008BBF"/>
                </a:solidFill>
              </a:defRPr>
            </a:lvl1pPr>
          </a:lstStyle>
          <a:p>
            <a:fld id="{66F9FA89-AA74-4661-B676-D671F0EF0075}" type="datetime4">
              <a:rPr lang="nl-NL"/>
              <a:pPr/>
              <a:t>4 november 2013</a:t>
            </a:fld>
            <a:endParaRPr lang="nl-NL"/>
          </a:p>
        </p:txBody>
      </p:sp>
      <p:sp>
        <p:nvSpPr>
          <p:cNvPr id="1029" name="Rectangle 5"/>
          <p:cNvSpPr>
            <a:spLocks noGrp="1" noChangeArrowheads="1"/>
          </p:cNvSpPr>
          <p:nvPr>
            <p:ph type="ftr" sz="quarter" idx="3"/>
          </p:nvPr>
        </p:nvSpPr>
        <p:spPr bwMode="auto">
          <a:xfrm>
            <a:off x="685800" y="6613525"/>
            <a:ext cx="2439988"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defRPr sz="900">
                <a:solidFill>
                  <a:srgbClr val="008BBF"/>
                </a:solidFill>
              </a:defRPr>
            </a:lvl1pPr>
          </a:lstStyle>
          <a:p>
            <a:endParaRPr lang="nl-NL"/>
          </a:p>
        </p:txBody>
      </p:sp>
      <p:sp>
        <p:nvSpPr>
          <p:cNvPr id="1030" name="Rectangle 6"/>
          <p:cNvSpPr>
            <a:spLocks noGrp="1" noChangeArrowheads="1"/>
          </p:cNvSpPr>
          <p:nvPr>
            <p:ph type="sldNum" sz="quarter" idx="4"/>
          </p:nvPr>
        </p:nvSpPr>
        <p:spPr bwMode="auto">
          <a:xfrm>
            <a:off x="4483100" y="6613525"/>
            <a:ext cx="468313"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900">
                <a:solidFill>
                  <a:srgbClr val="008BBF"/>
                </a:solidFill>
              </a:defRPr>
            </a:lvl1pPr>
          </a:lstStyle>
          <a:p>
            <a:fld id="{DC5A28C5-F21B-4021-BE2C-2B9D4123791C}" type="slidenum">
              <a:rPr lang="nl-NL"/>
              <a:pPr/>
              <a:t>‹#›</a:t>
            </a:fld>
            <a:endParaRPr lang="nl-NL"/>
          </a:p>
        </p:txBody>
      </p:sp>
      <p:sp>
        <p:nvSpPr>
          <p:cNvPr id="1031" name="Rectangle 7"/>
          <p:cNvSpPr>
            <a:spLocks noChangeArrowheads="1"/>
          </p:cNvSpPr>
          <p:nvPr/>
        </p:nvSpPr>
        <p:spPr bwMode="auto">
          <a:xfrm>
            <a:off x="0" y="-1588"/>
            <a:ext cx="9123363" cy="954088"/>
          </a:xfrm>
          <a:prstGeom prst="rect">
            <a:avLst/>
          </a:prstGeom>
          <a:solidFill>
            <a:srgbClr val="A6A69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032" name="Picture 8"/>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654925" y="-1588"/>
            <a:ext cx="1489075" cy="95567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33" name="Picture 9" descr="D111-007"/>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792788" y="-22225"/>
            <a:ext cx="1585912" cy="974725"/>
          </a:xfrm>
          <a:prstGeom prst="rect">
            <a:avLst/>
          </a:prstGeom>
          <a:noFill/>
          <a:extLst>
            <a:ext uri="{909E8E84-426E-40DD-AFC4-6F175D3DCCD1}">
              <a14:hiddenFill xmlns:a14="http://schemas.microsoft.com/office/drawing/2010/main">
                <a:solidFill>
                  <a:srgbClr val="FFFFFF"/>
                </a:solidFill>
              </a14:hiddenFill>
            </a:ext>
          </a:extLst>
        </p:spPr>
      </p:pic>
      <p:sp>
        <p:nvSpPr>
          <p:cNvPr id="1034" name="Rectangle 10"/>
          <p:cNvSpPr>
            <a:spLocks noChangeArrowheads="1"/>
          </p:cNvSpPr>
          <p:nvPr/>
        </p:nvSpPr>
        <p:spPr bwMode="auto">
          <a:xfrm>
            <a:off x="-14288" y="-26988"/>
            <a:ext cx="9123363" cy="319088"/>
          </a:xfrm>
          <a:prstGeom prst="rect">
            <a:avLst/>
          </a:prstGeom>
          <a:solidFill>
            <a:schemeClr val="tx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5" name="Rectangle 11"/>
          <p:cNvSpPr>
            <a:spLocks noChangeArrowheads="1"/>
          </p:cNvSpPr>
          <p:nvPr/>
        </p:nvSpPr>
        <p:spPr bwMode="auto">
          <a:xfrm>
            <a:off x="0" y="317500"/>
            <a:ext cx="9123363" cy="317500"/>
          </a:xfrm>
          <a:prstGeom prst="rect">
            <a:avLst/>
          </a:prstGeom>
          <a:solidFill>
            <a:schemeClr val="tx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Rectangle 12"/>
          <p:cNvSpPr>
            <a:spLocks noChangeArrowheads="1"/>
          </p:cNvSpPr>
          <p:nvPr/>
        </p:nvSpPr>
        <p:spPr bwMode="auto">
          <a:xfrm>
            <a:off x="0" y="635000"/>
            <a:ext cx="9123363" cy="317500"/>
          </a:xfrm>
          <a:prstGeom prst="rect">
            <a:avLst/>
          </a:prstGeom>
          <a:solidFill>
            <a:schemeClr val="tx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945" tIns="41473" rIns="82945" bIns="41473" anchor="ctr"/>
          <a:lstStyle/>
          <a:p>
            <a:pPr algn="ctr" defTabSz="414338" hangingPunct="0">
              <a:lnSpc>
                <a:spcPct val="80000"/>
              </a:lnSpc>
              <a:buClr>
                <a:srgbClr val="000000"/>
              </a:buClr>
              <a:buSzPct val="45000"/>
              <a:buFont typeface="Wingdings" pitchFamily="2" charset="2"/>
              <a:buNone/>
            </a:pPr>
            <a:endParaRPr lang="en-US" sz="1600">
              <a:solidFill>
                <a:schemeClr val="bg1"/>
              </a:solidFill>
              <a:ea typeface="MS Gothic" charset="-128"/>
            </a:endParaRPr>
          </a:p>
        </p:txBody>
      </p:sp>
      <p:sp>
        <p:nvSpPr>
          <p:cNvPr id="1037" name="Line 13"/>
          <p:cNvSpPr>
            <a:spLocks noChangeShapeType="1"/>
          </p:cNvSpPr>
          <p:nvPr/>
        </p:nvSpPr>
        <p:spPr bwMode="auto">
          <a:xfrm>
            <a:off x="0" y="317500"/>
            <a:ext cx="9123363"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Line 14"/>
          <p:cNvSpPr>
            <a:spLocks noChangeShapeType="1"/>
          </p:cNvSpPr>
          <p:nvPr/>
        </p:nvSpPr>
        <p:spPr bwMode="auto">
          <a:xfrm>
            <a:off x="0" y="635000"/>
            <a:ext cx="9123363"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9" name="Line 15"/>
          <p:cNvSpPr>
            <a:spLocks noChangeShapeType="1"/>
          </p:cNvSpPr>
          <p:nvPr/>
        </p:nvSpPr>
        <p:spPr bwMode="auto">
          <a:xfrm>
            <a:off x="0" y="952500"/>
            <a:ext cx="9123363"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 name="Rectangle 2"/>
          <p:cNvSpPr>
            <a:spLocks noGrp="1" noChangeArrowheads="1"/>
          </p:cNvSpPr>
          <p:nvPr>
            <p:ph type="title"/>
          </p:nvPr>
        </p:nvSpPr>
        <p:spPr bwMode="auto">
          <a:xfrm>
            <a:off x="696913" y="233363"/>
            <a:ext cx="8196262" cy="611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p>
            <a:pPr lvl="0"/>
            <a:r>
              <a:rPr lang="nl-NL" smtClean="0"/>
              <a:t>Klik om het opmaakprofiel te bewerken</a:t>
            </a:r>
          </a:p>
        </p:txBody>
      </p:sp>
      <p:pic>
        <p:nvPicPr>
          <p:cNvPr id="1042" name="Picture 18" descr="woordmerk"/>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391400" y="6323013"/>
            <a:ext cx="1573213"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B2B2B2"/>
                </a:solidFill>
                <a:miter lim="800000"/>
                <a:headEnd/>
                <a:tailEnd/>
              </a14:hiddenLine>
            </a:ext>
          </a:extLst>
        </p:spPr>
      </p:pic>
      <p:sp>
        <p:nvSpPr>
          <p:cNvPr id="1043" name="Line 19"/>
          <p:cNvSpPr>
            <a:spLocks noChangeShapeType="1"/>
          </p:cNvSpPr>
          <p:nvPr/>
        </p:nvSpPr>
        <p:spPr bwMode="auto">
          <a:xfrm flipH="1">
            <a:off x="0" y="6467475"/>
            <a:ext cx="7032625" cy="0"/>
          </a:xfrm>
          <a:prstGeom prst="line">
            <a:avLst/>
          </a:prstGeom>
          <a:noFill/>
          <a:ln w="9525">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p:txStyles>
    <p:titleStyle>
      <a:lvl1pPr algn="l" rtl="0" eaLnBrk="1" fontAlgn="base" hangingPunct="1">
        <a:spcBef>
          <a:spcPct val="0"/>
        </a:spcBef>
        <a:spcAft>
          <a:spcPct val="0"/>
        </a:spcAft>
        <a:defRPr sz="2800" b="1">
          <a:solidFill>
            <a:srgbClr val="FFFFFE"/>
          </a:solidFill>
          <a:latin typeface="+mj-lt"/>
          <a:ea typeface="+mj-ea"/>
          <a:cs typeface="+mj-cs"/>
        </a:defRPr>
      </a:lvl1pPr>
      <a:lvl2pPr algn="l" rtl="0" eaLnBrk="1" fontAlgn="base" hangingPunct="1">
        <a:spcBef>
          <a:spcPct val="0"/>
        </a:spcBef>
        <a:spcAft>
          <a:spcPct val="0"/>
        </a:spcAft>
        <a:defRPr sz="2800" b="1">
          <a:solidFill>
            <a:srgbClr val="FFFFFE"/>
          </a:solidFill>
          <a:latin typeface="Arial" charset="0"/>
        </a:defRPr>
      </a:lvl2pPr>
      <a:lvl3pPr algn="l" rtl="0" eaLnBrk="1" fontAlgn="base" hangingPunct="1">
        <a:spcBef>
          <a:spcPct val="0"/>
        </a:spcBef>
        <a:spcAft>
          <a:spcPct val="0"/>
        </a:spcAft>
        <a:defRPr sz="2800" b="1">
          <a:solidFill>
            <a:srgbClr val="FFFFFE"/>
          </a:solidFill>
          <a:latin typeface="Arial" charset="0"/>
        </a:defRPr>
      </a:lvl3pPr>
      <a:lvl4pPr algn="l" rtl="0" eaLnBrk="1" fontAlgn="base" hangingPunct="1">
        <a:spcBef>
          <a:spcPct val="0"/>
        </a:spcBef>
        <a:spcAft>
          <a:spcPct val="0"/>
        </a:spcAft>
        <a:defRPr sz="2800" b="1">
          <a:solidFill>
            <a:srgbClr val="FFFFFE"/>
          </a:solidFill>
          <a:latin typeface="Arial" charset="0"/>
        </a:defRPr>
      </a:lvl4pPr>
      <a:lvl5pPr algn="l" rtl="0" eaLnBrk="1" fontAlgn="base" hangingPunct="1">
        <a:spcBef>
          <a:spcPct val="0"/>
        </a:spcBef>
        <a:spcAft>
          <a:spcPct val="0"/>
        </a:spcAft>
        <a:defRPr sz="2800" b="1">
          <a:solidFill>
            <a:srgbClr val="FFFFFE"/>
          </a:solidFill>
          <a:latin typeface="Arial" charset="0"/>
        </a:defRPr>
      </a:lvl5pPr>
      <a:lvl6pPr marL="457200" algn="l" rtl="0" eaLnBrk="1" fontAlgn="base" hangingPunct="1">
        <a:spcBef>
          <a:spcPct val="0"/>
        </a:spcBef>
        <a:spcAft>
          <a:spcPct val="0"/>
        </a:spcAft>
        <a:defRPr sz="2800" b="1">
          <a:solidFill>
            <a:srgbClr val="FFFFFE"/>
          </a:solidFill>
          <a:latin typeface="Arial" charset="0"/>
        </a:defRPr>
      </a:lvl6pPr>
      <a:lvl7pPr marL="914400" algn="l" rtl="0" eaLnBrk="1" fontAlgn="base" hangingPunct="1">
        <a:spcBef>
          <a:spcPct val="0"/>
        </a:spcBef>
        <a:spcAft>
          <a:spcPct val="0"/>
        </a:spcAft>
        <a:defRPr sz="2800" b="1">
          <a:solidFill>
            <a:srgbClr val="FFFFFE"/>
          </a:solidFill>
          <a:latin typeface="Arial" charset="0"/>
        </a:defRPr>
      </a:lvl7pPr>
      <a:lvl8pPr marL="1371600" algn="l" rtl="0" eaLnBrk="1" fontAlgn="base" hangingPunct="1">
        <a:spcBef>
          <a:spcPct val="0"/>
        </a:spcBef>
        <a:spcAft>
          <a:spcPct val="0"/>
        </a:spcAft>
        <a:defRPr sz="2800" b="1">
          <a:solidFill>
            <a:srgbClr val="FFFFFE"/>
          </a:solidFill>
          <a:latin typeface="Arial" charset="0"/>
        </a:defRPr>
      </a:lvl8pPr>
      <a:lvl9pPr marL="1828800" algn="l" rtl="0" eaLnBrk="1" fontAlgn="base" hangingPunct="1">
        <a:spcBef>
          <a:spcPct val="0"/>
        </a:spcBef>
        <a:spcAft>
          <a:spcPct val="0"/>
        </a:spcAft>
        <a:defRPr sz="2800" b="1">
          <a:solidFill>
            <a:srgbClr val="FFFFFE"/>
          </a:solidFill>
          <a:latin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96913" y="1482725"/>
            <a:ext cx="7874000" cy="430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Klik om de opmaakprofielen van de modeltekst te bewerken</a:t>
            </a:r>
          </a:p>
          <a:p>
            <a:pPr lvl="1"/>
            <a:r>
              <a:rPr lang="en-GB" smtClean="0"/>
              <a:t>Tweede niveau</a:t>
            </a:r>
          </a:p>
          <a:p>
            <a:pPr lvl="2"/>
            <a:r>
              <a:rPr lang="en-GB" smtClean="0"/>
              <a:t>Derde niveau</a:t>
            </a:r>
          </a:p>
          <a:p>
            <a:pPr lvl="3"/>
            <a:r>
              <a:rPr lang="en-GB" smtClean="0"/>
              <a:t>Vierde niveau</a:t>
            </a:r>
          </a:p>
          <a:p>
            <a:pPr lvl="4"/>
            <a:r>
              <a:rPr lang="en-GB" smtClean="0"/>
              <a:t>Vijfde niveau</a:t>
            </a:r>
          </a:p>
          <a:p>
            <a:pPr lvl="0"/>
            <a:endParaRPr lang="nl-NL" smtClean="0"/>
          </a:p>
        </p:txBody>
      </p:sp>
      <p:sp>
        <p:nvSpPr>
          <p:cNvPr id="4099" name="Rectangle 3"/>
          <p:cNvSpPr>
            <a:spLocks noGrp="1" noChangeArrowheads="1"/>
          </p:cNvSpPr>
          <p:nvPr>
            <p:ph type="dt" sz="half" idx="2"/>
          </p:nvPr>
        </p:nvSpPr>
        <p:spPr bwMode="auto">
          <a:xfrm>
            <a:off x="3122613" y="6613525"/>
            <a:ext cx="1436687" cy="3206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900" smtClean="0">
                <a:solidFill>
                  <a:srgbClr val="008BBF"/>
                </a:solidFill>
                <a:latin typeface="Arial" charset="0"/>
              </a:defRPr>
            </a:lvl1pPr>
          </a:lstStyle>
          <a:p>
            <a:pPr>
              <a:defRPr/>
            </a:pPr>
            <a:endParaRPr lang="nl-NL"/>
          </a:p>
        </p:txBody>
      </p:sp>
      <p:sp>
        <p:nvSpPr>
          <p:cNvPr id="4100" name="Rectangle 4"/>
          <p:cNvSpPr>
            <a:spLocks noGrp="1" noChangeArrowheads="1"/>
          </p:cNvSpPr>
          <p:nvPr>
            <p:ph type="ftr" sz="quarter" idx="3"/>
          </p:nvPr>
        </p:nvSpPr>
        <p:spPr bwMode="auto">
          <a:xfrm>
            <a:off x="685800" y="6613525"/>
            <a:ext cx="2439988" cy="3206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sz="900" smtClean="0">
                <a:solidFill>
                  <a:srgbClr val="008BBF"/>
                </a:solidFill>
                <a:latin typeface="Arial" charset="0"/>
              </a:defRPr>
            </a:lvl1pPr>
          </a:lstStyle>
          <a:p>
            <a:pPr>
              <a:defRPr/>
            </a:pPr>
            <a:endParaRPr lang="nl-NL"/>
          </a:p>
        </p:txBody>
      </p:sp>
      <p:sp>
        <p:nvSpPr>
          <p:cNvPr id="4101" name="Rectangle 5"/>
          <p:cNvSpPr>
            <a:spLocks noGrp="1" noChangeArrowheads="1"/>
          </p:cNvSpPr>
          <p:nvPr>
            <p:ph type="sldNum" sz="quarter" idx="4"/>
          </p:nvPr>
        </p:nvSpPr>
        <p:spPr bwMode="auto">
          <a:xfrm>
            <a:off x="4483100" y="6613525"/>
            <a:ext cx="468313" cy="3206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900" smtClean="0">
                <a:solidFill>
                  <a:srgbClr val="008BBF"/>
                </a:solidFill>
                <a:latin typeface="Arial" charset="0"/>
              </a:defRPr>
            </a:lvl1pPr>
          </a:lstStyle>
          <a:p>
            <a:pPr>
              <a:defRPr/>
            </a:pPr>
            <a:fld id="{9B1AC2BF-028A-4169-927E-9F2D1B424763}" type="slidenum">
              <a:rPr lang="nl-NL"/>
              <a:pPr>
                <a:defRPr/>
              </a:pPr>
              <a:t>‹#›</a:t>
            </a:fld>
            <a:endParaRPr lang="nl-NL"/>
          </a:p>
        </p:txBody>
      </p:sp>
      <p:sp>
        <p:nvSpPr>
          <p:cNvPr id="1030" name="Rectangle 6"/>
          <p:cNvSpPr>
            <a:spLocks noChangeArrowheads="1"/>
          </p:cNvSpPr>
          <p:nvPr userDrawn="1"/>
        </p:nvSpPr>
        <p:spPr bwMode="auto">
          <a:xfrm>
            <a:off x="0" y="-1588"/>
            <a:ext cx="9123363" cy="954088"/>
          </a:xfrm>
          <a:prstGeom prst="rect">
            <a:avLst/>
          </a:prstGeom>
          <a:solidFill>
            <a:srgbClr val="A6A69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smtClean="0">
              <a:solidFill>
                <a:srgbClr val="000000"/>
              </a:solidFill>
              <a:latin typeface="Arial" pitchFamily="34" charset="0"/>
            </a:endParaRPr>
          </a:p>
        </p:txBody>
      </p:sp>
      <p:sp>
        <p:nvSpPr>
          <p:cNvPr id="1031" name="Line 14"/>
          <p:cNvSpPr>
            <a:spLocks noChangeShapeType="1"/>
          </p:cNvSpPr>
          <p:nvPr/>
        </p:nvSpPr>
        <p:spPr bwMode="auto">
          <a:xfrm>
            <a:off x="0" y="952500"/>
            <a:ext cx="9123363"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Arial" pitchFamily="34" charset="0"/>
            </a:endParaRPr>
          </a:p>
        </p:txBody>
      </p:sp>
      <p:pic>
        <p:nvPicPr>
          <p:cNvPr id="1032" name="Picture 16" descr="woordmerk"/>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391400" y="6323013"/>
            <a:ext cx="1573213"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17"/>
          <p:cNvSpPr>
            <a:spLocks noChangeShapeType="1"/>
          </p:cNvSpPr>
          <p:nvPr/>
        </p:nvSpPr>
        <p:spPr bwMode="auto">
          <a:xfrm flipH="1">
            <a:off x="0" y="6467475"/>
            <a:ext cx="7032625" cy="0"/>
          </a:xfrm>
          <a:prstGeom prst="line">
            <a:avLst/>
          </a:prstGeom>
          <a:noFill/>
          <a:ln w="9525">
            <a:solidFill>
              <a:srgbClr val="B2B2B2"/>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Arial" pitchFamily="34" charset="0"/>
            </a:endParaRPr>
          </a:p>
        </p:txBody>
      </p:sp>
      <p:pic>
        <p:nvPicPr>
          <p:cNvPr id="1034" name="Picture 19" descr="Scholekster (Haematopus Ostralegus)">
            <a:hlinkClick r:id="rId16"/>
          </p:cNvPr>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7602538" y="-50800"/>
            <a:ext cx="1577975"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23" descr="jpslenko"/>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5795963" y="-38100"/>
            <a:ext cx="159385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6" name="Rectangle 11"/>
          <p:cNvSpPr>
            <a:spLocks noChangeArrowheads="1"/>
          </p:cNvSpPr>
          <p:nvPr userDrawn="1"/>
        </p:nvSpPr>
        <p:spPr bwMode="auto">
          <a:xfrm>
            <a:off x="0" y="635000"/>
            <a:ext cx="9123363" cy="317500"/>
          </a:xfrm>
          <a:prstGeom prst="rect">
            <a:avLst/>
          </a:prstGeom>
          <a:solidFill>
            <a:srgbClr val="00CC0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945" tIns="41473" rIns="82945" bIns="41473" anchor="ctr"/>
          <a:lstStyle/>
          <a:p>
            <a:pPr algn="ctr" defTabSz="414338" hangingPunct="0">
              <a:lnSpc>
                <a:spcPct val="80000"/>
              </a:lnSpc>
              <a:buClr>
                <a:srgbClr val="000000"/>
              </a:buClr>
              <a:buSzPct val="45000"/>
              <a:buFont typeface="Wingdings" pitchFamily="2" charset="2"/>
              <a:buNone/>
            </a:pPr>
            <a:endParaRPr lang="en-US" sz="1600" smtClean="0">
              <a:solidFill>
                <a:srgbClr val="FFFFFF"/>
              </a:solidFill>
              <a:latin typeface="Arial" pitchFamily="34" charset="0"/>
              <a:ea typeface="MS Gothic" pitchFamily="49" charset="-128"/>
            </a:endParaRPr>
          </a:p>
        </p:txBody>
      </p:sp>
      <p:sp>
        <p:nvSpPr>
          <p:cNvPr id="1037" name="Rectangle 10"/>
          <p:cNvSpPr>
            <a:spLocks noChangeArrowheads="1"/>
          </p:cNvSpPr>
          <p:nvPr userDrawn="1"/>
        </p:nvSpPr>
        <p:spPr bwMode="auto">
          <a:xfrm>
            <a:off x="0" y="317500"/>
            <a:ext cx="9123363" cy="317500"/>
          </a:xfrm>
          <a:prstGeom prst="rect">
            <a:avLst/>
          </a:prstGeom>
          <a:solidFill>
            <a:srgbClr val="00CC99">
              <a:alpha val="3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smtClean="0">
              <a:solidFill>
                <a:srgbClr val="000000"/>
              </a:solidFill>
              <a:latin typeface="Arial" pitchFamily="34" charset="0"/>
            </a:endParaRPr>
          </a:p>
        </p:txBody>
      </p:sp>
      <p:sp>
        <p:nvSpPr>
          <p:cNvPr id="1038" name="Rectangle 9"/>
          <p:cNvSpPr>
            <a:spLocks noChangeArrowheads="1"/>
          </p:cNvSpPr>
          <p:nvPr userDrawn="1"/>
        </p:nvSpPr>
        <p:spPr bwMode="auto">
          <a:xfrm>
            <a:off x="-14288" y="-26988"/>
            <a:ext cx="9123363" cy="333376"/>
          </a:xfrm>
          <a:prstGeom prst="rect">
            <a:avLst/>
          </a:prstGeom>
          <a:solidFill>
            <a:srgbClr val="00FFFF">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smtClean="0">
              <a:solidFill>
                <a:srgbClr val="000000"/>
              </a:solidFill>
              <a:latin typeface="Arial" pitchFamily="34" charset="0"/>
            </a:endParaRPr>
          </a:p>
        </p:txBody>
      </p:sp>
      <p:sp>
        <p:nvSpPr>
          <p:cNvPr id="1039" name="Line 13"/>
          <p:cNvSpPr>
            <a:spLocks noChangeShapeType="1"/>
          </p:cNvSpPr>
          <p:nvPr/>
        </p:nvSpPr>
        <p:spPr bwMode="auto">
          <a:xfrm>
            <a:off x="0" y="635000"/>
            <a:ext cx="9123363"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Arial" pitchFamily="34" charset="0"/>
            </a:endParaRPr>
          </a:p>
        </p:txBody>
      </p:sp>
      <p:sp>
        <p:nvSpPr>
          <p:cNvPr id="1040" name="Line 12"/>
          <p:cNvSpPr>
            <a:spLocks noChangeShapeType="1"/>
          </p:cNvSpPr>
          <p:nvPr/>
        </p:nvSpPr>
        <p:spPr bwMode="auto">
          <a:xfrm>
            <a:off x="0" y="317500"/>
            <a:ext cx="9123363"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Arial" pitchFamily="34" charset="0"/>
            </a:endParaRPr>
          </a:p>
        </p:txBody>
      </p:sp>
      <p:sp>
        <p:nvSpPr>
          <p:cNvPr id="1041" name="Rectangle 15"/>
          <p:cNvSpPr>
            <a:spLocks noGrp="1" noChangeArrowheads="1"/>
          </p:cNvSpPr>
          <p:nvPr>
            <p:ph type="title"/>
          </p:nvPr>
        </p:nvSpPr>
        <p:spPr bwMode="auto">
          <a:xfrm>
            <a:off x="696913" y="233363"/>
            <a:ext cx="8196262"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nl-NL" smtClean="0"/>
              <a:t>Klik om het opmaakprofiel te bewerken</a:t>
            </a:r>
          </a:p>
        </p:txBody>
      </p:sp>
    </p:spTree>
    <p:extLst>
      <p:ext uri="{BB962C8B-B14F-4D97-AF65-F5344CB8AC3E}">
        <p14:creationId xmlns:p14="http://schemas.microsoft.com/office/powerpoint/2010/main" val="310819281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l" rtl="0" eaLnBrk="0" fontAlgn="base" hangingPunct="0">
        <a:spcBef>
          <a:spcPct val="0"/>
        </a:spcBef>
        <a:spcAft>
          <a:spcPct val="0"/>
        </a:spcAft>
        <a:defRPr sz="2800" b="1">
          <a:solidFill>
            <a:srgbClr val="FFFFFE"/>
          </a:solidFill>
          <a:latin typeface="+mj-lt"/>
          <a:ea typeface="+mj-ea"/>
          <a:cs typeface="+mj-cs"/>
        </a:defRPr>
      </a:lvl1pPr>
      <a:lvl2pPr algn="l" rtl="0" eaLnBrk="0" fontAlgn="base" hangingPunct="0">
        <a:spcBef>
          <a:spcPct val="0"/>
        </a:spcBef>
        <a:spcAft>
          <a:spcPct val="0"/>
        </a:spcAft>
        <a:defRPr sz="2800" b="1">
          <a:solidFill>
            <a:srgbClr val="FFFFFE"/>
          </a:solidFill>
          <a:latin typeface="Arial" charset="0"/>
        </a:defRPr>
      </a:lvl2pPr>
      <a:lvl3pPr algn="l" rtl="0" eaLnBrk="0" fontAlgn="base" hangingPunct="0">
        <a:spcBef>
          <a:spcPct val="0"/>
        </a:spcBef>
        <a:spcAft>
          <a:spcPct val="0"/>
        </a:spcAft>
        <a:defRPr sz="2800" b="1">
          <a:solidFill>
            <a:srgbClr val="FFFFFE"/>
          </a:solidFill>
          <a:latin typeface="Arial" charset="0"/>
        </a:defRPr>
      </a:lvl3pPr>
      <a:lvl4pPr algn="l" rtl="0" eaLnBrk="0" fontAlgn="base" hangingPunct="0">
        <a:spcBef>
          <a:spcPct val="0"/>
        </a:spcBef>
        <a:spcAft>
          <a:spcPct val="0"/>
        </a:spcAft>
        <a:defRPr sz="2800" b="1">
          <a:solidFill>
            <a:srgbClr val="FFFFFE"/>
          </a:solidFill>
          <a:latin typeface="Arial" charset="0"/>
        </a:defRPr>
      </a:lvl4pPr>
      <a:lvl5pPr algn="l" rtl="0" eaLnBrk="0" fontAlgn="base" hangingPunct="0">
        <a:spcBef>
          <a:spcPct val="0"/>
        </a:spcBef>
        <a:spcAft>
          <a:spcPct val="0"/>
        </a:spcAft>
        <a:defRPr sz="2800" b="1">
          <a:solidFill>
            <a:srgbClr val="FFFFFE"/>
          </a:solidFill>
          <a:latin typeface="Arial" charset="0"/>
        </a:defRPr>
      </a:lvl5pPr>
      <a:lvl6pPr marL="457200" algn="l" rtl="0" fontAlgn="base">
        <a:spcBef>
          <a:spcPct val="0"/>
        </a:spcBef>
        <a:spcAft>
          <a:spcPct val="0"/>
        </a:spcAft>
        <a:defRPr sz="2800" b="1">
          <a:solidFill>
            <a:srgbClr val="FFFFFE"/>
          </a:solidFill>
          <a:latin typeface="Arial" charset="0"/>
        </a:defRPr>
      </a:lvl6pPr>
      <a:lvl7pPr marL="914400" algn="l" rtl="0" fontAlgn="base">
        <a:spcBef>
          <a:spcPct val="0"/>
        </a:spcBef>
        <a:spcAft>
          <a:spcPct val="0"/>
        </a:spcAft>
        <a:defRPr sz="2800" b="1">
          <a:solidFill>
            <a:srgbClr val="FFFFFE"/>
          </a:solidFill>
          <a:latin typeface="Arial" charset="0"/>
        </a:defRPr>
      </a:lvl7pPr>
      <a:lvl8pPr marL="1371600" algn="l" rtl="0" fontAlgn="base">
        <a:spcBef>
          <a:spcPct val="0"/>
        </a:spcBef>
        <a:spcAft>
          <a:spcPct val="0"/>
        </a:spcAft>
        <a:defRPr sz="2800" b="1">
          <a:solidFill>
            <a:srgbClr val="FFFFFE"/>
          </a:solidFill>
          <a:latin typeface="Arial" charset="0"/>
        </a:defRPr>
      </a:lvl8pPr>
      <a:lvl9pPr marL="1828800" algn="l" rtl="0" fontAlgn="base">
        <a:spcBef>
          <a:spcPct val="0"/>
        </a:spcBef>
        <a:spcAft>
          <a:spcPct val="0"/>
        </a:spcAft>
        <a:defRPr sz="2800" b="1">
          <a:solidFill>
            <a:srgbClr val="FFFFFE"/>
          </a:solidFill>
          <a:latin typeface="Arial" charset="0"/>
        </a:defRPr>
      </a:lvl9pPr>
    </p:titleStyle>
    <p:bodyStyle>
      <a:lvl1pPr marL="342900" indent="-342900" algn="l" rtl="0" eaLnBrk="0" fontAlgn="base" hangingPunct="0">
        <a:spcBef>
          <a:spcPct val="20000"/>
        </a:spcBef>
        <a:spcAft>
          <a:spcPct val="0"/>
        </a:spcAft>
        <a:defRPr sz="2000">
          <a:solidFill>
            <a:schemeClr val="tx1"/>
          </a:solidFill>
          <a:latin typeface="+mn-lt"/>
          <a:ea typeface="+mn-ea"/>
          <a:cs typeface="+mn-cs"/>
        </a:defRPr>
      </a:lvl1pPr>
      <a:lvl2pPr marL="742950" indent="-285750" algn="l" rtl="0" eaLnBrk="0" fontAlgn="base" hangingPunct="0">
        <a:spcBef>
          <a:spcPct val="20000"/>
        </a:spcBef>
        <a:spcAft>
          <a:spcPct val="0"/>
        </a:spcAft>
        <a:buClr>
          <a:srgbClr val="008BBF"/>
        </a:buClr>
        <a:buFont typeface="Arial" pitchFamily="34" charset="0"/>
        <a:buChar char="•"/>
        <a:defRPr sz="2000">
          <a:solidFill>
            <a:schemeClr val="tx1"/>
          </a:solidFill>
          <a:latin typeface="+mn-lt"/>
        </a:defRPr>
      </a:lvl2pPr>
      <a:lvl3pPr marL="1143000" indent="-228600" algn="l" rtl="0" eaLnBrk="0" fontAlgn="base" hangingPunct="0">
        <a:spcBef>
          <a:spcPct val="20000"/>
        </a:spcBef>
        <a:spcAft>
          <a:spcPct val="0"/>
        </a:spcAft>
        <a:buClr>
          <a:srgbClr val="008BBF"/>
        </a:buClr>
        <a:buFont typeface="Arial" pitchFamily="34" charset="0"/>
        <a:buChar char="&gt;"/>
        <a:defRPr sz="2000">
          <a:solidFill>
            <a:schemeClr val="tx1"/>
          </a:solidFill>
          <a:latin typeface="+mn-lt"/>
        </a:defRPr>
      </a:lvl3pPr>
      <a:lvl4pPr marL="1600200" indent="-228600" algn="l" rtl="0" eaLnBrk="0" fontAlgn="base" hangingPunct="0">
        <a:spcBef>
          <a:spcPct val="20000"/>
        </a:spcBef>
        <a:spcAft>
          <a:spcPct val="0"/>
        </a:spcAft>
        <a:buClr>
          <a:srgbClr val="008BBF"/>
        </a:buClr>
        <a:buFont typeface="Arial" pitchFamily="34" charset="0"/>
        <a:buChar char="–"/>
        <a:defRPr sz="2000">
          <a:solidFill>
            <a:schemeClr val="tx1"/>
          </a:solidFill>
          <a:latin typeface="+mn-lt"/>
        </a:defRPr>
      </a:lvl4pPr>
      <a:lvl5pPr marL="2057400" indent="-228600" algn="l" rtl="0" eaLnBrk="0" fontAlgn="base" hangingPunct="0">
        <a:spcBef>
          <a:spcPct val="20000"/>
        </a:spcBef>
        <a:spcAft>
          <a:spcPct val="0"/>
        </a:spcAft>
        <a:buClr>
          <a:srgbClr val="008BBF"/>
        </a:buClr>
        <a:buFont typeface="Arial" pitchFamily="34" charset="0"/>
        <a:buChar char="•"/>
        <a:defRPr sz="2000">
          <a:solidFill>
            <a:schemeClr val="tx1"/>
          </a:solidFill>
          <a:latin typeface="+mn-lt"/>
        </a:defRPr>
      </a:lvl5pPr>
      <a:lvl6pPr marL="2514600" indent="-228600" algn="l" rtl="0" fontAlgn="base">
        <a:spcBef>
          <a:spcPct val="20000"/>
        </a:spcBef>
        <a:spcAft>
          <a:spcPct val="0"/>
        </a:spcAft>
        <a:buClr>
          <a:srgbClr val="008BBF"/>
        </a:buClr>
        <a:buFont typeface="Arial" charset="0"/>
        <a:buChar char="•"/>
        <a:defRPr sz="2000">
          <a:solidFill>
            <a:schemeClr val="tx1"/>
          </a:solidFill>
          <a:latin typeface="+mn-lt"/>
        </a:defRPr>
      </a:lvl6pPr>
      <a:lvl7pPr marL="2971800" indent="-228600" algn="l" rtl="0" fontAlgn="base">
        <a:spcBef>
          <a:spcPct val="20000"/>
        </a:spcBef>
        <a:spcAft>
          <a:spcPct val="0"/>
        </a:spcAft>
        <a:buClr>
          <a:srgbClr val="008BBF"/>
        </a:buClr>
        <a:buFont typeface="Arial" charset="0"/>
        <a:buChar char="•"/>
        <a:defRPr sz="2000">
          <a:solidFill>
            <a:schemeClr val="tx1"/>
          </a:solidFill>
          <a:latin typeface="+mn-lt"/>
        </a:defRPr>
      </a:lvl7pPr>
      <a:lvl8pPr marL="3429000" indent="-228600" algn="l" rtl="0" fontAlgn="base">
        <a:spcBef>
          <a:spcPct val="20000"/>
        </a:spcBef>
        <a:spcAft>
          <a:spcPct val="0"/>
        </a:spcAft>
        <a:buClr>
          <a:srgbClr val="008BBF"/>
        </a:buClr>
        <a:buFont typeface="Arial" charset="0"/>
        <a:buChar char="•"/>
        <a:defRPr sz="2000">
          <a:solidFill>
            <a:schemeClr val="tx1"/>
          </a:solidFill>
          <a:latin typeface="+mn-lt"/>
        </a:defRPr>
      </a:lvl8pPr>
      <a:lvl9pPr marL="3886200" indent="-228600" algn="l" rtl="0" fontAlgn="base">
        <a:spcBef>
          <a:spcPct val="20000"/>
        </a:spcBef>
        <a:spcAft>
          <a:spcPct val="0"/>
        </a:spcAft>
        <a:buClr>
          <a:srgbClr val="008BBF"/>
        </a:buClr>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482" name="Picture 2" descr="ZONDER-TX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114425"/>
          </a:xfrm>
          <a:prstGeom prst="rect">
            <a:avLst/>
          </a:prstGeom>
          <a:noFill/>
          <a:extLst>
            <a:ext uri="{909E8E84-426E-40DD-AFC4-6F175D3DCCD1}">
              <a14:hiddenFill xmlns:a14="http://schemas.microsoft.com/office/drawing/2010/main">
                <a:solidFill>
                  <a:srgbClr val="FFFFFF"/>
                </a:solidFill>
              </a14:hiddenFill>
            </a:ext>
          </a:extLst>
        </p:spPr>
      </p:pic>
      <p:sp>
        <p:nvSpPr>
          <p:cNvPr id="20483" name="Rectangle 3"/>
          <p:cNvSpPr>
            <a:spLocks noGrp="1" noChangeArrowheads="1"/>
          </p:cNvSpPr>
          <p:nvPr>
            <p:ph type="title"/>
          </p:nvPr>
        </p:nvSpPr>
        <p:spPr bwMode="auto">
          <a:xfrm>
            <a:off x="685800" y="11430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484" name="Rectangle 4"/>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0"/>
            <a:r>
              <a:rPr lang="en-US" smtClean="0"/>
              <a:t>Second level</a:t>
            </a:r>
          </a:p>
          <a:p>
            <a:pPr lvl="0"/>
            <a:r>
              <a:rPr lang="en-US" smtClean="0"/>
              <a:t>Third level</a:t>
            </a:r>
          </a:p>
          <a:p>
            <a:pPr lvl="0"/>
            <a:r>
              <a:rPr lang="en-US" smtClean="0"/>
              <a:t>Fourth level</a:t>
            </a:r>
          </a:p>
          <a:p>
            <a:pPr lvl="0"/>
            <a:r>
              <a:rPr lang="en-US" smtClean="0"/>
              <a:t>Fifth level</a:t>
            </a:r>
          </a:p>
        </p:txBody>
      </p:sp>
      <p:sp>
        <p:nvSpPr>
          <p:cNvPr id="20485" name="Rectangle 5"/>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eaLnBrk="0" hangingPunct="0"/>
            <a:endParaRPr lang="en-US" smtClean="0">
              <a:solidFill>
                <a:srgbClr val="000000"/>
              </a:solidFill>
              <a:latin typeface="Times New Roman" pitchFamily="18" charset="0"/>
            </a:endParaRPr>
          </a:p>
        </p:txBody>
      </p:sp>
      <p:sp>
        <p:nvSpPr>
          <p:cNvPr id="20486" name="Rectangle 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eaLnBrk="0" hangingPunct="0"/>
            <a:endParaRPr lang="en-US" smtClean="0">
              <a:solidFill>
                <a:srgbClr val="000000"/>
              </a:solidFill>
              <a:latin typeface="Times New Roman" pitchFamily="18" charset="0"/>
            </a:endParaRPr>
          </a:p>
        </p:txBody>
      </p:sp>
      <p:sp>
        <p:nvSpPr>
          <p:cNvPr id="20487" name="Rectangle 7"/>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eaLnBrk="0" hangingPunct="0"/>
            <a:fld id="{6261A85E-8D0D-4683-AC7F-570130B7F7EB}" type="slidenum">
              <a:rPr lang="en-US" smtClean="0">
                <a:solidFill>
                  <a:srgbClr val="000000"/>
                </a:solidFill>
                <a:latin typeface="Times New Roman" pitchFamily="18" charset="0"/>
              </a:rPr>
              <a:pPr eaLnBrk="0" hangingPunct="0"/>
              <a:t>‹#›</a:t>
            </a:fld>
            <a:endParaRPr lang="en-US" smtClean="0">
              <a:solidFill>
                <a:srgbClr val="000000"/>
              </a:solidFill>
              <a:latin typeface="Times New Roman" pitchFamily="18" charset="0"/>
            </a:endParaRPr>
          </a:p>
        </p:txBody>
      </p:sp>
    </p:spTree>
    <p:extLst>
      <p:ext uri="{BB962C8B-B14F-4D97-AF65-F5344CB8AC3E}">
        <p14:creationId xmlns:p14="http://schemas.microsoft.com/office/powerpoint/2010/main" val="2239231515"/>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rtl="0" eaLnBrk="0" fontAlgn="base" hangingPunct="0">
        <a:spcBef>
          <a:spcPct val="0"/>
        </a:spcBef>
        <a:spcAft>
          <a:spcPct val="0"/>
        </a:spcAft>
        <a:defRPr sz="2800" b="1">
          <a:solidFill>
            <a:srgbClr val="003366"/>
          </a:solidFill>
          <a:latin typeface="+mj-lt"/>
          <a:ea typeface="+mj-ea"/>
          <a:cs typeface="+mj-cs"/>
        </a:defRPr>
      </a:lvl1pPr>
      <a:lvl2pPr algn="l" rtl="0" eaLnBrk="0" fontAlgn="base" hangingPunct="0">
        <a:spcBef>
          <a:spcPct val="0"/>
        </a:spcBef>
        <a:spcAft>
          <a:spcPct val="0"/>
        </a:spcAft>
        <a:defRPr sz="2800" b="1">
          <a:solidFill>
            <a:srgbClr val="003366"/>
          </a:solidFill>
          <a:latin typeface="Humanst521 BT" pitchFamily="34" charset="0"/>
        </a:defRPr>
      </a:lvl2pPr>
      <a:lvl3pPr algn="l" rtl="0" eaLnBrk="0" fontAlgn="base" hangingPunct="0">
        <a:spcBef>
          <a:spcPct val="0"/>
        </a:spcBef>
        <a:spcAft>
          <a:spcPct val="0"/>
        </a:spcAft>
        <a:defRPr sz="2800" b="1">
          <a:solidFill>
            <a:srgbClr val="003366"/>
          </a:solidFill>
          <a:latin typeface="Humanst521 BT" pitchFamily="34" charset="0"/>
        </a:defRPr>
      </a:lvl3pPr>
      <a:lvl4pPr algn="l" rtl="0" eaLnBrk="0" fontAlgn="base" hangingPunct="0">
        <a:spcBef>
          <a:spcPct val="0"/>
        </a:spcBef>
        <a:spcAft>
          <a:spcPct val="0"/>
        </a:spcAft>
        <a:defRPr sz="2800" b="1">
          <a:solidFill>
            <a:srgbClr val="003366"/>
          </a:solidFill>
          <a:latin typeface="Humanst521 BT" pitchFamily="34" charset="0"/>
        </a:defRPr>
      </a:lvl4pPr>
      <a:lvl5pPr algn="l" rtl="0" eaLnBrk="0" fontAlgn="base" hangingPunct="0">
        <a:spcBef>
          <a:spcPct val="0"/>
        </a:spcBef>
        <a:spcAft>
          <a:spcPct val="0"/>
        </a:spcAft>
        <a:defRPr sz="2800" b="1">
          <a:solidFill>
            <a:srgbClr val="003366"/>
          </a:solidFill>
          <a:latin typeface="Humanst521 BT" pitchFamily="34" charset="0"/>
        </a:defRPr>
      </a:lvl5pPr>
      <a:lvl6pPr marL="457200" algn="l" rtl="0" eaLnBrk="0" fontAlgn="base" hangingPunct="0">
        <a:spcBef>
          <a:spcPct val="0"/>
        </a:spcBef>
        <a:spcAft>
          <a:spcPct val="0"/>
        </a:spcAft>
        <a:defRPr sz="2800" b="1">
          <a:solidFill>
            <a:srgbClr val="003366"/>
          </a:solidFill>
          <a:latin typeface="Humanst521 BT" pitchFamily="34" charset="0"/>
        </a:defRPr>
      </a:lvl6pPr>
      <a:lvl7pPr marL="914400" algn="l" rtl="0" eaLnBrk="0" fontAlgn="base" hangingPunct="0">
        <a:spcBef>
          <a:spcPct val="0"/>
        </a:spcBef>
        <a:spcAft>
          <a:spcPct val="0"/>
        </a:spcAft>
        <a:defRPr sz="2800" b="1">
          <a:solidFill>
            <a:srgbClr val="003366"/>
          </a:solidFill>
          <a:latin typeface="Humanst521 BT" pitchFamily="34" charset="0"/>
        </a:defRPr>
      </a:lvl7pPr>
      <a:lvl8pPr marL="1371600" algn="l" rtl="0" eaLnBrk="0" fontAlgn="base" hangingPunct="0">
        <a:spcBef>
          <a:spcPct val="0"/>
        </a:spcBef>
        <a:spcAft>
          <a:spcPct val="0"/>
        </a:spcAft>
        <a:defRPr sz="2800" b="1">
          <a:solidFill>
            <a:srgbClr val="003366"/>
          </a:solidFill>
          <a:latin typeface="Humanst521 BT" pitchFamily="34" charset="0"/>
        </a:defRPr>
      </a:lvl8pPr>
      <a:lvl9pPr marL="1828800" algn="l" rtl="0" eaLnBrk="0" fontAlgn="base" hangingPunct="0">
        <a:spcBef>
          <a:spcPct val="0"/>
        </a:spcBef>
        <a:spcAft>
          <a:spcPct val="0"/>
        </a:spcAft>
        <a:defRPr sz="2800" b="1">
          <a:solidFill>
            <a:srgbClr val="003366"/>
          </a:solidFill>
          <a:latin typeface="Humanst521 BT" pitchFamily="34" charset="0"/>
        </a:defRPr>
      </a:lvl9pPr>
    </p:titleStyle>
    <p:bodyStyle>
      <a:lvl1pPr marL="342900" indent="-342900" algn="l" rtl="0" eaLnBrk="0" fontAlgn="base" hangingPunct="0">
        <a:spcBef>
          <a:spcPct val="20000"/>
        </a:spcBef>
        <a:spcAft>
          <a:spcPct val="0"/>
        </a:spcAft>
        <a:buChar char="•"/>
        <a:defRPr sz="2000" b="1">
          <a:solidFill>
            <a:srgbClr val="003366"/>
          </a:solidFill>
          <a:latin typeface="+mn-lt"/>
          <a:ea typeface="+mn-ea"/>
          <a:cs typeface="+mn-cs"/>
        </a:defRPr>
      </a:lvl1pPr>
      <a:lvl2pPr marL="742950" indent="-285750" algn="l" rtl="0" eaLnBrk="0" fontAlgn="base" hangingPunct="0">
        <a:spcBef>
          <a:spcPct val="20000"/>
        </a:spcBef>
        <a:spcAft>
          <a:spcPct val="0"/>
        </a:spcAft>
        <a:buChar char="•"/>
        <a:defRPr sz="2000" b="1">
          <a:solidFill>
            <a:srgbClr val="003366"/>
          </a:solidFill>
          <a:latin typeface="+mn-lt"/>
        </a:defRPr>
      </a:lvl2pPr>
      <a:lvl3pPr marL="1143000" indent="-228600" algn="l" rtl="0" eaLnBrk="0" fontAlgn="base" hangingPunct="0">
        <a:spcBef>
          <a:spcPct val="20000"/>
        </a:spcBef>
        <a:spcAft>
          <a:spcPct val="0"/>
        </a:spcAft>
        <a:buChar char="•"/>
        <a:defRPr sz="2000" b="1">
          <a:solidFill>
            <a:srgbClr val="003366"/>
          </a:solidFill>
          <a:latin typeface="+mn-lt"/>
        </a:defRPr>
      </a:lvl3pPr>
      <a:lvl4pPr marL="1600200" indent="-228600" algn="l" rtl="0" eaLnBrk="0" fontAlgn="base" hangingPunct="0">
        <a:spcBef>
          <a:spcPct val="20000"/>
        </a:spcBef>
        <a:spcAft>
          <a:spcPct val="0"/>
        </a:spcAft>
        <a:buChar char="•"/>
        <a:defRPr sz="2000" b="1">
          <a:solidFill>
            <a:srgbClr val="003366"/>
          </a:solidFill>
          <a:latin typeface="+mn-lt"/>
        </a:defRPr>
      </a:lvl4pPr>
      <a:lvl5pPr marL="2003425" indent="-174625" algn="l" rtl="0" eaLnBrk="0" fontAlgn="base" hangingPunct="0">
        <a:spcBef>
          <a:spcPct val="20000"/>
        </a:spcBef>
        <a:spcAft>
          <a:spcPct val="0"/>
        </a:spcAft>
        <a:buChar char="•"/>
        <a:defRPr sz="2000" b="1">
          <a:solidFill>
            <a:srgbClr val="003366"/>
          </a:solidFill>
          <a:latin typeface="+mn-lt"/>
        </a:defRPr>
      </a:lvl5pPr>
      <a:lvl6pPr marL="2460625" indent="-174625" algn="l" rtl="0" eaLnBrk="0" fontAlgn="base" hangingPunct="0">
        <a:spcBef>
          <a:spcPct val="20000"/>
        </a:spcBef>
        <a:spcAft>
          <a:spcPct val="0"/>
        </a:spcAft>
        <a:buChar char="•"/>
        <a:defRPr sz="2000" b="1">
          <a:solidFill>
            <a:srgbClr val="003366"/>
          </a:solidFill>
          <a:latin typeface="+mn-lt"/>
        </a:defRPr>
      </a:lvl6pPr>
      <a:lvl7pPr marL="2917825" indent="-174625" algn="l" rtl="0" eaLnBrk="0" fontAlgn="base" hangingPunct="0">
        <a:spcBef>
          <a:spcPct val="20000"/>
        </a:spcBef>
        <a:spcAft>
          <a:spcPct val="0"/>
        </a:spcAft>
        <a:buChar char="•"/>
        <a:defRPr sz="2000" b="1">
          <a:solidFill>
            <a:srgbClr val="003366"/>
          </a:solidFill>
          <a:latin typeface="+mn-lt"/>
        </a:defRPr>
      </a:lvl7pPr>
      <a:lvl8pPr marL="3375025" indent="-174625" algn="l" rtl="0" eaLnBrk="0" fontAlgn="base" hangingPunct="0">
        <a:spcBef>
          <a:spcPct val="20000"/>
        </a:spcBef>
        <a:spcAft>
          <a:spcPct val="0"/>
        </a:spcAft>
        <a:buChar char="•"/>
        <a:defRPr sz="2000" b="1">
          <a:solidFill>
            <a:srgbClr val="003366"/>
          </a:solidFill>
          <a:latin typeface="+mn-lt"/>
        </a:defRPr>
      </a:lvl8pPr>
      <a:lvl9pPr marL="3832225" indent="-174625" algn="l" rtl="0" eaLnBrk="0" fontAlgn="base" hangingPunct="0">
        <a:spcBef>
          <a:spcPct val="20000"/>
        </a:spcBef>
        <a:spcAft>
          <a:spcPct val="0"/>
        </a:spcAft>
        <a:buChar char="•"/>
        <a:defRPr sz="2000" b="1">
          <a:solidFill>
            <a:srgbClr val="0033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png"/><Relationship Id="rId3" Type="http://schemas.microsoft.com/office/2007/relationships/media" Target="../media/media3.avi"/><Relationship Id="rId7" Type="http://schemas.openxmlformats.org/officeDocument/2006/relationships/image" Target="../media/image31.png"/><Relationship Id="rId2" Type="http://schemas.openxmlformats.org/officeDocument/2006/relationships/video" Target="../media/media2.avi"/><Relationship Id="rId1" Type="http://schemas.microsoft.com/office/2007/relationships/media" Target="../media/media2.avi"/><Relationship Id="rId6" Type="http://schemas.openxmlformats.org/officeDocument/2006/relationships/image" Target="../media/image30.png"/><Relationship Id="rId5" Type="http://schemas.openxmlformats.org/officeDocument/2006/relationships/slideLayout" Target="../slideLayouts/slideLayout18.xml"/><Relationship Id="rId4" Type="http://schemas.openxmlformats.org/officeDocument/2006/relationships/video" Target="../media/media3.avi"/></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18.xml"/><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8.jpeg"/><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image" Target="../media/image42.png"/><Relationship Id="rId11" Type="http://schemas.openxmlformats.org/officeDocument/2006/relationships/image" Target="../media/image47.jpeg"/><Relationship Id="rId5" Type="http://schemas.openxmlformats.org/officeDocument/2006/relationships/image" Target="../media/image41.png"/><Relationship Id="rId10" Type="http://schemas.openxmlformats.org/officeDocument/2006/relationships/image" Target="../media/image46.jpeg"/><Relationship Id="rId4" Type="http://schemas.openxmlformats.org/officeDocument/2006/relationships/image" Target="../media/image40.png"/><Relationship Id="rId9" Type="http://schemas.openxmlformats.org/officeDocument/2006/relationships/image" Target="../media/image45.jpeg"/></Relationships>
</file>

<file path=ppt/slides/_rels/slide18.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13.xml"/><Relationship Id="rId5" Type="http://schemas.openxmlformats.org/officeDocument/2006/relationships/image" Target="../media/image52.wmf"/><Relationship Id="rId4" Type="http://schemas.openxmlformats.org/officeDocument/2006/relationships/image" Target="../media/image51.emf"/></Relationships>
</file>

<file path=ppt/slides/_rels/slide1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2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13.xml"/><Relationship Id="rId5" Type="http://schemas.openxmlformats.org/officeDocument/2006/relationships/image" Target="../media/image60.emf"/><Relationship Id="rId4" Type="http://schemas.openxmlformats.org/officeDocument/2006/relationships/image" Target="../media/image59.emf"/></Relationships>
</file>

<file path=ppt/slides/_rels/slide22.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emf"/><Relationship Id="rId1" Type="http://schemas.openxmlformats.org/officeDocument/2006/relationships/slideLayout" Target="../slideLayouts/slideLayout13.xml"/><Relationship Id="rId5" Type="http://schemas.openxmlformats.org/officeDocument/2006/relationships/image" Target="../media/image64.emf"/><Relationship Id="rId4" Type="http://schemas.openxmlformats.org/officeDocument/2006/relationships/image" Target="../media/image63.emf"/></Relationships>
</file>

<file path=ppt/slides/_rels/slide2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8.xml"/><Relationship Id="rId4" Type="http://schemas.openxmlformats.org/officeDocument/2006/relationships/image" Target="../media/image67.png"/></Relationships>
</file>

<file path=ppt/slides/_rels/slide2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1.avi"/><Relationship Id="rId1" Type="http://schemas.microsoft.com/office/2007/relationships/media" Target="../media/media1.avi"/><Relationship Id="rId5" Type="http://schemas.openxmlformats.org/officeDocument/2006/relationships/image" Target="../media/image15.png"/><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emf"/><Relationship Id="rId7"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image" Target="../media/image17.emf"/></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18.xml"/><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8.xml"/><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7"/>
          <p:cNvSpPr>
            <a:spLocks noGrp="1" noChangeArrowheads="1"/>
          </p:cNvSpPr>
          <p:nvPr>
            <p:ph type="dt" sz="quarter" idx="2"/>
          </p:nvPr>
        </p:nvSpPr>
        <p:spPr>
          <a:xfrm>
            <a:off x="1331640" y="5805264"/>
            <a:ext cx="6618288" cy="338138"/>
          </a:xfrm>
        </p:spPr>
        <p:txBody>
          <a:bodyPr/>
          <a:lstStyle/>
          <a:p>
            <a:fld id="{0F1C1D6C-4B74-4CA6-AD23-50FFC11087F7}" type="datetime4">
              <a:rPr lang="nl-NL"/>
              <a:pPr/>
              <a:t>4 november 2013</a:t>
            </a:fld>
            <a:endParaRPr lang="nl-NL" dirty="0"/>
          </a:p>
        </p:txBody>
      </p:sp>
      <p:sp>
        <p:nvSpPr>
          <p:cNvPr id="15362" name="Rectangle 2"/>
          <p:cNvSpPr>
            <a:spLocks noGrp="1" noChangeArrowheads="1"/>
          </p:cNvSpPr>
          <p:nvPr>
            <p:ph type="ctrTitle"/>
          </p:nvPr>
        </p:nvSpPr>
        <p:spPr>
          <a:xfrm>
            <a:off x="1403648" y="3140968"/>
            <a:ext cx="7086600" cy="885825"/>
          </a:xfrm>
        </p:spPr>
        <p:txBody>
          <a:bodyPr/>
          <a:lstStyle/>
          <a:p>
            <a:r>
              <a:rPr lang="en-GB" dirty="0"/>
              <a:t>Linking water quantity and water quality via aquatic vegetation </a:t>
            </a:r>
            <a:r>
              <a:rPr lang="en-GB" dirty="0" smtClean="0"/>
              <a:t>processes</a:t>
            </a:r>
            <a:r>
              <a:rPr lang="en-GB" dirty="0"/>
              <a:t/>
            </a:r>
            <a:br>
              <a:rPr lang="en-GB" dirty="0"/>
            </a:br>
            <a:endParaRPr lang="en-US" dirty="0"/>
          </a:p>
        </p:txBody>
      </p:sp>
      <p:sp>
        <p:nvSpPr>
          <p:cNvPr id="15363" name="Rectangle 3"/>
          <p:cNvSpPr>
            <a:spLocks noGrp="1" noChangeArrowheads="1"/>
          </p:cNvSpPr>
          <p:nvPr>
            <p:ph type="subTitle" idx="1"/>
          </p:nvPr>
        </p:nvSpPr>
        <p:spPr>
          <a:xfrm>
            <a:off x="1331640" y="4725144"/>
            <a:ext cx="6618288" cy="1144587"/>
          </a:xfrm>
        </p:spPr>
        <p:txBody>
          <a:bodyPr/>
          <a:lstStyle/>
          <a:p>
            <a:r>
              <a:rPr lang="en-US" dirty="0" smtClean="0"/>
              <a:t>Ellis Penning, Jasper Dijkstra</a:t>
            </a:r>
            <a:endParaRPr lang="en-US" dirty="0"/>
          </a:p>
        </p:txBody>
      </p:sp>
      <p:pic>
        <p:nvPicPr>
          <p:cNvPr id="614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746" t="9043" r="5446" b="3021"/>
          <a:stretch/>
        </p:blipFill>
        <p:spPr bwMode="auto">
          <a:xfrm>
            <a:off x="5292080" y="4293096"/>
            <a:ext cx="3226698" cy="2132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36" descr="zeegrasonderwa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27384"/>
            <a:ext cx="4709266" cy="26043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696913" y="188913"/>
            <a:ext cx="8196262"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lvl1pPr algn="l" rtl="0" eaLnBrk="0" fontAlgn="base" hangingPunct="0">
              <a:spcBef>
                <a:spcPct val="0"/>
              </a:spcBef>
              <a:spcAft>
                <a:spcPct val="0"/>
              </a:spcAft>
              <a:defRPr sz="2800" b="1">
                <a:solidFill>
                  <a:srgbClr val="FFFFFE"/>
                </a:solidFill>
                <a:latin typeface="+mj-lt"/>
                <a:ea typeface="+mj-ea"/>
                <a:cs typeface="+mj-cs"/>
              </a:defRPr>
            </a:lvl1pPr>
            <a:lvl2pPr algn="l" rtl="0" eaLnBrk="0" fontAlgn="base" hangingPunct="0">
              <a:spcBef>
                <a:spcPct val="0"/>
              </a:spcBef>
              <a:spcAft>
                <a:spcPct val="0"/>
              </a:spcAft>
              <a:defRPr sz="2800" b="1">
                <a:solidFill>
                  <a:srgbClr val="FFFFFE"/>
                </a:solidFill>
                <a:latin typeface="Arial" charset="0"/>
              </a:defRPr>
            </a:lvl2pPr>
            <a:lvl3pPr algn="l" rtl="0" eaLnBrk="0" fontAlgn="base" hangingPunct="0">
              <a:spcBef>
                <a:spcPct val="0"/>
              </a:spcBef>
              <a:spcAft>
                <a:spcPct val="0"/>
              </a:spcAft>
              <a:defRPr sz="2800" b="1">
                <a:solidFill>
                  <a:srgbClr val="FFFFFE"/>
                </a:solidFill>
                <a:latin typeface="Arial" charset="0"/>
              </a:defRPr>
            </a:lvl3pPr>
            <a:lvl4pPr algn="l" rtl="0" eaLnBrk="0" fontAlgn="base" hangingPunct="0">
              <a:spcBef>
                <a:spcPct val="0"/>
              </a:spcBef>
              <a:spcAft>
                <a:spcPct val="0"/>
              </a:spcAft>
              <a:defRPr sz="2800" b="1">
                <a:solidFill>
                  <a:srgbClr val="FFFFFE"/>
                </a:solidFill>
                <a:latin typeface="Arial" charset="0"/>
              </a:defRPr>
            </a:lvl4pPr>
            <a:lvl5pPr algn="l" rtl="0" eaLnBrk="0" fontAlgn="base" hangingPunct="0">
              <a:spcBef>
                <a:spcPct val="0"/>
              </a:spcBef>
              <a:spcAft>
                <a:spcPct val="0"/>
              </a:spcAft>
              <a:defRPr sz="2800" b="1">
                <a:solidFill>
                  <a:srgbClr val="FFFFFE"/>
                </a:solidFill>
                <a:latin typeface="Arial" charset="0"/>
              </a:defRPr>
            </a:lvl5pPr>
            <a:lvl6pPr marL="457200" algn="l" rtl="0" fontAlgn="base">
              <a:spcBef>
                <a:spcPct val="0"/>
              </a:spcBef>
              <a:spcAft>
                <a:spcPct val="0"/>
              </a:spcAft>
              <a:defRPr sz="2800" b="1">
                <a:solidFill>
                  <a:srgbClr val="FFFFFE"/>
                </a:solidFill>
                <a:latin typeface="Arial" charset="0"/>
              </a:defRPr>
            </a:lvl6pPr>
            <a:lvl7pPr marL="914400" algn="l" rtl="0" fontAlgn="base">
              <a:spcBef>
                <a:spcPct val="0"/>
              </a:spcBef>
              <a:spcAft>
                <a:spcPct val="0"/>
              </a:spcAft>
              <a:defRPr sz="2800" b="1">
                <a:solidFill>
                  <a:srgbClr val="FFFFFE"/>
                </a:solidFill>
                <a:latin typeface="Arial" charset="0"/>
              </a:defRPr>
            </a:lvl7pPr>
            <a:lvl8pPr marL="1371600" algn="l" rtl="0" fontAlgn="base">
              <a:spcBef>
                <a:spcPct val="0"/>
              </a:spcBef>
              <a:spcAft>
                <a:spcPct val="0"/>
              </a:spcAft>
              <a:defRPr sz="2800" b="1">
                <a:solidFill>
                  <a:srgbClr val="FFFFFE"/>
                </a:solidFill>
                <a:latin typeface="Arial" charset="0"/>
              </a:defRPr>
            </a:lvl8pPr>
            <a:lvl9pPr marL="1828800" algn="l" rtl="0" fontAlgn="base">
              <a:spcBef>
                <a:spcPct val="0"/>
              </a:spcBef>
              <a:spcAft>
                <a:spcPct val="0"/>
              </a:spcAft>
              <a:defRPr sz="2800" b="1">
                <a:solidFill>
                  <a:srgbClr val="FFFFFE"/>
                </a:solidFill>
                <a:latin typeface="Arial" charset="0"/>
              </a:defRPr>
            </a:lvl9pPr>
          </a:lstStyle>
          <a:p>
            <a:pPr eaLnBrk="1" hangingPunct="1"/>
            <a:r>
              <a:rPr lang="nl-NL" dirty="0" err="1" smtClean="0"/>
              <a:t>Example</a:t>
            </a:r>
            <a:r>
              <a:rPr lang="nl-NL" dirty="0" smtClean="0"/>
              <a:t>: </a:t>
            </a:r>
            <a:r>
              <a:rPr lang="nl-NL" dirty="0" err="1" smtClean="0"/>
              <a:t>intertidal</a:t>
            </a:r>
            <a:r>
              <a:rPr lang="nl-NL" dirty="0" smtClean="0"/>
              <a:t> flat</a:t>
            </a:r>
            <a:endParaRPr lang="en-US" dirty="0" smtClean="0"/>
          </a:p>
        </p:txBody>
      </p:sp>
      <p:pic>
        <p:nvPicPr>
          <p:cNvPr id="4" name="Animation_Jasper_FakeStiff.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68560" y="1700808"/>
            <a:ext cx="5334000" cy="4000500"/>
          </a:xfrm>
          <a:prstGeom prst="rect">
            <a:avLst/>
          </a:prstGeom>
        </p:spPr>
      </p:pic>
      <p:pic>
        <p:nvPicPr>
          <p:cNvPr id="6" name="Animation_Jasper_FakeFlex.avi">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4355976" y="1700808"/>
            <a:ext cx="5334000" cy="4000500"/>
          </a:xfrm>
          <a:prstGeom prst="rect">
            <a:avLst/>
          </a:prstGeom>
        </p:spPr>
      </p:pic>
      <p:sp>
        <p:nvSpPr>
          <p:cNvPr id="7" name="TextBox 6"/>
          <p:cNvSpPr txBox="1"/>
          <p:nvPr/>
        </p:nvSpPr>
        <p:spPr>
          <a:xfrm>
            <a:off x="1043608" y="1340768"/>
            <a:ext cx="1838965" cy="369332"/>
          </a:xfrm>
          <a:prstGeom prst="rect">
            <a:avLst/>
          </a:prstGeom>
          <a:noFill/>
        </p:spPr>
        <p:txBody>
          <a:bodyPr wrap="none" rtlCol="0">
            <a:spAutoFit/>
          </a:bodyPr>
          <a:lstStyle/>
          <a:p>
            <a:r>
              <a:rPr lang="en-US" dirty="0" smtClean="0"/>
              <a:t>Rigid vegetation</a:t>
            </a:r>
            <a:endParaRPr lang="en-GB" dirty="0"/>
          </a:p>
        </p:txBody>
      </p:sp>
      <p:sp>
        <p:nvSpPr>
          <p:cNvPr id="8" name="TextBox 7"/>
          <p:cNvSpPr txBox="1"/>
          <p:nvPr/>
        </p:nvSpPr>
        <p:spPr>
          <a:xfrm>
            <a:off x="5868144" y="1340768"/>
            <a:ext cx="2108269" cy="369332"/>
          </a:xfrm>
          <a:prstGeom prst="rect">
            <a:avLst/>
          </a:prstGeom>
          <a:noFill/>
        </p:spPr>
        <p:txBody>
          <a:bodyPr wrap="none" rtlCol="0">
            <a:spAutoFit/>
          </a:bodyPr>
          <a:lstStyle/>
          <a:p>
            <a:r>
              <a:rPr lang="en-US" dirty="0" smtClean="0"/>
              <a:t>Flexible vegetation</a:t>
            </a:r>
            <a:endParaRPr lang="en-GB" dirty="0"/>
          </a:p>
        </p:txBody>
      </p:sp>
      <p:sp>
        <p:nvSpPr>
          <p:cNvPr id="9" name="TextBox 8"/>
          <p:cNvSpPr txBox="1"/>
          <p:nvPr/>
        </p:nvSpPr>
        <p:spPr>
          <a:xfrm>
            <a:off x="467544" y="5661248"/>
            <a:ext cx="4176464" cy="646331"/>
          </a:xfrm>
          <a:prstGeom prst="rect">
            <a:avLst/>
          </a:prstGeom>
          <a:noFill/>
        </p:spPr>
        <p:txBody>
          <a:bodyPr wrap="square" rtlCol="0">
            <a:spAutoFit/>
          </a:bodyPr>
          <a:lstStyle/>
          <a:p>
            <a:r>
              <a:rPr lang="en-US" dirty="0" smtClean="0"/>
              <a:t>T</a:t>
            </a:r>
            <a:r>
              <a:rPr lang="en-US" baseline="-25000" dirty="0" smtClean="0"/>
              <a:t>0</a:t>
            </a:r>
            <a:r>
              <a:rPr lang="en-US" dirty="0" smtClean="0"/>
              <a:t>: Tidal flat MSL+1.4m , random vegetation seeding, 4.5m tide</a:t>
            </a:r>
            <a:endParaRPr lang="en-GB" dirty="0"/>
          </a:p>
        </p:txBody>
      </p:sp>
      <p:pic>
        <p:nvPicPr>
          <p:cNvPr id="409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64088" y="104945"/>
            <a:ext cx="3648075" cy="678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0" y="6224022"/>
            <a:ext cx="5364088" cy="646331"/>
          </a:xfrm>
          <a:prstGeom prst="rect">
            <a:avLst/>
          </a:prstGeom>
          <a:solidFill>
            <a:schemeClr val="bg1"/>
          </a:solidFill>
        </p:spPr>
        <p:txBody>
          <a:bodyPr wrap="square">
            <a:spAutoFit/>
          </a:bodyPr>
          <a:lstStyle/>
          <a:p>
            <a:r>
              <a:rPr lang="en-GB" sz="1200" i="1" dirty="0" err="1"/>
              <a:t>Temmerman</a:t>
            </a:r>
            <a:r>
              <a:rPr lang="en-GB" sz="1200" i="1" dirty="0"/>
              <a:t>, S., T.J. </a:t>
            </a:r>
            <a:r>
              <a:rPr lang="en-GB" sz="1200" i="1" dirty="0" err="1"/>
              <a:t>Bouma</a:t>
            </a:r>
            <a:r>
              <a:rPr lang="en-GB" sz="1200" i="1" dirty="0"/>
              <a:t>, J. Van de Koppel, D. Van der </a:t>
            </a:r>
            <a:r>
              <a:rPr lang="en-GB" sz="1200" i="1" dirty="0" err="1"/>
              <a:t>Wal</a:t>
            </a:r>
            <a:r>
              <a:rPr lang="en-GB" sz="1200" i="1" dirty="0"/>
              <a:t>, M.B. De Vries, P.M.J. Herman. 2007. Vegetation causes channel erosion in a tidal landscape. </a:t>
            </a:r>
            <a:r>
              <a:rPr lang="en-GB" sz="1200" i="1" dirty="0" smtClean="0"/>
              <a:t>Geology</a:t>
            </a:r>
            <a:r>
              <a:rPr lang="en-GB" sz="1200" i="1" dirty="0"/>
              <a:t>.</a:t>
            </a:r>
          </a:p>
        </p:txBody>
      </p:sp>
    </p:spTree>
    <p:extLst>
      <p:ext uri="{BB962C8B-B14F-4D97-AF65-F5344CB8AC3E}">
        <p14:creationId xmlns:p14="http://schemas.microsoft.com/office/powerpoint/2010/main" val="2198528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0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seq concurrent="1" nextAc="seek">
              <p:cTn id="13" restart="whenNotActive" fill="hold" evtFilter="cancelBubble" nodeType="interactiveSeq">
                <p:stCondLst>
                  <p:cond evt="onClick" delay="0">
                    <p:tgtEl>
                      <p:spTgt spid="6"/>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6"/>
                                        </p:tgtEl>
                                      </p:cBhvr>
                                    </p:cmd>
                                  </p:childTnLst>
                                </p:cTn>
                              </p:par>
                            </p:childTnLst>
                          </p:cTn>
                        </p:par>
                      </p:childTnLst>
                    </p:cTn>
                  </p:par>
                </p:childTnLst>
              </p:cTn>
              <p:nextCondLst>
                <p:cond evt="onClick" delay="0">
                  <p:tgtEl>
                    <p:spTgt spid="6"/>
                  </p:tgtEl>
                </p:cond>
              </p:nextCondLst>
            </p:seq>
            <p:video>
              <p:cMediaNode vol="80000">
                <p:cTn id="18" fill="hold" display="0">
                  <p:stCondLst>
                    <p:cond delay="indefinite"/>
                  </p:stCondLst>
                </p:cTn>
                <p:tgtEl>
                  <p:spTgt spid="6"/>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1619" y="1408876"/>
            <a:ext cx="7272808" cy="1631216"/>
          </a:xfrm>
          <a:prstGeom prst="rect">
            <a:avLst/>
          </a:prstGeom>
          <a:noFill/>
        </p:spPr>
        <p:txBody>
          <a:bodyPr wrap="square" rtlCol="0">
            <a:spAutoFit/>
          </a:bodyPr>
          <a:lstStyle/>
          <a:p>
            <a:r>
              <a:rPr lang="en-US" sz="2000" dirty="0" smtClean="0"/>
              <a:t>Summarizing: feedback mechanisms between plants and water quantity are important….</a:t>
            </a:r>
          </a:p>
          <a:p>
            <a:endParaRPr lang="en-US" sz="2000" dirty="0"/>
          </a:p>
          <a:p>
            <a:endParaRPr lang="en-US" sz="2000" dirty="0" smtClean="0"/>
          </a:p>
          <a:p>
            <a:r>
              <a:rPr lang="en-US" sz="2000" dirty="0" smtClean="0"/>
              <a:t>And how about plants and water quality?</a:t>
            </a:r>
            <a:endParaRPr lang="en-GB" sz="20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3645024"/>
            <a:ext cx="4229316" cy="2378990"/>
          </a:xfrm>
          <a:prstGeom prst="rect">
            <a:avLst/>
          </a:prstGeom>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8023" y="4834519"/>
            <a:ext cx="2924175"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8291" y="2060848"/>
            <a:ext cx="3687813" cy="2494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92038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9" name="Group 3"/>
          <p:cNvGrpSpPr>
            <a:grpSpLocks/>
          </p:cNvGrpSpPr>
          <p:nvPr/>
        </p:nvGrpSpPr>
        <p:grpSpPr bwMode="auto">
          <a:xfrm>
            <a:off x="755650" y="989304"/>
            <a:ext cx="8208963" cy="5761038"/>
            <a:chOff x="1611" y="120"/>
            <a:chExt cx="2765" cy="2131"/>
          </a:xfrm>
        </p:grpSpPr>
        <p:pic>
          <p:nvPicPr>
            <p:cNvPr id="9220" name="Picture 4" descr="chara_response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1" y="120"/>
              <a:ext cx="1398" cy="1982"/>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descr="chara_respons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1" y="247"/>
              <a:ext cx="1405" cy="2004"/>
            </a:xfrm>
            <a:prstGeom prst="rect">
              <a:avLst/>
            </a:prstGeom>
            <a:noFill/>
            <a:extLst>
              <a:ext uri="{909E8E84-426E-40DD-AFC4-6F175D3DCCD1}">
                <a14:hiddenFill xmlns:a14="http://schemas.microsoft.com/office/drawing/2010/main">
                  <a:solidFill>
                    <a:srgbClr val="FFFFFF"/>
                  </a:solidFill>
                </a14:hiddenFill>
              </a:ext>
            </a:extLst>
          </p:spPr>
        </p:pic>
      </p:grpSp>
      <p:sp>
        <p:nvSpPr>
          <p:cNvPr id="9222" name="Text Box 6"/>
          <p:cNvSpPr txBox="1">
            <a:spLocks noChangeArrowheads="1"/>
          </p:cNvSpPr>
          <p:nvPr/>
        </p:nvSpPr>
        <p:spPr bwMode="auto">
          <a:xfrm>
            <a:off x="468313" y="287338"/>
            <a:ext cx="8675687"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None/>
            </a:pPr>
            <a:r>
              <a:rPr lang="nl-NL" sz="2400" b="0" dirty="0" err="1" smtClean="0">
                <a:solidFill>
                  <a:srgbClr val="000066"/>
                </a:solidFill>
              </a:rPr>
              <a:t>Spatial</a:t>
            </a:r>
            <a:r>
              <a:rPr lang="nl-NL" sz="2400" b="0" dirty="0" smtClean="0">
                <a:solidFill>
                  <a:srgbClr val="000066"/>
                </a:solidFill>
              </a:rPr>
              <a:t> </a:t>
            </a:r>
            <a:r>
              <a:rPr lang="nl-NL" sz="2400" b="0" dirty="0" err="1" smtClean="0">
                <a:solidFill>
                  <a:srgbClr val="000066"/>
                </a:solidFill>
              </a:rPr>
              <a:t>patterns</a:t>
            </a:r>
            <a:r>
              <a:rPr lang="nl-NL" sz="2400" b="0" dirty="0" smtClean="0">
                <a:solidFill>
                  <a:srgbClr val="000066"/>
                </a:solidFill>
              </a:rPr>
              <a:t> in Lake </a:t>
            </a:r>
            <a:r>
              <a:rPr lang="nl-NL" sz="2400" b="0" dirty="0">
                <a:solidFill>
                  <a:srgbClr val="000066"/>
                </a:solidFill>
              </a:rPr>
              <a:t>Veluwemeer, 1994 </a:t>
            </a:r>
          </a:p>
          <a:p>
            <a:pPr>
              <a:spcBef>
                <a:spcPct val="50000"/>
              </a:spcBef>
              <a:buFontTx/>
              <a:buNone/>
            </a:pPr>
            <a:r>
              <a:rPr lang="nl-NL" sz="1200" b="0" dirty="0" smtClean="0">
                <a:solidFill>
                  <a:srgbClr val="000066"/>
                </a:solidFill>
              </a:rPr>
              <a:t>(Van </a:t>
            </a:r>
            <a:r>
              <a:rPr lang="nl-NL" sz="1200" b="0" dirty="0">
                <a:solidFill>
                  <a:srgbClr val="000066"/>
                </a:solidFill>
              </a:rPr>
              <a:t>den Berg &amp; Coops, 1998)</a:t>
            </a:r>
            <a:endParaRPr lang="en-US" sz="1200" b="0" dirty="0">
              <a:solidFill>
                <a:srgbClr val="000066"/>
              </a:solidFill>
            </a:endParaRPr>
          </a:p>
        </p:txBody>
      </p:sp>
      <p:sp>
        <p:nvSpPr>
          <p:cNvPr id="2" name="TextBox 1"/>
          <p:cNvSpPr txBox="1"/>
          <p:nvPr/>
        </p:nvSpPr>
        <p:spPr>
          <a:xfrm>
            <a:off x="395536" y="1484784"/>
            <a:ext cx="2016224" cy="4524315"/>
          </a:xfrm>
          <a:prstGeom prst="rect">
            <a:avLst/>
          </a:prstGeom>
          <a:solidFill>
            <a:srgbClr val="FEFEFE"/>
          </a:solidFill>
        </p:spPr>
        <p:txBody>
          <a:bodyPr wrap="square" rtlCol="0">
            <a:spAutoFit/>
          </a:bodyPr>
          <a:lstStyle/>
          <a:p>
            <a:pPr algn="r"/>
            <a:r>
              <a:rPr lang="en-US" sz="1600" dirty="0" err="1" smtClean="0"/>
              <a:t>Chara</a:t>
            </a:r>
            <a:r>
              <a:rPr lang="en-US" sz="1600" dirty="0" smtClean="0"/>
              <a:t> cover </a:t>
            </a:r>
          </a:p>
          <a:p>
            <a:pPr algn="r"/>
            <a:r>
              <a:rPr lang="en-US" sz="1600" dirty="0" smtClean="0"/>
              <a:t>(%)</a:t>
            </a:r>
          </a:p>
          <a:p>
            <a:pPr algn="r"/>
            <a:endParaRPr lang="en-US" sz="1600" dirty="0" smtClean="0"/>
          </a:p>
          <a:p>
            <a:pPr algn="r"/>
            <a:endParaRPr lang="en-US" sz="1600" dirty="0"/>
          </a:p>
          <a:p>
            <a:pPr algn="r"/>
            <a:r>
              <a:rPr lang="en-US" sz="1600" dirty="0" smtClean="0"/>
              <a:t>Light attenuation (m</a:t>
            </a:r>
            <a:r>
              <a:rPr lang="en-US" sz="1600" baseline="30000" dirty="0" smtClean="0"/>
              <a:t>-1</a:t>
            </a:r>
            <a:r>
              <a:rPr lang="en-US" sz="1600" dirty="0" smtClean="0"/>
              <a:t>)</a:t>
            </a:r>
          </a:p>
          <a:p>
            <a:pPr algn="r"/>
            <a:endParaRPr lang="en-US" sz="1600" dirty="0"/>
          </a:p>
          <a:p>
            <a:pPr algn="r"/>
            <a:endParaRPr lang="en-US" sz="1600" dirty="0" smtClean="0"/>
          </a:p>
          <a:p>
            <a:pPr algn="r"/>
            <a:r>
              <a:rPr lang="en-US" sz="1600" dirty="0" smtClean="0"/>
              <a:t>Inorganic </a:t>
            </a:r>
            <a:r>
              <a:rPr lang="en-US" sz="1600" dirty="0" err="1" smtClean="0"/>
              <a:t>Susp.Sed</a:t>
            </a:r>
            <a:r>
              <a:rPr lang="en-US" sz="1600" dirty="0" smtClean="0"/>
              <a:t>. </a:t>
            </a:r>
          </a:p>
          <a:p>
            <a:pPr algn="r"/>
            <a:r>
              <a:rPr lang="en-US" sz="1600" dirty="0" smtClean="0"/>
              <a:t>(mg L</a:t>
            </a:r>
            <a:r>
              <a:rPr lang="en-US" sz="1600" baseline="30000" dirty="0"/>
              <a:t>-1</a:t>
            </a:r>
            <a:r>
              <a:rPr lang="en-US" sz="1600" dirty="0" smtClean="0"/>
              <a:t>)</a:t>
            </a:r>
          </a:p>
          <a:p>
            <a:pPr algn="r"/>
            <a:endParaRPr lang="en-US" sz="1600" dirty="0"/>
          </a:p>
          <a:p>
            <a:pPr algn="r"/>
            <a:endParaRPr lang="en-US" sz="1600" dirty="0" smtClean="0"/>
          </a:p>
          <a:p>
            <a:pPr algn="r"/>
            <a:r>
              <a:rPr lang="en-US" sz="1600" dirty="0" smtClean="0"/>
              <a:t>Organic </a:t>
            </a:r>
            <a:r>
              <a:rPr lang="en-US" sz="1600" dirty="0" err="1" smtClean="0"/>
              <a:t>Susp</a:t>
            </a:r>
            <a:r>
              <a:rPr lang="en-US" sz="1600" dirty="0" smtClean="0"/>
              <a:t>. </a:t>
            </a:r>
            <a:r>
              <a:rPr lang="en-US" sz="1600" dirty="0" err="1" smtClean="0"/>
              <a:t>Sed</a:t>
            </a:r>
            <a:endParaRPr lang="en-US" sz="1600" dirty="0" smtClean="0"/>
          </a:p>
          <a:p>
            <a:pPr algn="r"/>
            <a:r>
              <a:rPr lang="en-US" sz="1600" dirty="0" smtClean="0"/>
              <a:t>(mg L</a:t>
            </a:r>
            <a:r>
              <a:rPr lang="en-US" sz="1600" baseline="30000" dirty="0"/>
              <a:t>-1</a:t>
            </a:r>
            <a:r>
              <a:rPr lang="en-US" sz="1600" dirty="0" smtClean="0"/>
              <a:t>)</a:t>
            </a:r>
          </a:p>
          <a:p>
            <a:pPr algn="r"/>
            <a:endParaRPr lang="en-US" sz="1600" dirty="0"/>
          </a:p>
          <a:p>
            <a:pPr algn="r"/>
            <a:endParaRPr lang="en-US" sz="1600" dirty="0" smtClean="0"/>
          </a:p>
          <a:p>
            <a:pPr algn="r"/>
            <a:r>
              <a:rPr lang="en-US" sz="1600" dirty="0" err="1" smtClean="0"/>
              <a:t>Chlorophyl</a:t>
            </a:r>
            <a:r>
              <a:rPr lang="en-US" sz="1600" dirty="0" smtClean="0"/>
              <a:t>-a</a:t>
            </a:r>
          </a:p>
          <a:p>
            <a:pPr algn="r"/>
            <a:r>
              <a:rPr lang="en-US" sz="1600" dirty="0" smtClean="0"/>
              <a:t>(</a:t>
            </a:r>
            <a:r>
              <a:rPr lang="en-US" sz="1600" dirty="0" err="1" smtClean="0"/>
              <a:t>ug</a:t>
            </a:r>
            <a:r>
              <a:rPr lang="en-US" sz="1600" dirty="0" smtClean="0"/>
              <a:t> L</a:t>
            </a:r>
            <a:r>
              <a:rPr lang="en-US" sz="1600" baseline="30000" dirty="0"/>
              <a:t>-1</a:t>
            </a:r>
            <a:r>
              <a:rPr lang="en-US" sz="1600" dirty="0" smtClean="0"/>
              <a:t>)</a:t>
            </a:r>
            <a:endParaRPr lang="en-GB" sz="1600" dirty="0"/>
          </a:p>
        </p:txBody>
      </p:sp>
      <p:sp>
        <p:nvSpPr>
          <p:cNvPr id="7" name="TextBox 6"/>
          <p:cNvSpPr txBox="1"/>
          <p:nvPr/>
        </p:nvSpPr>
        <p:spPr>
          <a:xfrm>
            <a:off x="4819658" y="1484783"/>
            <a:ext cx="1506860" cy="4770537"/>
          </a:xfrm>
          <a:prstGeom prst="rect">
            <a:avLst/>
          </a:prstGeom>
          <a:solidFill>
            <a:srgbClr val="FEFEFE"/>
          </a:solidFill>
        </p:spPr>
        <p:txBody>
          <a:bodyPr wrap="square" rtlCol="0">
            <a:spAutoFit/>
          </a:bodyPr>
          <a:lstStyle/>
          <a:p>
            <a:pPr algn="r"/>
            <a:r>
              <a:rPr lang="en-US" sz="1600" dirty="0" smtClean="0"/>
              <a:t>Sedimentation </a:t>
            </a:r>
          </a:p>
          <a:p>
            <a:pPr algn="r"/>
            <a:r>
              <a:rPr lang="en-US" sz="1600" dirty="0" smtClean="0"/>
              <a:t>Speed</a:t>
            </a:r>
          </a:p>
          <a:p>
            <a:pPr algn="r"/>
            <a:r>
              <a:rPr lang="en-US" sz="1600" dirty="0" smtClean="0"/>
              <a:t>(g m</a:t>
            </a:r>
            <a:r>
              <a:rPr lang="en-US" sz="1600" baseline="30000" dirty="0" smtClean="0"/>
              <a:t>-2</a:t>
            </a:r>
            <a:r>
              <a:rPr lang="en-US" sz="1600" dirty="0" smtClean="0"/>
              <a:t> d</a:t>
            </a:r>
            <a:r>
              <a:rPr lang="en-US" sz="1600" baseline="30000" dirty="0"/>
              <a:t>-1</a:t>
            </a:r>
            <a:r>
              <a:rPr lang="en-US" sz="1600" dirty="0" smtClean="0"/>
              <a:t>)</a:t>
            </a:r>
          </a:p>
          <a:p>
            <a:pPr algn="r"/>
            <a:endParaRPr lang="en-US" sz="1600" dirty="0" smtClean="0"/>
          </a:p>
          <a:p>
            <a:pPr algn="r"/>
            <a:r>
              <a:rPr lang="en-US" sz="1600" dirty="0" smtClean="0"/>
              <a:t>HCO3-</a:t>
            </a:r>
          </a:p>
          <a:p>
            <a:pPr algn="r"/>
            <a:r>
              <a:rPr lang="en-US" sz="1600" dirty="0" smtClean="0"/>
              <a:t>(mg L</a:t>
            </a:r>
            <a:r>
              <a:rPr lang="en-US" sz="1600" baseline="30000" dirty="0"/>
              <a:t>-1</a:t>
            </a:r>
            <a:r>
              <a:rPr lang="en-US" sz="1600" dirty="0" smtClean="0"/>
              <a:t>)</a:t>
            </a:r>
          </a:p>
          <a:p>
            <a:pPr algn="r"/>
            <a:endParaRPr lang="en-US" sz="1600" dirty="0" smtClean="0"/>
          </a:p>
          <a:p>
            <a:pPr algn="r"/>
            <a:endParaRPr lang="en-US" sz="1600" dirty="0"/>
          </a:p>
          <a:p>
            <a:pPr algn="r"/>
            <a:r>
              <a:rPr lang="en-US" sz="1600" dirty="0" smtClean="0"/>
              <a:t>PO4-P</a:t>
            </a:r>
          </a:p>
          <a:p>
            <a:pPr algn="r"/>
            <a:r>
              <a:rPr lang="en-US" sz="1600" dirty="0" smtClean="0"/>
              <a:t>(</a:t>
            </a:r>
            <a:r>
              <a:rPr lang="en-US" sz="1600" dirty="0" err="1" smtClean="0"/>
              <a:t>ug</a:t>
            </a:r>
            <a:r>
              <a:rPr lang="en-US" sz="1600" dirty="0" smtClean="0"/>
              <a:t> L</a:t>
            </a:r>
            <a:r>
              <a:rPr lang="en-US" sz="1600" baseline="30000" dirty="0"/>
              <a:t>-1</a:t>
            </a:r>
            <a:r>
              <a:rPr lang="en-US" sz="1600" dirty="0" smtClean="0"/>
              <a:t>)</a:t>
            </a:r>
          </a:p>
          <a:p>
            <a:pPr algn="r"/>
            <a:endParaRPr lang="en-US" sz="1600" dirty="0" smtClean="0"/>
          </a:p>
          <a:p>
            <a:pPr algn="r"/>
            <a:endParaRPr lang="en-US" sz="1600" dirty="0"/>
          </a:p>
          <a:p>
            <a:pPr algn="r"/>
            <a:r>
              <a:rPr lang="en-US" sz="1600" dirty="0" smtClean="0"/>
              <a:t>NH4-N</a:t>
            </a:r>
          </a:p>
          <a:p>
            <a:pPr algn="r"/>
            <a:r>
              <a:rPr lang="en-US" sz="1600" dirty="0" smtClean="0"/>
              <a:t>(mg L</a:t>
            </a:r>
            <a:r>
              <a:rPr lang="en-US" sz="1600" baseline="30000" dirty="0"/>
              <a:t>-1</a:t>
            </a:r>
            <a:r>
              <a:rPr lang="en-US" sz="1600" dirty="0" smtClean="0"/>
              <a:t>)</a:t>
            </a:r>
          </a:p>
          <a:p>
            <a:pPr algn="r"/>
            <a:endParaRPr lang="en-US" sz="1600" dirty="0" smtClean="0"/>
          </a:p>
          <a:p>
            <a:pPr algn="r"/>
            <a:endParaRPr lang="en-US" sz="1600" dirty="0"/>
          </a:p>
          <a:p>
            <a:pPr algn="r"/>
            <a:r>
              <a:rPr lang="en-US" sz="1600" dirty="0" smtClean="0"/>
              <a:t>NO3-N</a:t>
            </a:r>
          </a:p>
          <a:p>
            <a:pPr algn="r"/>
            <a:r>
              <a:rPr lang="en-US" sz="1600" dirty="0" smtClean="0"/>
              <a:t>(mg L</a:t>
            </a:r>
            <a:r>
              <a:rPr lang="en-US" sz="1600" baseline="30000" dirty="0"/>
              <a:t>-1</a:t>
            </a:r>
            <a:r>
              <a:rPr lang="en-US" sz="1600" dirty="0" smtClean="0"/>
              <a:t>)</a:t>
            </a:r>
          </a:p>
          <a:p>
            <a:endParaRPr lang="en-GB" sz="1600" dirty="0"/>
          </a:p>
        </p:txBody>
      </p:sp>
    </p:spTree>
    <p:extLst>
      <p:ext uri="{BB962C8B-B14F-4D97-AF65-F5344CB8AC3E}">
        <p14:creationId xmlns:p14="http://schemas.microsoft.com/office/powerpoint/2010/main" val="23356244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smtClean="0"/>
              <a:t>Why a </a:t>
            </a:r>
            <a:r>
              <a:rPr lang="en-US" dirty="0" err="1" smtClean="0"/>
              <a:t>macrophyte</a:t>
            </a:r>
            <a:r>
              <a:rPr lang="en-US" dirty="0" smtClean="0"/>
              <a:t> module in </a:t>
            </a:r>
            <a:r>
              <a:rPr lang="en-US" dirty="0" err="1" smtClean="0"/>
              <a:t>Delwaq</a:t>
            </a:r>
            <a:r>
              <a:rPr lang="en-US" dirty="0" smtClean="0"/>
              <a:t>?</a:t>
            </a:r>
          </a:p>
        </p:txBody>
      </p:sp>
      <p:sp>
        <p:nvSpPr>
          <p:cNvPr id="5123" name="Rectangle 3"/>
          <p:cNvSpPr>
            <a:spLocks noGrp="1" noChangeArrowheads="1"/>
          </p:cNvSpPr>
          <p:nvPr>
            <p:ph type="body" idx="1"/>
          </p:nvPr>
        </p:nvSpPr>
        <p:spPr>
          <a:xfrm>
            <a:off x="704850" y="1557338"/>
            <a:ext cx="7874000" cy="4300537"/>
          </a:xfrm>
        </p:spPr>
        <p:txBody>
          <a:bodyPr/>
          <a:lstStyle/>
          <a:p>
            <a:pPr eaLnBrk="1" hangingPunct="1"/>
            <a:endParaRPr lang="en-US" dirty="0" smtClean="0"/>
          </a:p>
          <a:p>
            <a:pPr eaLnBrk="1" hangingPunct="1"/>
            <a:endParaRPr lang="en-US" dirty="0" smtClean="0"/>
          </a:p>
          <a:p>
            <a:pPr eaLnBrk="1" hangingPunct="1"/>
            <a:endParaRPr lang="en-US" dirty="0" smtClean="0"/>
          </a:p>
        </p:txBody>
      </p:sp>
      <p:grpSp>
        <p:nvGrpSpPr>
          <p:cNvPr id="5124" name="Group 4"/>
          <p:cNvGrpSpPr>
            <a:grpSpLocks/>
          </p:cNvGrpSpPr>
          <p:nvPr/>
        </p:nvGrpSpPr>
        <p:grpSpPr bwMode="auto">
          <a:xfrm>
            <a:off x="323850" y="2935497"/>
            <a:ext cx="3455988" cy="1047750"/>
            <a:chOff x="521" y="2617"/>
            <a:chExt cx="4396" cy="1342"/>
          </a:xfrm>
        </p:grpSpPr>
        <p:sp>
          <p:nvSpPr>
            <p:cNvPr id="5182" name="AutoShape 5"/>
            <p:cNvSpPr>
              <a:spLocks noChangeArrowheads="1"/>
            </p:cNvSpPr>
            <p:nvPr/>
          </p:nvSpPr>
          <p:spPr bwMode="auto">
            <a:xfrm>
              <a:off x="521" y="2617"/>
              <a:ext cx="4396" cy="134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1 w 21600"/>
                <a:gd name="T13" fmla="*/ 4507 h 21600"/>
                <a:gd name="T14" fmla="*/ 17099 w 21600"/>
                <a:gd name="T15" fmla="*/ 1709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83" name="AutoShape 6"/>
            <p:cNvSpPr>
              <a:spLocks noChangeArrowheads="1"/>
            </p:cNvSpPr>
            <p:nvPr/>
          </p:nvSpPr>
          <p:spPr bwMode="auto">
            <a:xfrm>
              <a:off x="1438" y="3642"/>
              <a:ext cx="2564" cy="26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376 w 21600"/>
                <a:gd name="T13" fmla="*/ 2337 h 21600"/>
                <a:gd name="T14" fmla="*/ 19224 w 21600"/>
                <a:gd name="T15" fmla="*/ 19263 h 21600"/>
              </a:gdLst>
              <a:ahLst/>
              <a:cxnLst>
                <a:cxn ang="T8">
                  <a:pos x="T0" y="T1"/>
                </a:cxn>
                <a:cxn ang="T9">
                  <a:pos x="T2" y="T3"/>
                </a:cxn>
                <a:cxn ang="T10">
                  <a:pos x="T4" y="T5"/>
                </a:cxn>
                <a:cxn ang="T11">
                  <a:pos x="T6" y="T7"/>
                </a:cxn>
              </a:cxnLst>
              <a:rect l="T12" t="T13" r="T14" b="T15"/>
              <a:pathLst>
                <a:path w="21600" h="21600">
                  <a:moveTo>
                    <a:pt x="0" y="0"/>
                  </a:moveTo>
                  <a:lnTo>
                    <a:pt x="1144" y="21600"/>
                  </a:lnTo>
                  <a:lnTo>
                    <a:pt x="20456" y="21600"/>
                  </a:lnTo>
                  <a:lnTo>
                    <a:pt x="21600" y="0"/>
                  </a:lnTo>
                  <a:lnTo>
                    <a:pt x="0" y="0"/>
                  </a:lnTo>
                  <a:close/>
                </a:path>
              </a:pathLst>
            </a:custGeom>
            <a:solidFill>
              <a:srgbClr val="80800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184" name="Group 7"/>
            <p:cNvGrpSpPr>
              <a:grpSpLocks/>
            </p:cNvGrpSpPr>
            <p:nvPr/>
          </p:nvGrpSpPr>
          <p:grpSpPr bwMode="auto">
            <a:xfrm>
              <a:off x="886" y="2747"/>
              <a:ext cx="1834" cy="536"/>
              <a:chOff x="3061" y="2296"/>
              <a:chExt cx="908" cy="272"/>
            </a:xfrm>
          </p:grpSpPr>
          <p:sp>
            <p:nvSpPr>
              <p:cNvPr id="5211" name="Oval 8"/>
              <p:cNvSpPr>
                <a:spLocks noChangeArrowheads="1"/>
              </p:cNvSpPr>
              <p:nvPr/>
            </p:nvSpPr>
            <p:spPr bwMode="auto">
              <a:xfrm>
                <a:off x="3243" y="2341"/>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12" name="Oval 9"/>
              <p:cNvSpPr>
                <a:spLocks noChangeArrowheads="1"/>
              </p:cNvSpPr>
              <p:nvPr/>
            </p:nvSpPr>
            <p:spPr bwMode="auto">
              <a:xfrm>
                <a:off x="3198" y="2432"/>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13" name="Oval 10"/>
              <p:cNvSpPr>
                <a:spLocks noChangeArrowheads="1"/>
              </p:cNvSpPr>
              <p:nvPr/>
            </p:nvSpPr>
            <p:spPr bwMode="auto">
              <a:xfrm>
                <a:off x="3424" y="2341"/>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14" name="Oval 11"/>
              <p:cNvSpPr>
                <a:spLocks noChangeArrowheads="1"/>
              </p:cNvSpPr>
              <p:nvPr/>
            </p:nvSpPr>
            <p:spPr bwMode="auto">
              <a:xfrm>
                <a:off x="3288" y="2432"/>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15" name="Oval 12"/>
              <p:cNvSpPr>
                <a:spLocks noChangeArrowheads="1"/>
              </p:cNvSpPr>
              <p:nvPr/>
            </p:nvSpPr>
            <p:spPr bwMode="auto">
              <a:xfrm>
                <a:off x="3379" y="2477"/>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16" name="Oval 13"/>
              <p:cNvSpPr>
                <a:spLocks noChangeArrowheads="1"/>
              </p:cNvSpPr>
              <p:nvPr/>
            </p:nvSpPr>
            <p:spPr bwMode="auto">
              <a:xfrm>
                <a:off x="3606" y="2387"/>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17" name="Oval 14"/>
              <p:cNvSpPr>
                <a:spLocks noChangeArrowheads="1"/>
              </p:cNvSpPr>
              <p:nvPr/>
            </p:nvSpPr>
            <p:spPr bwMode="auto">
              <a:xfrm>
                <a:off x="3515" y="2523"/>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18" name="Oval 15"/>
              <p:cNvSpPr>
                <a:spLocks noChangeArrowheads="1"/>
              </p:cNvSpPr>
              <p:nvPr/>
            </p:nvSpPr>
            <p:spPr bwMode="auto">
              <a:xfrm>
                <a:off x="3833" y="2296"/>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19" name="Oval 16"/>
              <p:cNvSpPr>
                <a:spLocks noChangeArrowheads="1"/>
              </p:cNvSpPr>
              <p:nvPr/>
            </p:nvSpPr>
            <p:spPr bwMode="auto">
              <a:xfrm>
                <a:off x="3923" y="2296"/>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20" name="Freeform 17"/>
              <p:cNvSpPr>
                <a:spLocks/>
              </p:cNvSpPr>
              <p:nvPr/>
            </p:nvSpPr>
            <p:spPr bwMode="auto">
              <a:xfrm>
                <a:off x="3061" y="2387"/>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21" name="Freeform 18"/>
              <p:cNvSpPr>
                <a:spLocks/>
              </p:cNvSpPr>
              <p:nvPr/>
            </p:nvSpPr>
            <p:spPr bwMode="auto">
              <a:xfrm>
                <a:off x="3606" y="2296"/>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22" name="Freeform 19"/>
              <p:cNvSpPr>
                <a:spLocks/>
              </p:cNvSpPr>
              <p:nvPr/>
            </p:nvSpPr>
            <p:spPr bwMode="auto">
              <a:xfrm>
                <a:off x="3833" y="2432"/>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185" name="Group 20"/>
            <p:cNvGrpSpPr>
              <a:grpSpLocks/>
            </p:cNvGrpSpPr>
            <p:nvPr/>
          </p:nvGrpSpPr>
          <p:grpSpPr bwMode="auto">
            <a:xfrm>
              <a:off x="2200" y="2976"/>
              <a:ext cx="1834" cy="536"/>
              <a:chOff x="3061" y="2296"/>
              <a:chExt cx="908" cy="272"/>
            </a:xfrm>
          </p:grpSpPr>
          <p:sp>
            <p:nvSpPr>
              <p:cNvPr id="5199" name="Oval 21"/>
              <p:cNvSpPr>
                <a:spLocks noChangeArrowheads="1"/>
              </p:cNvSpPr>
              <p:nvPr/>
            </p:nvSpPr>
            <p:spPr bwMode="auto">
              <a:xfrm>
                <a:off x="3243" y="2341"/>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0" name="Oval 22"/>
              <p:cNvSpPr>
                <a:spLocks noChangeArrowheads="1"/>
              </p:cNvSpPr>
              <p:nvPr/>
            </p:nvSpPr>
            <p:spPr bwMode="auto">
              <a:xfrm>
                <a:off x="3198" y="2432"/>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1" name="Oval 23"/>
              <p:cNvSpPr>
                <a:spLocks noChangeArrowheads="1"/>
              </p:cNvSpPr>
              <p:nvPr/>
            </p:nvSpPr>
            <p:spPr bwMode="auto">
              <a:xfrm>
                <a:off x="3424" y="2341"/>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2" name="Oval 24"/>
              <p:cNvSpPr>
                <a:spLocks noChangeArrowheads="1"/>
              </p:cNvSpPr>
              <p:nvPr/>
            </p:nvSpPr>
            <p:spPr bwMode="auto">
              <a:xfrm>
                <a:off x="3288" y="2432"/>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3" name="Oval 25"/>
              <p:cNvSpPr>
                <a:spLocks noChangeArrowheads="1"/>
              </p:cNvSpPr>
              <p:nvPr/>
            </p:nvSpPr>
            <p:spPr bwMode="auto">
              <a:xfrm>
                <a:off x="3379" y="2477"/>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4" name="Oval 26"/>
              <p:cNvSpPr>
                <a:spLocks noChangeArrowheads="1"/>
              </p:cNvSpPr>
              <p:nvPr/>
            </p:nvSpPr>
            <p:spPr bwMode="auto">
              <a:xfrm>
                <a:off x="3606" y="2387"/>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5" name="Oval 27"/>
              <p:cNvSpPr>
                <a:spLocks noChangeArrowheads="1"/>
              </p:cNvSpPr>
              <p:nvPr/>
            </p:nvSpPr>
            <p:spPr bwMode="auto">
              <a:xfrm>
                <a:off x="3515" y="2523"/>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6" name="Oval 28"/>
              <p:cNvSpPr>
                <a:spLocks noChangeArrowheads="1"/>
              </p:cNvSpPr>
              <p:nvPr/>
            </p:nvSpPr>
            <p:spPr bwMode="auto">
              <a:xfrm>
                <a:off x="3833" y="2296"/>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7" name="Oval 29"/>
              <p:cNvSpPr>
                <a:spLocks noChangeArrowheads="1"/>
              </p:cNvSpPr>
              <p:nvPr/>
            </p:nvSpPr>
            <p:spPr bwMode="auto">
              <a:xfrm>
                <a:off x="3923" y="2296"/>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8" name="Freeform 30"/>
              <p:cNvSpPr>
                <a:spLocks/>
              </p:cNvSpPr>
              <p:nvPr/>
            </p:nvSpPr>
            <p:spPr bwMode="auto">
              <a:xfrm>
                <a:off x="3061" y="2387"/>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09" name="Freeform 31"/>
              <p:cNvSpPr>
                <a:spLocks/>
              </p:cNvSpPr>
              <p:nvPr/>
            </p:nvSpPr>
            <p:spPr bwMode="auto">
              <a:xfrm>
                <a:off x="3606" y="2296"/>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10" name="Freeform 32"/>
              <p:cNvSpPr>
                <a:spLocks/>
              </p:cNvSpPr>
              <p:nvPr/>
            </p:nvSpPr>
            <p:spPr bwMode="auto">
              <a:xfrm>
                <a:off x="3833" y="2432"/>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186" name="Group 33"/>
            <p:cNvGrpSpPr>
              <a:grpSpLocks/>
            </p:cNvGrpSpPr>
            <p:nvPr/>
          </p:nvGrpSpPr>
          <p:grpSpPr bwMode="auto">
            <a:xfrm>
              <a:off x="2517" y="2704"/>
              <a:ext cx="1834" cy="536"/>
              <a:chOff x="3061" y="2296"/>
              <a:chExt cx="908" cy="272"/>
            </a:xfrm>
          </p:grpSpPr>
          <p:sp>
            <p:nvSpPr>
              <p:cNvPr id="5187" name="Oval 34"/>
              <p:cNvSpPr>
                <a:spLocks noChangeArrowheads="1"/>
              </p:cNvSpPr>
              <p:nvPr/>
            </p:nvSpPr>
            <p:spPr bwMode="auto">
              <a:xfrm>
                <a:off x="3243" y="2341"/>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88" name="Oval 35"/>
              <p:cNvSpPr>
                <a:spLocks noChangeArrowheads="1"/>
              </p:cNvSpPr>
              <p:nvPr/>
            </p:nvSpPr>
            <p:spPr bwMode="auto">
              <a:xfrm>
                <a:off x="3198" y="2432"/>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89" name="Oval 36"/>
              <p:cNvSpPr>
                <a:spLocks noChangeArrowheads="1"/>
              </p:cNvSpPr>
              <p:nvPr/>
            </p:nvSpPr>
            <p:spPr bwMode="auto">
              <a:xfrm>
                <a:off x="3424" y="2341"/>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90" name="Oval 37"/>
              <p:cNvSpPr>
                <a:spLocks noChangeArrowheads="1"/>
              </p:cNvSpPr>
              <p:nvPr/>
            </p:nvSpPr>
            <p:spPr bwMode="auto">
              <a:xfrm>
                <a:off x="3288" y="2432"/>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91" name="Oval 38"/>
              <p:cNvSpPr>
                <a:spLocks noChangeArrowheads="1"/>
              </p:cNvSpPr>
              <p:nvPr/>
            </p:nvSpPr>
            <p:spPr bwMode="auto">
              <a:xfrm>
                <a:off x="3379" y="2477"/>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92" name="Oval 39"/>
              <p:cNvSpPr>
                <a:spLocks noChangeArrowheads="1"/>
              </p:cNvSpPr>
              <p:nvPr/>
            </p:nvSpPr>
            <p:spPr bwMode="auto">
              <a:xfrm>
                <a:off x="3606" y="2387"/>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93" name="Oval 40"/>
              <p:cNvSpPr>
                <a:spLocks noChangeArrowheads="1"/>
              </p:cNvSpPr>
              <p:nvPr/>
            </p:nvSpPr>
            <p:spPr bwMode="auto">
              <a:xfrm>
                <a:off x="3515" y="2523"/>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94" name="Oval 41"/>
              <p:cNvSpPr>
                <a:spLocks noChangeArrowheads="1"/>
              </p:cNvSpPr>
              <p:nvPr/>
            </p:nvSpPr>
            <p:spPr bwMode="auto">
              <a:xfrm>
                <a:off x="3833" y="2296"/>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95" name="Oval 42"/>
              <p:cNvSpPr>
                <a:spLocks noChangeArrowheads="1"/>
              </p:cNvSpPr>
              <p:nvPr/>
            </p:nvSpPr>
            <p:spPr bwMode="auto">
              <a:xfrm>
                <a:off x="3923" y="2296"/>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96" name="Freeform 43"/>
              <p:cNvSpPr>
                <a:spLocks/>
              </p:cNvSpPr>
              <p:nvPr/>
            </p:nvSpPr>
            <p:spPr bwMode="auto">
              <a:xfrm>
                <a:off x="3061" y="2387"/>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97" name="Freeform 44"/>
              <p:cNvSpPr>
                <a:spLocks/>
              </p:cNvSpPr>
              <p:nvPr/>
            </p:nvSpPr>
            <p:spPr bwMode="auto">
              <a:xfrm>
                <a:off x="3606" y="2296"/>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98" name="Freeform 45"/>
              <p:cNvSpPr>
                <a:spLocks/>
              </p:cNvSpPr>
              <p:nvPr/>
            </p:nvSpPr>
            <p:spPr bwMode="auto">
              <a:xfrm>
                <a:off x="3833" y="2432"/>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125" name="Group 46"/>
          <p:cNvGrpSpPr>
            <a:grpSpLocks/>
          </p:cNvGrpSpPr>
          <p:nvPr/>
        </p:nvGrpSpPr>
        <p:grpSpPr bwMode="auto">
          <a:xfrm>
            <a:off x="4284663" y="1664204"/>
            <a:ext cx="4103687" cy="2346325"/>
            <a:chOff x="566" y="1117"/>
            <a:chExt cx="4491" cy="2929"/>
          </a:xfrm>
        </p:grpSpPr>
        <p:grpSp>
          <p:nvGrpSpPr>
            <p:cNvPr id="5143" name="Group 47"/>
            <p:cNvGrpSpPr>
              <a:grpSpLocks/>
            </p:cNvGrpSpPr>
            <p:nvPr/>
          </p:nvGrpSpPr>
          <p:grpSpPr bwMode="auto">
            <a:xfrm>
              <a:off x="657" y="2704"/>
              <a:ext cx="4396" cy="1342"/>
              <a:chOff x="523" y="2587"/>
              <a:chExt cx="4396" cy="1342"/>
            </a:xfrm>
          </p:grpSpPr>
          <p:sp>
            <p:nvSpPr>
              <p:cNvPr id="5167" name="AutoShape 48"/>
              <p:cNvSpPr>
                <a:spLocks noChangeArrowheads="1"/>
              </p:cNvSpPr>
              <p:nvPr/>
            </p:nvSpPr>
            <p:spPr bwMode="auto">
              <a:xfrm>
                <a:off x="523" y="2587"/>
                <a:ext cx="4396" cy="134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1 w 21600"/>
                  <a:gd name="T13" fmla="*/ 4507 h 21600"/>
                  <a:gd name="T14" fmla="*/ 17099 w 21600"/>
                  <a:gd name="T15" fmla="*/ 1709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68" name="AutoShape 49"/>
              <p:cNvSpPr>
                <a:spLocks noChangeArrowheads="1"/>
              </p:cNvSpPr>
              <p:nvPr/>
            </p:nvSpPr>
            <p:spPr bwMode="auto">
              <a:xfrm>
                <a:off x="1440" y="3661"/>
                <a:ext cx="2564" cy="26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376 w 21600"/>
                  <a:gd name="T13" fmla="*/ 2337 h 21600"/>
                  <a:gd name="T14" fmla="*/ 19224 w 21600"/>
                  <a:gd name="T15" fmla="*/ 19263 h 21600"/>
                </a:gdLst>
                <a:ahLst/>
                <a:cxnLst>
                  <a:cxn ang="T8">
                    <a:pos x="T0" y="T1"/>
                  </a:cxn>
                  <a:cxn ang="T9">
                    <a:pos x="T2" y="T3"/>
                  </a:cxn>
                  <a:cxn ang="T10">
                    <a:pos x="T4" y="T5"/>
                  </a:cxn>
                  <a:cxn ang="T11">
                    <a:pos x="T6" y="T7"/>
                  </a:cxn>
                </a:cxnLst>
                <a:rect l="T12" t="T13" r="T14" b="T15"/>
                <a:pathLst>
                  <a:path w="21600" h="21600">
                    <a:moveTo>
                      <a:pt x="0" y="0"/>
                    </a:moveTo>
                    <a:lnTo>
                      <a:pt x="1144" y="21600"/>
                    </a:lnTo>
                    <a:lnTo>
                      <a:pt x="20456" y="21600"/>
                    </a:lnTo>
                    <a:lnTo>
                      <a:pt x="21600" y="0"/>
                    </a:lnTo>
                    <a:lnTo>
                      <a:pt x="0" y="0"/>
                    </a:lnTo>
                    <a:close/>
                  </a:path>
                </a:pathLst>
              </a:custGeom>
              <a:solidFill>
                <a:srgbClr val="80800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169" name="Group 50"/>
              <p:cNvGrpSpPr>
                <a:grpSpLocks/>
              </p:cNvGrpSpPr>
              <p:nvPr/>
            </p:nvGrpSpPr>
            <p:grpSpPr bwMode="auto">
              <a:xfrm>
                <a:off x="888" y="2766"/>
                <a:ext cx="1834" cy="536"/>
                <a:chOff x="3061" y="2296"/>
                <a:chExt cx="908" cy="272"/>
              </a:xfrm>
            </p:grpSpPr>
            <p:sp>
              <p:nvSpPr>
                <p:cNvPr id="5170" name="Oval 51"/>
                <p:cNvSpPr>
                  <a:spLocks noChangeArrowheads="1"/>
                </p:cNvSpPr>
                <p:nvPr/>
              </p:nvSpPr>
              <p:spPr bwMode="auto">
                <a:xfrm>
                  <a:off x="3243" y="2341"/>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71" name="Oval 52"/>
                <p:cNvSpPr>
                  <a:spLocks noChangeArrowheads="1"/>
                </p:cNvSpPr>
                <p:nvPr/>
              </p:nvSpPr>
              <p:spPr bwMode="auto">
                <a:xfrm>
                  <a:off x="3198" y="2432"/>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72" name="Oval 53"/>
                <p:cNvSpPr>
                  <a:spLocks noChangeArrowheads="1"/>
                </p:cNvSpPr>
                <p:nvPr/>
              </p:nvSpPr>
              <p:spPr bwMode="auto">
                <a:xfrm>
                  <a:off x="3424" y="2341"/>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73" name="Oval 54"/>
                <p:cNvSpPr>
                  <a:spLocks noChangeArrowheads="1"/>
                </p:cNvSpPr>
                <p:nvPr/>
              </p:nvSpPr>
              <p:spPr bwMode="auto">
                <a:xfrm>
                  <a:off x="3288" y="2432"/>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74" name="Oval 55"/>
                <p:cNvSpPr>
                  <a:spLocks noChangeArrowheads="1"/>
                </p:cNvSpPr>
                <p:nvPr/>
              </p:nvSpPr>
              <p:spPr bwMode="auto">
                <a:xfrm>
                  <a:off x="3379" y="2477"/>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75" name="Oval 56"/>
                <p:cNvSpPr>
                  <a:spLocks noChangeArrowheads="1"/>
                </p:cNvSpPr>
                <p:nvPr/>
              </p:nvSpPr>
              <p:spPr bwMode="auto">
                <a:xfrm>
                  <a:off x="3606" y="2387"/>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76" name="Oval 57"/>
                <p:cNvSpPr>
                  <a:spLocks noChangeArrowheads="1"/>
                </p:cNvSpPr>
                <p:nvPr/>
              </p:nvSpPr>
              <p:spPr bwMode="auto">
                <a:xfrm>
                  <a:off x="3515" y="2523"/>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77" name="Oval 58"/>
                <p:cNvSpPr>
                  <a:spLocks noChangeArrowheads="1"/>
                </p:cNvSpPr>
                <p:nvPr/>
              </p:nvSpPr>
              <p:spPr bwMode="auto">
                <a:xfrm>
                  <a:off x="3833" y="2296"/>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78" name="Oval 59"/>
                <p:cNvSpPr>
                  <a:spLocks noChangeArrowheads="1"/>
                </p:cNvSpPr>
                <p:nvPr/>
              </p:nvSpPr>
              <p:spPr bwMode="auto">
                <a:xfrm>
                  <a:off x="3923" y="2296"/>
                  <a:ext cx="46" cy="45"/>
                </a:xfrm>
                <a:prstGeom prst="ellipse">
                  <a:avLst/>
                </a:prstGeom>
                <a:solidFill>
                  <a:srgbClr val="678C00"/>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79" name="Freeform 60"/>
                <p:cNvSpPr>
                  <a:spLocks/>
                </p:cNvSpPr>
                <p:nvPr/>
              </p:nvSpPr>
              <p:spPr bwMode="auto">
                <a:xfrm>
                  <a:off x="3061" y="2387"/>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80" name="Freeform 61"/>
                <p:cNvSpPr>
                  <a:spLocks/>
                </p:cNvSpPr>
                <p:nvPr/>
              </p:nvSpPr>
              <p:spPr bwMode="auto">
                <a:xfrm>
                  <a:off x="3606" y="2296"/>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81" name="Freeform 62"/>
                <p:cNvSpPr>
                  <a:spLocks/>
                </p:cNvSpPr>
                <p:nvPr/>
              </p:nvSpPr>
              <p:spPr bwMode="auto">
                <a:xfrm>
                  <a:off x="3833" y="2432"/>
                  <a:ext cx="118" cy="45"/>
                </a:xfrm>
                <a:custGeom>
                  <a:avLst/>
                  <a:gdLst>
                    <a:gd name="T0" fmla="*/ 0 w 213"/>
                    <a:gd name="T1" fmla="*/ 1 h 77"/>
                    <a:gd name="T2" fmla="*/ 1 w 213"/>
                    <a:gd name="T3" fmla="*/ 1 h 77"/>
                    <a:gd name="T4" fmla="*/ 1 w 213"/>
                    <a:gd name="T5" fmla="*/ 1 h 77"/>
                    <a:gd name="T6" fmla="*/ 1 w 213"/>
                    <a:gd name="T7" fmla="*/ 1 h 77"/>
                    <a:gd name="T8" fmla="*/ 1 w 213"/>
                    <a:gd name="T9" fmla="*/ 1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3" h="77">
                      <a:moveTo>
                        <a:pt x="0" y="36"/>
                      </a:moveTo>
                      <a:cubicBezTo>
                        <a:pt x="32" y="14"/>
                        <a:pt x="43" y="0"/>
                        <a:pt x="95" y="28"/>
                      </a:cubicBezTo>
                      <a:cubicBezTo>
                        <a:pt x="112" y="37"/>
                        <a:pt x="126" y="75"/>
                        <a:pt x="126" y="75"/>
                      </a:cubicBezTo>
                      <a:cubicBezTo>
                        <a:pt x="145" y="72"/>
                        <a:pt x="166" y="77"/>
                        <a:pt x="182" y="67"/>
                      </a:cubicBezTo>
                      <a:cubicBezTo>
                        <a:pt x="198" y="57"/>
                        <a:pt x="213" y="20"/>
                        <a:pt x="213" y="20"/>
                      </a:cubicBezTo>
                    </a:path>
                  </a:pathLst>
                </a:custGeom>
                <a:noFill/>
                <a:ln w="38100" cmpd="sng">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5144" name="AutoShape 63"/>
            <p:cNvSpPr>
              <a:spLocks noChangeArrowheads="1"/>
            </p:cNvSpPr>
            <p:nvPr/>
          </p:nvSpPr>
          <p:spPr bwMode="auto">
            <a:xfrm rot="1859796">
              <a:off x="3407" y="2814"/>
              <a:ext cx="459" cy="983"/>
            </a:xfrm>
            <a:prstGeom prst="lightningBolt">
              <a:avLst/>
            </a:prstGeom>
            <a:solidFill>
              <a:srgbClr val="00CC00"/>
            </a:solidFill>
            <a:ln w="9525">
              <a:solidFill>
                <a:srgbClr val="C3FF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45" name="AutoShape 64"/>
            <p:cNvSpPr>
              <a:spLocks noChangeArrowheads="1"/>
            </p:cNvSpPr>
            <p:nvPr/>
          </p:nvSpPr>
          <p:spPr bwMode="auto">
            <a:xfrm rot="1749021">
              <a:off x="3133" y="2723"/>
              <a:ext cx="642" cy="983"/>
            </a:xfrm>
            <a:prstGeom prst="lightningBolt">
              <a:avLst/>
            </a:prstGeom>
            <a:solidFill>
              <a:srgbClr val="00CC00"/>
            </a:solidFill>
            <a:ln w="9525">
              <a:solidFill>
                <a:srgbClr val="C3FF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46" name="AutoShape 65"/>
            <p:cNvSpPr>
              <a:spLocks noChangeArrowheads="1"/>
            </p:cNvSpPr>
            <p:nvPr/>
          </p:nvSpPr>
          <p:spPr bwMode="auto">
            <a:xfrm>
              <a:off x="2949" y="2814"/>
              <a:ext cx="458" cy="983"/>
            </a:xfrm>
            <a:prstGeom prst="lightningBolt">
              <a:avLst/>
            </a:prstGeom>
            <a:solidFill>
              <a:srgbClr val="00CC00"/>
            </a:solidFill>
            <a:ln w="9525">
              <a:solidFill>
                <a:srgbClr val="C3FF1B"/>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47" name="Oval 66"/>
            <p:cNvSpPr>
              <a:spLocks noChangeArrowheads="1"/>
            </p:cNvSpPr>
            <p:nvPr/>
          </p:nvSpPr>
          <p:spPr bwMode="auto">
            <a:xfrm>
              <a:off x="1208" y="2723"/>
              <a:ext cx="733" cy="179"/>
            </a:xfrm>
            <a:prstGeom prst="ellipse">
              <a:avLst/>
            </a:prstGeom>
            <a:solidFill>
              <a:srgbClr val="00CC00"/>
            </a:solidFill>
            <a:ln w="9525">
              <a:solidFill>
                <a:srgbClr val="C3FF1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48" name="Line 67"/>
            <p:cNvSpPr>
              <a:spLocks noChangeShapeType="1"/>
            </p:cNvSpPr>
            <p:nvPr/>
          </p:nvSpPr>
          <p:spPr bwMode="auto">
            <a:xfrm>
              <a:off x="1667" y="2902"/>
              <a:ext cx="365" cy="986"/>
            </a:xfrm>
            <a:prstGeom prst="line">
              <a:avLst/>
            </a:prstGeom>
            <a:noFill/>
            <a:ln w="5715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49" name="Line 68"/>
            <p:cNvSpPr>
              <a:spLocks noChangeShapeType="1"/>
            </p:cNvSpPr>
            <p:nvPr/>
          </p:nvSpPr>
          <p:spPr bwMode="auto">
            <a:xfrm flipV="1">
              <a:off x="4780" y="1921"/>
              <a:ext cx="277" cy="1072"/>
            </a:xfrm>
            <a:prstGeom prst="line">
              <a:avLst/>
            </a:prstGeom>
            <a:noFill/>
            <a:ln w="5715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50" name="Line 69"/>
            <p:cNvSpPr>
              <a:spLocks noChangeShapeType="1"/>
            </p:cNvSpPr>
            <p:nvPr/>
          </p:nvSpPr>
          <p:spPr bwMode="auto">
            <a:xfrm flipV="1">
              <a:off x="934" y="1832"/>
              <a:ext cx="90" cy="984"/>
            </a:xfrm>
            <a:prstGeom prst="line">
              <a:avLst/>
            </a:prstGeom>
            <a:noFill/>
            <a:ln w="5715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51" name="Line 70"/>
            <p:cNvSpPr>
              <a:spLocks noChangeShapeType="1"/>
            </p:cNvSpPr>
            <p:nvPr/>
          </p:nvSpPr>
          <p:spPr bwMode="auto">
            <a:xfrm flipV="1">
              <a:off x="4597" y="1474"/>
              <a:ext cx="0" cy="1787"/>
            </a:xfrm>
            <a:prstGeom prst="line">
              <a:avLst/>
            </a:prstGeom>
            <a:noFill/>
            <a:ln w="5715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52" name="Oval 71"/>
            <p:cNvSpPr>
              <a:spLocks noChangeArrowheads="1"/>
            </p:cNvSpPr>
            <p:nvPr/>
          </p:nvSpPr>
          <p:spPr bwMode="auto">
            <a:xfrm>
              <a:off x="4506" y="1651"/>
              <a:ext cx="181" cy="715"/>
            </a:xfrm>
            <a:prstGeom prst="ellipse">
              <a:avLst/>
            </a:prstGeom>
            <a:solidFill>
              <a:srgbClr val="663300"/>
            </a:solidFill>
            <a:ln w="9525">
              <a:solidFill>
                <a:srgbClr val="C663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53" name="Line 72"/>
            <p:cNvSpPr>
              <a:spLocks noChangeShapeType="1"/>
            </p:cNvSpPr>
            <p:nvPr/>
          </p:nvSpPr>
          <p:spPr bwMode="auto">
            <a:xfrm flipV="1">
              <a:off x="934" y="1921"/>
              <a:ext cx="276" cy="1072"/>
            </a:xfrm>
            <a:prstGeom prst="line">
              <a:avLst/>
            </a:prstGeom>
            <a:noFill/>
            <a:ln w="5715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54" name="Line 73"/>
            <p:cNvSpPr>
              <a:spLocks noChangeShapeType="1"/>
            </p:cNvSpPr>
            <p:nvPr/>
          </p:nvSpPr>
          <p:spPr bwMode="auto">
            <a:xfrm flipH="1" flipV="1">
              <a:off x="566" y="1474"/>
              <a:ext cx="275" cy="1430"/>
            </a:xfrm>
            <a:prstGeom prst="line">
              <a:avLst/>
            </a:prstGeom>
            <a:noFill/>
            <a:ln w="5715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55" name="Line 74"/>
            <p:cNvSpPr>
              <a:spLocks noChangeShapeType="1"/>
            </p:cNvSpPr>
            <p:nvPr/>
          </p:nvSpPr>
          <p:spPr bwMode="auto">
            <a:xfrm flipV="1">
              <a:off x="4780" y="1204"/>
              <a:ext cx="0" cy="1787"/>
            </a:xfrm>
            <a:prstGeom prst="line">
              <a:avLst/>
            </a:prstGeom>
            <a:noFill/>
            <a:ln w="5715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56" name="Oval 75"/>
            <p:cNvSpPr>
              <a:spLocks noChangeArrowheads="1"/>
            </p:cNvSpPr>
            <p:nvPr/>
          </p:nvSpPr>
          <p:spPr bwMode="auto">
            <a:xfrm>
              <a:off x="4689" y="1472"/>
              <a:ext cx="182" cy="715"/>
            </a:xfrm>
            <a:prstGeom prst="ellipse">
              <a:avLst/>
            </a:prstGeom>
            <a:solidFill>
              <a:srgbClr val="663300"/>
            </a:solidFill>
            <a:ln w="9525">
              <a:solidFill>
                <a:srgbClr val="C663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57" name="Line 76"/>
            <p:cNvSpPr>
              <a:spLocks noChangeShapeType="1"/>
            </p:cNvSpPr>
            <p:nvPr/>
          </p:nvSpPr>
          <p:spPr bwMode="auto">
            <a:xfrm flipV="1">
              <a:off x="841" y="1117"/>
              <a:ext cx="0" cy="1787"/>
            </a:xfrm>
            <a:prstGeom prst="line">
              <a:avLst/>
            </a:prstGeom>
            <a:noFill/>
            <a:ln w="5715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58" name="Oval 77"/>
            <p:cNvSpPr>
              <a:spLocks noChangeArrowheads="1"/>
            </p:cNvSpPr>
            <p:nvPr/>
          </p:nvSpPr>
          <p:spPr bwMode="auto">
            <a:xfrm>
              <a:off x="750" y="1294"/>
              <a:ext cx="181" cy="716"/>
            </a:xfrm>
            <a:prstGeom prst="ellipse">
              <a:avLst/>
            </a:prstGeom>
            <a:solidFill>
              <a:srgbClr val="663300"/>
            </a:solidFill>
            <a:ln w="9525">
              <a:solidFill>
                <a:srgbClr val="C663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159" name="Group 78"/>
            <p:cNvGrpSpPr>
              <a:grpSpLocks/>
            </p:cNvGrpSpPr>
            <p:nvPr/>
          </p:nvGrpSpPr>
          <p:grpSpPr bwMode="auto">
            <a:xfrm>
              <a:off x="3956" y="2749"/>
              <a:ext cx="826" cy="267"/>
              <a:chOff x="3424" y="2910"/>
              <a:chExt cx="409" cy="136"/>
            </a:xfrm>
          </p:grpSpPr>
          <p:sp>
            <p:nvSpPr>
              <p:cNvPr id="5163" name="AutoShape 79"/>
              <p:cNvSpPr>
                <a:spLocks noChangeArrowheads="1"/>
              </p:cNvSpPr>
              <p:nvPr/>
            </p:nvSpPr>
            <p:spPr bwMode="auto">
              <a:xfrm>
                <a:off x="3696" y="2955"/>
                <a:ext cx="137" cy="91"/>
              </a:xfrm>
              <a:prstGeom prst="moon">
                <a:avLst>
                  <a:gd name="adj" fmla="val 50000"/>
                </a:avLst>
              </a:prstGeom>
              <a:solidFill>
                <a:srgbClr val="C66300"/>
              </a:solidFill>
              <a:ln w="9525">
                <a:solidFill>
                  <a:srgbClr val="FFCC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64" name="Oval 80"/>
              <p:cNvSpPr>
                <a:spLocks noChangeArrowheads="1"/>
              </p:cNvSpPr>
              <p:nvPr/>
            </p:nvSpPr>
            <p:spPr bwMode="auto">
              <a:xfrm>
                <a:off x="3424" y="2910"/>
                <a:ext cx="272" cy="136"/>
              </a:xfrm>
              <a:prstGeom prst="ellipse">
                <a:avLst/>
              </a:prstGeom>
              <a:solidFill>
                <a:srgbClr val="C66300"/>
              </a:soli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65" name="Oval 81"/>
              <p:cNvSpPr>
                <a:spLocks noChangeArrowheads="1"/>
              </p:cNvSpPr>
              <p:nvPr/>
            </p:nvSpPr>
            <p:spPr bwMode="auto">
              <a:xfrm>
                <a:off x="3470" y="2922"/>
                <a:ext cx="91" cy="90"/>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66" name="Oval 82"/>
              <p:cNvSpPr>
                <a:spLocks noChangeArrowheads="1"/>
              </p:cNvSpPr>
              <p:nvPr/>
            </p:nvSpPr>
            <p:spPr bwMode="auto">
              <a:xfrm>
                <a:off x="3470" y="2958"/>
                <a:ext cx="46" cy="45"/>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160" name="AutoShape 83"/>
            <p:cNvSpPr>
              <a:spLocks noChangeArrowheads="1"/>
            </p:cNvSpPr>
            <p:nvPr/>
          </p:nvSpPr>
          <p:spPr bwMode="auto">
            <a:xfrm>
              <a:off x="2216" y="3082"/>
              <a:ext cx="274" cy="624"/>
            </a:xfrm>
            <a:prstGeom prst="curvedRightArrow">
              <a:avLst>
                <a:gd name="adj1" fmla="val 45547"/>
                <a:gd name="adj2" fmla="val 91095"/>
                <a:gd name="adj3" fmla="val 33333"/>
              </a:avLst>
            </a:prstGeom>
            <a:solidFill>
              <a:srgbClr val="FF9900"/>
            </a:solidFill>
            <a:ln w="9525">
              <a:solidFill>
                <a:srgbClr val="FF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61" name="AutoShape 84"/>
            <p:cNvSpPr>
              <a:spLocks noChangeArrowheads="1"/>
            </p:cNvSpPr>
            <p:nvPr/>
          </p:nvSpPr>
          <p:spPr bwMode="auto">
            <a:xfrm rot="10800000">
              <a:off x="2674" y="2993"/>
              <a:ext cx="273" cy="713"/>
            </a:xfrm>
            <a:prstGeom prst="curvedRightArrow">
              <a:avLst>
                <a:gd name="adj1" fmla="val 52234"/>
                <a:gd name="adj2" fmla="val 104469"/>
                <a:gd name="adj3" fmla="val 33333"/>
              </a:avLst>
            </a:prstGeom>
            <a:solidFill>
              <a:srgbClr val="FF9900"/>
            </a:solidFill>
            <a:ln w="9525">
              <a:solidFill>
                <a:srgbClr val="FF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62" name="AutoShape 85"/>
            <p:cNvSpPr>
              <a:spLocks noChangeArrowheads="1"/>
            </p:cNvSpPr>
            <p:nvPr/>
          </p:nvSpPr>
          <p:spPr bwMode="auto">
            <a:xfrm>
              <a:off x="1299" y="2723"/>
              <a:ext cx="642" cy="179"/>
            </a:xfrm>
            <a:prstGeom prst="irregularSeal1">
              <a:avLst/>
            </a:prstGeom>
            <a:solidFill>
              <a:srgbClr val="00CC00"/>
            </a:solidFill>
            <a:ln w="9525">
              <a:solidFill>
                <a:srgbClr val="B4F4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126" name="AutoShape 86"/>
          <p:cNvSpPr>
            <a:spLocks noChangeArrowheads="1"/>
          </p:cNvSpPr>
          <p:nvPr/>
        </p:nvSpPr>
        <p:spPr bwMode="auto">
          <a:xfrm>
            <a:off x="3635375" y="3638138"/>
            <a:ext cx="936625" cy="288925"/>
          </a:xfrm>
          <a:prstGeom prst="leftRightArrow">
            <a:avLst>
              <a:gd name="adj1" fmla="val 50000"/>
              <a:gd name="adj2" fmla="val 64835"/>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27" name="Oval 88"/>
          <p:cNvSpPr>
            <a:spLocks noChangeArrowheads="1"/>
          </p:cNvSpPr>
          <p:nvPr/>
        </p:nvSpPr>
        <p:spPr bwMode="auto">
          <a:xfrm>
            <a:off x="5867400" y="3790181"/>
            <a:ext cx="144463" cy="71438"/>
          </a:xfrm>
          <a:prstGeom prst="ellipse">
            <a:avLst/>
          </a:prstGeom>
          <a:solidFill>
            <a:srgbClr val="99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28" name="Oval 89"/>
          <p:cNvSpPr>
            <a:spLocks noChangeArrowheads="1"/>
          </p:cNvSpPr>
          <p:nvPr/>
        </p:nvSpPr>
        <p:spPr bwMode="auto">
          <a:xfrm>
            <a:off x="5795963" y="3927379"/>
            <a:ext cx="144462" cy="71437"/>
          </a:xfrm>
          <a:prstGeom prst="ellipse">
            <a:avLst/>
          </a:prstGeom>
          <a:solidFill>
            <a:srgbClr val="99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29" name="Oval 90"/>
          <p:cNvSpPr>
            <a:spLocks noChangeArrowheads="1"/>
          </p:cNvSpPr>
          <p:nvPr/>
        </p:nvSpPr>
        <p:spPr bwMode="auto">
          <a:xfrm>
            <a:off x="5940425" y="3861619"/>
            <a:ext cx="144463" cy="71437"/>
          </a:xfrm>
          <a:prstGeom prst="ellipse">
            <a:avLst/>
          </a:prstGeom>
          <a:solidFill>
            <a:srgbClr val="99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30" name="Oval 91"/>
          <p:cNvSpPr>
            <a:spLocks noChangeArrowheads="1"/>
          </p:cNvSpPr>
          <p:nvPr/>
        </p:nvSpPr>
        <p:spPr bwMode="auto">
          <a:xfrm>
            <a:off x="5651500" y="3861619"/>
            <a:ext cx="144463" cy="71437"/>
          </a:xfrm>
          <a:prstGeom prst="ellipse">
            <a:avLst/>
          </a:prstGeom>
          <a:solidFill>
            <a:srgbClr val="99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 name="Arc 3"/>
          <p:cNvSpPr/>
          <p:nvPr/>
        </p:nvSpPr>
        <p:spPr>
          <a:xfrm>
            <a:off x="2759075" y="4660900"/>
            <a:ext cx="44450" cy="58738"/>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p>
        </p:txBody>
      </p:sp>
      <p:sp>
        <p:nvSpPr>
          <p:cNvPr id="5" name="Arc 4"/>
          <p:cNvSpPr/>
          <p:nvPr/>
        </p:nvSpPr>
        <p:spPr>
          <a:xfrm>
            <a:off x="2322513" y="4608513"/>
            <a:ext cx="44450" cy="82550"/>
          </a:xfrm>
          <a:prstGeom prst="arc">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p>
        </p:txBody>
      </p:sp>
      <p:sp>
        <p:nvSpPr>
          <p:cNvPr id="2" name="Down Arrow 1"/>
          <p:cNvSpPr/>
          <p:nvPr/>
        </p:nvSpPr>
        <p:spPr>
          <a:xfrm>
            <a:off x="1737511" y="1320050"/>
            <a:ext cx="460542" cy="14565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2351087" y="1440316"/>
            <a:ext cx="1752599" cy="646331"/>
          </a:xfrm>
          <a:prstGeom prst="rect">
            <a:avLst/>
          </a:prstGeom>
          <a:noFill/>
        </p:spPr>
        <p:txBody>
          <a:bodyPr wrap="square" rtlCol="0">
            <a:spAutoFit/>
          </a:bodyPr>
          <a:lstStyle/>
          <a:p>
            <a:r>
              <a:rPr lang="en-US" dirty="0" err="1" smtClean="0"/>
              <a:t>Delwaq</a:t>
            </a:r>
            <a:r>
              <a:rPr lang="en-US" dirty="0" smtClean="0"/>
              <a:t> before</a:t>
            </a:r>
          </a:p>
          <a:p>
            <a:endParaRPr lang="en-US" dirty="0"/>
          </a:p>
        </p:txBody>
      </p:sp>
      <p:sp>
        <p:nvSpPr>
          <p:cNvPr id="6" name="Down Arrow 5"/>
          <p:cNvSpPr/>
          <p:nvPr/>
        </p:nvSpPr>
        <p:spPr>
          <a:xfrm>
            <a:off x="5330696" y="1332173"/>
            <a:ext cx="376509" cy="14575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5917549" y="1344048"/>
            <a:ext cx="2470801" cy="923330"/>
          </a:xfrm>
          <a:prstGeom prst="rect">
            <a:avLst/>
          </a:prstGeom>
          <a:noFill/>
        </p:spPr>
        <p:txBody>
          <a:bodyPr wrap="square" rtlCol="0">
            <a:spAutoFit/>
          </a:bodyPr>
          <a:lstStyle/>
          <a:p>
            <a:r>
              <a:rPr lang="en-US" dirty="0" smtClean="0"/>
              <a:t>Need for clear water situations predictions</a:t>
            </a:r>
            <a:r>
              <a:rPr lang="en-GB" dirty="0" smtClean="0"/>
              <a:t> and </a:t>
            </a:r>
            <a:r>
              <a:rPr lang="en-GB" dirty="0" err="1" smtClean="0"/>
              <a:t>hindcasting</a:t>
            </a:r>
            <a:endParaRPr lang="en-US"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8" y="3424238"/>
            <a:ext cx="9525" cy="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45014" y="4261033"/>
            <a:ext cx="8712646" cy="2585323"/>
          </a:xfrm>
          <a:prstGeom prst="rect">
            <a:avLst/>
          </a:prstGeom>
          <a:noFill/>
        </p:spPr>
        <p:txBody>
          <a:bodyPr wrap="square" rtlCol="0">
            <a:spAutoFit/>
          </a:bodyPr>
          <a:lstStyle/>
          <a:p>
            <a:r>
              <a:rPr lang="en-US" dirty="0"/>
              <a:t>Society: </a:t>
            </a:r>
            <a:r>
              <a:rPr lang="en-US" dirty="0" err="1"/>
              <a:t>nuicance</a:t>
            </a:r>
            <a:r>
              <a:rPr lang="en-US" dirty="0"/>
              <a:t> – ‘aquatic weeds’ , nutrient </a:t>
            </a:r>
            <a:r>
              <a:rPr lang="en-US" dirty="0" smtClean="0"/>
              <a:t>pumps =&gt; internal eutrophication</a:t>
            </a:r>
          </a:p>
          <a:p>
            <a:r>
              <a:rPr lang="en-US" dirty="0" smtClean="0"/>
              <a:t>Water Framework Directive : </a:t>
            </a:r>
            <a:r>
              <a:rPr lang="en-US" dirty="0" err="1" smtClean="0"/>
              <a:t>macrophytes</a:t>
            </a:r>
            <a:r>
              <a:rPr lang="en-US" dirty="0" smtClean="0"/>
              <a:t> are good!</a:t>
            </a:r>
            <a:endParaRPr lang="en-US" dirty="0"/>
          </a:p>
          <a:p>
            <a:endParaRPr lang="en-US" dirty="0" smtClean="0"/>
          </a:p>
          <a:p>
            <a:r>
              <a:rPr lang="en-US" dirty="0" smtClean="0"/>
              <a:t>On-line community</a:t>
            </a:r>
          </a:p>
          <a:p>
            <a:pPr marL="285750" indent="-285750">
              <a:buFont typeface="Symbol" pitchFamily="18" charset="2"/>
              <a:buChar char="Þ"/>
            </a:pPr>
            <a:r>
              <a:rPr lang="en-US" dirty="0" smtClean="0"/>
              <a:t>Would like to model the role of vegetation, especially </a:t>
            </a:r>
            <a:r>
              <a:rPr lang="en-US" dirty="0" err="1" smtClean="0"/>
              <a:t>macrophytes</a:t>
            </a:r>
            <a:r>
              <a:rPr lang="en-US" dirty="0" smtClean="0"/>
              <a:t>, but also other vegetation, in water quality </a:t>
            </a:r>
            <a:r>
              <a:rPr lang="en-US" dirty="0" err="1" smtClean="0"/>
              <a:t>modelling</a:t>
            </a:r>
            <a:endParaRPr lang="en-US" dirty="0" smtClean="0"/>
          </a:p>
          <a:p>
            <a:endParaRPr lang="en-US" dirty="0" smtClean="0"/>
          </a:p>
          <a:p>
            <a:r>
              <a:rPr lang="en-US" dirty="0" smtClean="0"/>
              <a:t> </a:t>
            </a:r>
            <a:r>
              <a:rPr lang="en-US" dirty="0"/>
              <a:t>Vegetation = terrestrial/aquatic,/woody/flexible</a:t>
            </a:r>
          </a:p>
          <a:p>
            <a:r>
              <a:rPr lang="en-US" dirty="0" smtClean="0"/>
              <a:t> </a:t>
            </a:r>
            <a:r>
              <a:rPr lang="en-US" dirty="0" err="1"/>
              <a:t>Macrophyte</a:t>
            </a:r>
            <a:r>
              <a:rPr lang="en-US" dirty="0"/>
              <a:t> = (semi-)aquatic, (semi-)flexible</a:t>
            </a:r>
            <a:endParaRPr lang="en-US" dirty="0" smtClean="0"/>
          </a:p>
        </p:txBody>
      </p:sp>
      <p:sp>
        <p:nvSpPr>
          <p:cNvPr id="99" name="Oval 88"/>
          <p:cNvSpPr>
            <a:spLocks noChangeArrowheads="1"/>
          </p:cNvSpPr>
          <p:nvPr/>
        </p:nvSpPr>
        <p:spPr bwMode="auto">
          <a:xfrm>
            <a:off x="5868194" y="3840372"/>
            <a:ext cx="195539" cy="88011"/>
          </a:xfrm>
          <a:prstGeom prst="ellipse">
            <a:avLst/>
          </a:prstGeom>
          <a:solidFill>
            <a:srgbClr val="99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0" name="Oval 91"/>
          <p:cNvSpPr>
            <a:spLocks noChangeArrowheads="1"/>
          </p:cNvSpPr>
          <p:nvPr/>
        </p:nvSpPr>
        <p:spPr bwMode="auto">
          <a:xfrm>
            <a:off x="5652294" y="3911811"/>
            <a:ext cx="195539" cy="88010"/>
          </a:xfrm>
          <a:prstGeom prst="ellipse">
            <a:avLst/>
          </a:prstGeom>
          <a:solidFill>
            <a:srgbClr val="99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extLst>
      <p:ext uri="{BB962C8B-B14F-4D97-AF65-F5344CB8AC3E}">
        <p14:creationId xmlns:p14="http://schemas.microsoft.com/office/powerpoint/2010/main" val="1521746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animBg="1"/>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696913" y="188913"/>
            <a:ext cx="8196262" cy="611187"/>
          </a:xfrm>
        </p:spPr>
        <p:txBody>
          <a:bodyPr anchor="ctr"/>
          <a:lstStyle/>
          <a:p>
            <a:pPr eaLnBrk="1" hangingPunct="1"/>
            <a:r>
              <a:rPr lang="nl-NL" dirty="0" err="1" smtClean="0"/>
              <a:t>Processes</a:t>
            </a:r>
            <a:r>
              <a:rPr lang="nl-NL" dirty="0" smtClean="0"/>
              <a:t> – water </a:t>
            </a:r>
            <a:r>
              <a:rPr lang="nl-NL" dirty="0" err="1" smtClean="0"/>
              <a:t>quality</a:t>
            </a:r>
            <a:endParaRPr lang="en-US" dirty="0" smtClean="0"/>
          </a:p>
        </p:txBody>
      </p:sp>
      <p:grpSp>
        <p:nvGrpSpPr>
          <p:cNvPr id="2" name="Group 23"/>
          <p:cNvGrpSpPr>
            <a:grpSpLocks/>
          </p:cNvGrpSpPr>
          <p:nvPr/>
        </p:nvGrpSpPr>
        <p:grpSpPr bwMode="auto">
          <a:xfrm>
            <a:off x="4826001" y="2317751"/>
            <a:ext cx="3894107" cy="1323439"/>
            <a:chOff x="4826008" y="2317358"/>
            <a:chExt cx="3894825" cy="1324536"/>
          </a:xfrm>
        </p:grpSpPr>
        <p:sp>
          <p:nvSpPr>
            <p:cNvPr id="15413" name="Text Box 26"/>
            <p:cNvSpPr txBox="1">
              <a:spLocks noChangeArrowheads="1"/>
            </p:cNvSpPr>
            <p:nvPr/>
          </p:nvSpPr>
          <p:spPr bwMode="auto">
            <a:xfrm>
              <a:off x="6588125" y="2317358"/>
              <a:ext cx="2132708" cy="1324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1600" dirty="0" err="1" smtClean="0">
                  <a:solidFill>
                    <a:srgbClr val="000000"/>
                  </a:solidFill>
                </a:rPr>
                <a:t>Seasonal</a:t>
              </a:r>
              <a:r>
                <a:rPr lang="nl-NL" sz="1600" dirty="0" smtClean="0">
                  <a:solidFill>
                    <a:srgbClr val="000000"/>
                  </a:solidFill>
                </a:rPr>
                <a:t> </a:t>
              </a:r>
              <a:r>
                <a:rPr lang="nl-NL" sz="1600" dirty="0" err="1" smtClean="0">
                  <a:solidFill>
                    <a:srgbClr val="000000"/>
                  </a:solidFill>
                </a:rPr>
                <a:t>fluctuations</a:t>
              </a:r>
              <a:endParaRPr lang="nl-NL" sz="1600" dirty="0" smtClean="0">
                <a:solidFill>
                  <a:srgbClr val="000000"/>
                </a:solidFill>
              </a:endParaRPr>
            </a:p>
            <a:p>
              <a:pPr eaLnBrk="1" hangingPunct="1"/>
              <a:r>
                <a:rPr lang="nl-NL" sz="1600" dirty="0" err="1" smtClean="0">
                  <a:solidFill>
                    <a:srgbClr val="000000"/>
                  </a:solidFill>
                </a:rPr>
                <a:t>Clear</a:t>
              </a:r>
              <a:r>
                <a:rPr lang="nl-NL" sz="1600" dirty="0">
                  <a:solidFill>
                    <a:srgbClr val="000000"/>
                  </a:solidFill>
                </a:rPr>
                <a:t> </a:t>
              </a:r>
              <a:r>
                <a:rPr lang="nl-NL" sz="1600" dirty="0" smtClean="0">
                  <a:solidFill>
                    <a:srgbClr val="000000"/>
                  </a:solidFill>
                </a:rPr>
                <a:t>or </a:t>
              </a:r>
              <a:r>
                <a:rPr lang="nl-NL" sz="1600" dirty="0" err="1" smtClean="0">
                  <a:solidFill>
                    <a:srgbClr val="000000"/>
                  </a:solidFill>
                </a:rPr>
                <a:t>turbid</a:t>
              </a:r>
              <a:r>
                <a:rPr lang="nl-NL" sz="1600" dirty="0" smtClean="0">
                  <a:solidFill>
                    <a:srgbClr val="000000"/>
                  </a:solidFill>
                </a:rPr>
                <a:t> state</a:t>
              </a:r>
            </a:p>
            <a:p>
              <a:pPr eaLnBrk="1" hangingPunct="1"/>
              <a:r>
                <a:rPr lang="nl-NL" sz="1600" dirty="0" err="1" smtClean="0">
                  <a:solidFill>
                    <a:srgbClr val="000000"/>
                  </a:solidFill>
                </a:rPr>
                <a:t>Higher</a:t>
              </a:r>
              <a:r>
                <a:rPr lang="nl-NL" sz="1600" dirty="0" smtClean="0">
                  <a:solidFill>
                    <a:srgbClr val="000000"/>
                  </a:solidFill>
                </a:rPr>
                <a:t> </a:t>
              </a:r>
              <a:r>
                <a:rPr lang="nl-NL" sz="1600" dirty="0" err="1" smtClean="0">
                  <a:solidFill>
                    <a:srgbClr val="000000"/>
                  </a:solidFill>
                </a:rPr>
                <a:t>trophic</a:t>
              </a:r>
              <a:r>
                <a:rPr lang="nl-NL" sz="1600" dirty="0" smtClean="0">
                  <a:solidFill>
                    <a:srgbClr val="000000"/>
                  </a:solidFill>
                </a:rPr>
                <a:t> levels</a:t>
              </a:r>
            </a:p>
            <a:p>
              <a:pPr eaLnBrk="1" hangingPunct="1"/>
              <a:r>
                <a:rPr lang="nl-NL" sz="1600" dirty="0" err="1" smtClean="0">
                  <a:solidFill>
                    <a:srgbClr val="000000"/>
                  </a:solidFill>
                </a:rPr>
                <a:t>grazing</a:t>
              </a:r>
              <a:endParaRPr lang="nl-NL" sz="1600" dirty="0" smtClean="0">
                <a:solidFill>
                  <a:srgbClr val="000000"/>
                </a:solidFill>
              </a:endParaRPr>
            </a:p>
            <a:p>
              <a:pPr eaLnBrk="1" hangingPunct="1"/>
              <a:endParaRPr lang="nl-NL" sz="1600" dirty="0" smtClean="0">
                <a:solidFill>
                  <a:srgbClr val="000000"/>
                </a:solidFill>
              </a:endParaRPr>
            </a:p>
          </p:txBody>
        </p:sp>
        <p:cxnSp>
          <p:nvCxnSpPr>
            <p:cNvPr id="21526" name="AutoShape 27"/>
            <p:cNvCxnSpPr>
              <a:cxnSpLocks noChangeShapeType="1"/>
              <a:stCxn id="15398" idx="0"/>
              <a:endCxn id="15413" idx="1"/>
            </p:cNvCxnSpPr>
            <p:nvPr/>
          </p:nvCxnSpPr>
          <p:spPr bwMode="auto">
            <a:xfrm rot="5400000" flipH="1" flipV="1">
              <a:off x="5662446" y="2143189"/>
              <a:ext cx="89241" cy="1762117"/>
            </a:xfrm>
            <a:prstGeom prst="bentConnector2">
              <a:avLst/>
            </a:prstGeom>
            <a:noFill/>
            <a:ln w="15875">
              <a:solidFill>
                <a:schemeClr val="accent6">
                  <a:lumMod val="60000"/>
                  <a:lumOff val="40000"/>
                </a:schemeClr>
              </a:solidFill>
              <a:miter lim="800000"/>
              <a:headEnd/>
              <a:tailEnd type="triangle" w="med" len="med"/>
            </a:ln>
            <a:effectLst/>
            <a:extLst/>
          </p:spPr>
        </p:cxnSp>
      </p:grpSp>
      <p:grpSp>
        <p:nvGrpSpPr>
          <p:cNvPr id="15364" name="Group 16"/>
          <p:cNvGrpSpPr>
            <a:grpSpLocks/>
          </p:cNvGrpSpPr>
          <p:nvPr/>
        </p:nvGrpSpPr>
        <p:grpSpPr bwMode="auto">
          <a:xfrm>
            <a:off x="179388" y="1268413"/>
            <a:ext cx="2952750" cy="5329237"/>
            <a:chOff x="179388" y="1268413"/>
            <a:chExt cx="2952750" cy="5329237"/>
          </a:xfrm>
        </p:grpSpPr>
        <p:sp>
          <p:nvSpPr>
            <p:cNvPr id="15403" name="Rectangle 54"/>
            <p:cNvSpPr>
              <a:spLocks noChangeArrowheads="1"/>
            </p:cNvSpPr>
            <p:nvPr/>
          </p:nvSpPr>
          <p:spPr bwMode="auto">
            <a:xfrm>
              <a:off x="179388" y="1268413"/>
              <a:ext cx="2952750" cy="53292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nl-NL" smtClean="0">
                <a:solidFill>
                  <a:srgbClr val="000000"/>
                </a:solidFill>
                <a:latin typeface="Arial" pitchFamily="34" charset="0"/>
              </a:endParaRPr>
            </a:p>
          </p:txBody>
        </p:sp>
        <p:sp>
          <p:nvSpPr>
            <p:cNvPr id="15404" name="Rectangle 4"/>
            <p:cNvSpPr>
              <a:spLocks noChangeArrowheads="1"/>
            </p:cNvSpPr>
            <p:nvPr/>
          </p:nvSpPr>
          <p:spPr bwMode="auto">
            <a:xfrm>
              <a:off x="539750" y="3068638"/>
              <a:ext cx="1511300" cy="647700"/>
            </a:xfrm>
            <a:prstGeom prst="rect">
              <a:avLst/>
            </a:prstGeom>
            <a:solidFill>
              <a:schemeClr val="accent1"/>
            </a:solidFill>
            <a:ln w="9525">
              <a:solidFill>
                <a:schemeClr val="tx1"/>
              </a:solidFill>
              <a:miter lim="800000"/>
              <a:headEnd/>
              <a:tailEnd/>
            </a:ln>
          </p:spPr>
          <p:txBody>
            <a:bodyPr wrap="none" anchor="ctr"/>
            <a:lstStyle/>
            <a:p>
              <a:pPr algn="ctr"/>
              <a:r>
                <a:rPr lang="nl-NL" dirty="0" err="1" smtClean="0">
                  <a:solidFill>
                    <a:srgbClr val="000000"/>
                  </a:solidFill>
                  <a:latin typeface="Arial" pitchFamily="34" charset="0"/>
                </a:rPr>
                <a:t>Competition</a:t>
              </a:r>
              <a:endParaRPr lang="en-US" dirty="0" smtClean="0">
                <a:solidFill>
                  <a:srgbClr val="000000"/>
                </a:solidFill>
                <a:latin typeface="Arial" pitchFamily="34" charset="0"/>
              </a:endParaRPr>
            </a:p>
          </p:txBody>
        </p:sp>
        <p:sp>
          <p:nvSpPr>
            <p:cNvPr id="15405" name="Rectangle 5"/>
            <p:cNvSpPr>
              <a:spLocks noChangeArrowheads="1"/>
            </p:cNvSpPr>
            <p:nvPr/>
          </p:nvSpPr>
          <p:spPr bwMode="auto">
            <a:xfrm>
              <a:off x="539750" y="4221163"/>
              <a:ext cx="1511300" cy="647700"/>
            </a:xfrm>
            <a:prstGeom prst="rect">
              <a:avLst/>
            </a:prstGeom>
            <a:solidFill>
              <a:schemeClr val="accent1"/>
            </a:solidFill>
            <a:ln w="9525">
              <a:solidFill>
                <a:schemeClr val="tx1"/>
              </a:solidFill>
              <a:miter lim="800000"/>
              <a:headEnd/>
              <a:tailEnd/>
            </a:ln>
          </p:spPr>
          <p:txBody>
            <a:bodyPr wrap="none" anchor="ctr"/>
            <a:lstStyle/>
            <a:p>
              <a:pPr algn="ctr"/>
              <a:r>
                <a:rPr lang="nl-NL" smtClean="0">
                  <a:solidFill>
                    <a:srgbClr val="000000"/>
                  </a:solidFill>
                  <a:latin typeface="Arial" pitchFamily="34" charset="0"/>
                </a:rPr>
                <a:t>Development</a:t>
              </a:r>
              <a:endParaRPr lang="en-US" smtClean="0">
                <a:solidFill>
                  <a:srgbClr val="000000"/>
                </a:solidFill>
                <a:latin typeface="Arial" pitchFamily="34" charset="0"/>
              </a:endParaRPr>
            </a:p>
          </p:txBody>
        </p:sp>
        <p:sp>
          <p:nvSpPr>
            <p:cNvPr id="15406" name="Rectangle 6"/>
            <p:cNvSpPr>
              <a:spLocks noChangeArrowheads="1"/>
            </p:cNvSpPr>
            <p:nvPr/>
          </p:nvSpPr>
          <p:spPr bwMode="auto">
            <a:xfrm>
              <a:off x="539750" y="5157788"/>
              <a:ext cx="1511300" cy="647700"/>
            </a:xfrm>
            <a:prstGeom prst="rect">
              <a:avLst/>
            </a:prstGeom>
            <a:solidFill>
              <a:schemeClr val="accent1"/>
            </a:solidFill>
            <a:ln w="9525">
              <a:solidFill>
                <a:schemeClr val="tx1"/>
              </a:solidFill>
              <a:miter lim="800000"/>
              <a:headEnd/>
              <a:tailEnd/>
            </a:ln>
          </p:spPr>
          <p:txBody>
            <a:bodyPr wrap="none" anchor="ctr"/>
            <a:lstStyle/>
            <a:p>
              <a:pPr algn="ctr"/>
              <a:r>
                <a:rPr lang="nl-NL" dirty="0" err="1" smtClean="0">
                  <a:solidFill>
                    <a:srgbClr val="000000"/>
                  </a:solidFill>
                  <a:latin typeface="Arial" pitchFamily="34" charset="0"/>
                </a:rPr>
                <a:t>Mortality</a:t>
              </a:r>
              <a:endParaRPr lang="en-US" dirty="0" smtClean="0">
                <a:solidFill>
                  <a:srgbClr val="000000"/>
                </a:solidFill>
                <a:latin typeface="Arial" pitchFamily="34" charset="0"/>
              </a:endParaRPr>
            </a:p>
          </p:txBody>
        </p:sp>
        <p:sp>
          <p:nvSpPr>
            <p:cNvPr id="15407" name="Rectangle 30"/>
            <p:cNvSpPr>
              <a:spLocks noChangeArrowheads="1"/>
            </p:cNvSpPr>
            <p:nvPr/>
          </p:nvSpPr>
          <p:spPr bwMode="auto">
            <a:xfrm>
              <a:off x="539750" y="1989138"/>
              <a:ext cx="1511300" cy="647700"/>
            </a:xfrm>
            <a:prstGeom prst="rect">
              <a:avLst/>
            </a:prstGeom>
            <a:solidFill>
              <a:srgbClr val="FFFF99"/>
            </a:solidFill>
            <a:ln w="9525">
              <a:solidFill>
                <a:schemeClr val="tx1"/>
              </a:solidFill>
              <a:prstDash val="dashDot"/>
              <a:miter lim="800000"/>
              <a:headEnd/>
              <a:tailEnd/>
            </a:ln>
          </p:spPr>
          <p:txBody>
            <a:bodyPr wrap="none" anchor="ctr"/>
            <a:lstStyle/>
            <a:p>
              <a:pPr algn="ctr"/>
              <a:r>
                <a:rPr lang="nl-NL" dirty="0" err="1" smtClean="0">
                  <a:solidFill>
                    <a:srgbClr val="000000"/>
                  </a:solidFill>
                  <a:latin typeface="Arial" pitchFamily="34" charset="0"/>
                </a:rPr>
                <a:t>Suitable</a:t>
              </a:r>
              <a:r>
                <a:rPr lang="nl-NL" dirty="0" smtClean="0">
                  <a:solidFill>
                    <a:srgbClr val="000000"/>
                  </a:solidFill>
                  <a:latin typeface="Arial" pitchFamily="34" charset="0"/>
                </a:rPr>
                <a:t> </a:t>
              </a:r>
            </a:p>
            <a:p>
              <a:pPr algn="ctr"/>
              <a:r>
                <a:rPr lang="nl-NL" dirty="0" smtClean="0">
                  <a:solidFill>
                    <a:srgbClr val="000000"/>
                  </a:solidFill>
                  <a:latin typeface="Arial" pitchFamily="34" charset="0"/>
                </a:rPr>
                <a:t>Habitat</a:t>
              </a:r>
              <a:endParaRPr lang="en-US" dirty="0" smtClean="0">
                <a:solidFill>
                  <a:srgbClr val="000000"/>
                </a:solidFill>
                <a:latin typeface="Arial" pitchFamily="34" charset="0"/>
              </a:endParaRPr>
            </a:p>
          </p:txBody>
        </p:sp>
        <p:cxnSp>
          <p:nvCxnSpPr>
            <p:cNvPr id="15408" name="AutoShape 31"/>
            <p:cNvCxnSpPr>
              <a:cxnSpLocks noChangeShapeType="1"/>
              <a:stCxn id="15407" idx="2"/>
              <a:endCxn id="15404" idx="0"/>
            </p:cNvCxnSpPr>
            <p:nvPr/>
          </p:nvCxnSpPr>
          <p:spPr bwMode="auto">
            <a:xfrm>
              <a:off x="1295400" y="2636838"/>
              <a:ext cx="0" cy="4318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409" name="AutoShape 32"/>
            <p:cNvCxnSpPr>
              <a:cxnSpLocks noChangeShapeType="1"/>
              <a:stCxn id="15404" idx="2"/>
              <a:endCxn id="15405" idx="0"/>
            </p:cNvCxnSpPr>
            <p:nvPr/>
          </p:nvCxnSpPr>
          <p:spPr bwMode="auto">
            <a:xfrm>
              <a:off x="1295400" y="3716338"/>
              <a:ext cx="0" cy="5048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410" name="AutoShape 33"/>
            <p:cNvCxnSpPr>
              <a:cxnSpLocks noChangeShapeType="1"/>
              <a:stCxn id="15405" idx="2"/>
              <a:endCxn id="15406" idx="0"/>
            </p:cNvCxnSpPr>
            <p:nvPr/>
          </p:nvCxnSpPr>
          <p:spPr bwMode="auto">
            <a:xfrm>
              <a:off x="1295400" y="4868863"/>
              <a:ext cx="0" cy="2889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411" name="AutoShape 39"/>
            <p:cNvCxnSpPr>
              <a:cxnSpLocks noChangeShapeType="1"/>
              <a:stCxn id="15404" idx="1"/>
              <a:endCxn id="15406" idx="1"/>
            </p:cNvCxnSpPr>
            <p:nvPr/>
          </p:nvCxnSpPr>
          <p:spPr bwMode="auto">
            <a:xfrm rot="10800000" flipH="1" flipV="1">
              <a:off x="539750" y="3392488"/>
              <a:ext cx="1588" cy="2089150"/>
            </a:xfrm>
            <a:prstGeom prst="bentConnector3">
              <a:avLst>
                <a:gd name="adj1" fmla="val -14400005"/>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15412" name="Text Box 55"/>
            <p:cNvSpPr txBox="1">
              <a:spLocks noChangeArrowheads="1"/>
            </p:cNvSpPr>
            <p:nvPr/>
          </p:nvSpPr>
          <p:spPr bwMode="auto">
            <a:xfrm>
              <a:off x="755650" y="1341438"/>
              <a:ext cx="1276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dirty="0" err="1" smtClean="0">
                  <a:solidFill>
                    <a:srgbClr val="000000"/>
                  </a:solidFill>
                </a:rPr>
                <a:t>Vegetation</a:t>
              </a:r>
              <a:endParaRPr lang="en-US" dirty="0" smtClean="0">
                <a:solidFill>
                  <a:srgbClr val="000000"/>
                </a:solidFill>
              </a:endParaRPr>
            </a:p>
          </p:txBody>
        </p:sp>
      </p:grpSp>
      <p:grpSp>
        <p:nvGrpSpPr>
          <p:cNvPr id="4" name="Group 24"/>
          <p:cNvGrpSpPr>
            <a:grpSpLocks/>
          </p:cNvGrpSpPr>
          <p:nvPr/>
        </p:nvGrpSpPr>
        <p:grpSpPr bwMode="auto">
          <a:xfrm>
            <a:off x="3492500" y="2205038"/>
            <a:ext cx="2665413" cy="4392612"/>
            <a:chOff x="3492500" y="2205038"/>
            <a:chExt cx="2665413" cy="4392612"/>
          </a:xfrm>
        </p:grpSpPr>
        <p:cxnSp>
          <p:nvCxnSpPr>
            <p:cNvPr id="15395" name="AutoShape 57"/>
            <p:cNvCxnSpPr>
              <a:cxnSpLocks noChangeShapeType="1"/>
              <a:stCxn id="15398" idx="2"/>
              <a:endCxn id="15399" idx="0"/>
            </p:cNvCxnSpPr>
            <p:nvPr/>
          </p:nvCxnSpPr>
          <p:spPr bwMode="auto">
            <a:xfrm>
              <a:off x="4826000" y="3717925"/>
              <a:ext cx="0" cy="50165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grpSp>
          <p:nvGrpSpPr>
            <p:cNvPr id="15396" name="Group 7"/>
            <p:cNvGrpSpPr>
              <a:grpSpLocks/>
            </p:cNvGrpSpPr>
            <p:nvPr/>
          </p:nvGrpSpPr>
          <p:grpSpPr bwMode="auto">
            <a:xfrm>
              <a:off x="3492500" y="2205038"/>
              <a:ext cx="2665413" cy="4392612"/>
              <a:chOff x="3492500" y="2205038"/>
              <a:chExt cx="2665413" cy="4392612"/>
            </a:xfrm>
          </p:grpSpPr>
          <p:sp>
            <p:nvSpPr>
              <p:cNvPr id="15397" name="Rectangle 13"/>
              <p:cNvSpPr>
                <a:spLocks noChangeArrowheads="1"/>
              </p:cNvSpPr>
              <p:nvPr/>
            </p:nvSpPr>
            <p:spPr bwMode="auto">
              <a:xfrm>
                <a:off x="3492500" y="2205038"/>
                <a:ext cx="2665413" cy="43926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nl-NL" smtClean="0">
                  <a:solidFill>
                    <a:srgbClr val="000000"/>
                  </a:solidFill>
                  <a:latin typeface="Arial" pitchFamily="34" charset="0"/>
                </a:endParaRPr>
              </a:p>
            </p:txBody>
          </p:sp>
          <p:sp>
            <p:nvSpPr>
              <p:cNvPr id="15398" name="Rectangle 7"/>
              <p:cNvSpPr>
                <a:spLocks noChangeArrowheads="1"/>
              </p:cNvSpPr>
              <p:nvPr/>
            </p:nvSpPr>
            <p:spPr bwMode="auto">
              <a:xfrm>
                <a:off x="3925888" y="3068638"/>
                <a:ext cx="1800225" cy="649287"/>
              </a:xfrm>
              <a:prstGeom prst="rect">
                <a:avLst/>
              </a:prstGeom>
              <a:solidFill>
                <a:schemeClr val="accent1"/>
              </a:solidFill>
              <a:ln w="9525">
                <a:solidFill>
                  <a:schemeClr val="tx1"/>
                </a:solidFill>
                <a:miter lim="800000"/>
                <a:headEnd/>
                <a:tailEnd/>
              </a:ln>
            </p:spPr>
            <p:txBody>
              <a:bodyPr wrap="none" anchor="ctr"/>
              <a:lstStyle/>
              <a:p>
                <a:pPr algn="ctr"/>
                <a:r>
                  <a:rPr lang="nl-NL" dirty="0" err="1">
                    <a:solidFill>
                      <a:srgbClr val="000000"/>
                    </a:solidFill>
                    <a:latin typeface="Arial" pitchFamily="34" charset="0"/>
                  </a:rPr>
                  <a:t>A</a:t>
                </a:r>
                <a:r>
                  <a:rPr lang="nl-NL" dirty="0" err="1" smtClean="0">
                    <a:solidFill>
                      <a:srgbClr val="000000"/>
                    </a:solidFill>
                    <a:latin typeface="Arial" pitchFamily="34" charset="0"/>
                  </a:rPr>
                  <a:t>lgae</a:t>
                </a:r>
                <a:endParaRPr lang="nl-NL" dirty="0" smtClean="0">
                  <a:solidFill>
                    <a:srgbClr val="000000"/>
                  </a:solidFill>
                  <a:latin typeface="Arial" pitchFamily="34" charset="0"/>
                </a:endParaRPr>
              </a:p>
            </p:txBody>
          </p:sp>
          <p:sp>
            <p:nvSpPr>
              <p:cNvPr id="15399" name="Rectangle 9"/>
              <p:cNvSpPr>
                <a:spLocks noChangeArrowheads="1"/>
              </p:cNvSpPr>
              <p:nvPr/>
            </p:nvSpPr>
            <p:spPr bwMode="auto">
              <a:xfrm>
                <a:off x="3925888" y="4219575"/>
                <a:ext cx="1800225" cy="649288"/>
              </a:xfrm>
              <a:prstGeom prst="rect">
                <a:avLst/>
              </a:prstGeom>
              <a:solidFill>
                <a:schemeClr val="accent1"/>
              </a:solidFill>
              <a:ln w="9525">
                <a:solidFill>
                  <a:schemeClr val="tx1"/>
                </a:solidFill>
                <a:miter lim="800000"/>
                <a:headEnd/>
                <a:tailEnd/>
              </a:ln>
            </p:spPr>
            <p:txBody>
              <a:bodyPr wrap="none" anchor="ctr"/>
              <a:lstStyle/>
              <a:p>
                <a:pPr algn="ctr"/>
                <a:r>
                  <a:rPr lang="nl-NL" dirty="0" err="1" smtClean="0">
                    <a:solidFill>
                      <a:srgbClr val="000000"/>
                    </a:solidFill>
                    <a:latin typeface="Arial" pitchFamily="34" charset="0"/>
                  </a:rPr>
                  <a:t>Nutrient</a:t>
                </a:r>
                <a:r>
                  <a:rPr lang="nl-NL" dirty="0" smtClean="0">
                    <a:solidFill>
                      <a:srgbClr val="000000"/>
                    </a:solidFill>
                    <a:latin typeface="Arial" pitchFamily="34" charset="0"/>
                  </a:rPr>
                  <a:t> </a:t>
                </a:r>
                <a:r>
                  <a:rPr lang="nl-NL" dirty="0" err="1" smtClean="0">
                    <a:solidFill>
                      <a:srgbClr val="000000"/>
                    </a:solidFill>
                    <a:latin typeface="Arial" pitchFamily="34" charset="0"/>
                  </a:rPr>
                  <a:t>cycling</a:t>
                </a:r>
                <a:endParaRPr lang="nl-NL" dirty="0" smtClean="0">
                  <a:solidFill>
                    <a:srgbClr val="000000"/>
                  </a:solidFill>
                  <a:latin typeface="Arial" pitchFamily="34" charset="0"/>
                </a:endParaRPr>
              </a:p>
            </p:txBody>
          </p:sp>
          <p:sp>
            <p:nvSpPr>
              <p:cNvPr id="15400" name="Rectangle 10"/>
              <p:cNvSpPr>
                <a:spLocks noChangeArrowheads="1"/>
              </p:cNvSpPr>
              <p:nvPr/>
            </p:nvSpPr>
            <p:spPr bwMode="auto">
              <a:xfrm>
                <a:off x="3925888" y="5156200"/>
                <a:ext cx="1942256" cy="649288"/>
              </a:xfrm>
              <a:prstGeom prst="rect">
                <a:avLst/>
              </a:prstGeom>
              <a:solidFill>
                <a:schemeClr val="accent1"/>
              </a:solidFill>
              <a:ln w="9525">
                <a:solidFill>
                  <a:schemeClr val="tx1"/>
                </a:solidFill>
                <a:miter lim="800000"/>
                <a:headEnd/>
                <a:tailEnd/>
              </a:ln>
            </p:spPr>
            <p:txBody>
              <a:bodyPr wrap="none" anchor="ctr"/>
              <a:lstStyle/>
              <a:p>
                <a:pPr algn="ctr"/>
                <a:r>
                  <a:rPr lang="nl-NL" dirty="0" smtClean="0">
                    <a:solidFill>
                      <a:srgbClr val="000000"/>
                    </a:solidFill>
                    <a:latin typeface="Arial" pitchFamily="34" charset="0"/>
                  </a:rPr>
                  <a:t>Light/</a:t>
                </a:r>
                <a:r>
                  <a:rPr lang="nl-NL" dirty="0" err="1" smtClean="0">
                    <a:solidFill>
                      <a:srgbClr val="000000"/>
                    </a:solidFill>
                    <a:latin typeface="Arial" pitchFamily="34" charset="0"/>
                  </a:rPr>
                  <a:t>temperature</a:t>
                </a:r>
                <a:r>
                  <a:rPr lang="nl-NL" dirty="0" smtClean="0">
                    <a:solidFill>
                      <a:srgbClr val="000000"/>
                    </a:solidFill>
                    <a:latin typeface="Arial" pitchFamily="34" charset="0"/>
                  </a:rPr>
                  <a:t> </a:t>
                </a:r>
              </a:p>
            </p:txBody>
          </p:sp>
          <p:sp>
            <p:nvSpPr>
              <p:cNvPr id="15401" name="Text Box 14"/>
              <p:cNvSpPr txBox="1">
                <a:spLocks noChangeArrowheads="1"/>
              </p:cNvSpPr>
              <p:nvPr/>
            </p:nvSpPr>
            <p:spPr bwMode="auto">
              <a:xfrm>
                <a:off x="3852863" y="2276872"/>
                <a:ext cx="22535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dirty="0" smtClean="0">
                    <a:solidFill>
                      <a:srgbClr val="000000"/>
                    </a:solidFill>
                  </a:rPr>
                  <a:t>Water/</a:t>
                </a:r>
                <a:r>
                  <a:rPr lang="nl-NL" dirty="0" err="1" smtClean="0">
                    <a:solidFill>
                      <a:srgbClr val="000000"/>
                    </a:solidFill>
                  </a:rPr>
                  <a:t>soil</a:t>
                </a:r>
                <a:r>
                  <a:rPr lang="nl-NL" dirty="0" smtClean="0">
                    <a:solidFill>
                      <a:srgbClr val="000000"/>
                    </a:solidFill>
                  </a:rPr>
                  <a:t> </a:t>
                </a:r>
                <a:r>
                  <a:rPr lang="nl-NL" dirty="0" err="1" smtClean="0">
                    <a:solidFill>
                      <a:srgbClr val="000000"/>
                    </a:solidFill>
                  </a:rPr>
                  <a:t>chemistry</a:t>
                </a:r>
                <a:endParaRPr lang="en-US" dirty="0" smtClean="0">
                  <a:solidFill>
                    <a:srgbClr val="000000"/>
                  </a:solidFill>
                </a:endParaRPr>
              </a:p>
            </p:txBody>
          </p:sp>
          <p:cxnSp>
            <p:nvCxnSpPr>
              <p:cNvPr id="15402" name="AutoShape 59"/>
              <p:cNvCxnSpPr>
                <a:cxnSpLocks noChangeShapeType="1"/>
                <a:stCxn id="15398" idx="3"/>
                <a:endCxn id="15400" idx="0"/>
              </p:cNvCxnSpPr>
              <p:nvPr/>
            </p:nvCxnSpPr>
            <p:spPr bwMode="auto">
              <a:xfrm flipH="1">
                <a:off x="4897016" y="3393282"/>
                <a:ext cx="829097" cy="1762918"/>
              </a:xfrm>
              <a:prstGeom prst="bentConnector4">
                <a:avLst>
                  <a:gd name="adj1" fmla="val -27572"/>
                  <a:gd name="adj2" fmla="val 9135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grpSp>
      </p:grpSp>
      <p:cxnSp>
        <p:nvCxnSpPr>
          <p:cNvPr id="15389" name="AutoShape 23"/>
          <p:cNvCxnSpPr>
            <a:cxnSpLocks noChangeShapeType="1"/>
            <a:stCxn id="15398" idx="1"/>
            <a:endCxn id="15405" idx="3"/>
          </p:cNvCxnSpPr>
          <p:nvPr/>
        </p:nvCxnSpPr>
        <p:spPr bwMode="auto">
          <a:xfrm rot="10800000" flipV="1">
            <a:off x="2051050" y="3394075"/>
            <a:ext cx="1874838" cy="1150938"/>
          </a:xfrm>
          <a:prstGeom prst="bentConnector3">
            <a:avLst>
              <a:gd name="adj1" fmla="val 49958"/>
            </a:avLst>
          </a:prstGeom>
          <a:noFill/>
          <a:ln w="15875">
            <a:solidFill>
              <a:srgbClr val="00CCFF"/>
            </a:solidFill>
            <a:miter lim="800000"/>
            <a:headEnd/>
            <a:tailEnd type="triangle" w="med" len="med"/>
          </a:ln>
          <a:extLst>
            <a:ext uri="{909E8E84-426E-40DD-AFC4-6F175D3DCCD1}">
              <a14:hiddenFill xmlns:a14="http://schemas.microsoft.com/office/drawing/2010/main">
                <a:noFill/>
              </a14:hiddenFill>
            </a:ext>
          </a:extLst>
        </p:spPr>
      </p:cxnSp>
      <p:grpSp>
        <p:nvGrpSpPr>
          <p:cNvPr id="15390" name="Group 12"/>
          <p:cNvGrpSpPr>
            <a:grpSpLocks/>
          </p:cNvGrpSpPr>
          <p:nvPr/>
        </p:nvGrpSpPr>
        <p:grpSpPr bwMode="auto">
          <a:xfrm>
            <a:off x="2051050" y="3392488"/>
            <a:ext cx="1874838" cy="2089150"/>
            <a:chOff x="2051050" y="3392488"/>
            <a:chExt cx="1874838" cy="2089150"/>
          </a:xfrm>
        </p:grpSpPr>
        <p:grpSp>
          <p:nvGrpSpPr>
            <p:cNvPr id="15391" name="Group 11"/>
            <p:cNvGrpSpPr>
              <a:grpSpLocks/>
            </p:cNvGrpSpPr>
            <p:nvPr/>
          </p:nvGrpSpPr>
          <p:grpSpPr bwMode="auto">
            <a:xfrm>
              <a:off x="2051050" y="3392488"/>
              <a:ext cx="1874838" cy="2089150"/>
              <a:chOff x="2051050" y="3392488"/>
              <a:chExt cx="1874838" cy="2089150"/>
            </a:xfrm>
          </p:grpSpPr>
          <p:cxnSp>
            <p:nvCxnSpPr>
              <p:cNvPr id="15393" name="AutoShape 16"/>
              <p:cNvCxnSpPr>
                <a:cxnSpLocks noChangeShapeType="1"/>
                <a:stCxn id="15398" idx="1"/>
                <a:endCxn id="15404" idx="3"/>
              </p:cNvCxnSpPr>
              <p:nvPr/>
            </p:nvCxnSpPr>
            <p:spPr bwMode="auto">
              <a:xfrm rot="10800000">
                <a:off x="2051050" y="3392488"/>
                <a:ext cx="1874838" cy="1587"/>
              </a:xfrm>
              <a:prstGeom prst="bentConnector3">
                <a:avLst>
                  <a:gd name="adj1" fmla="val 49958"/>
                </a:avLst>
              </a:prstGeom>
              <a:noFill/>
              <a:ln w="15875">
                <a:solidFill>
                  <a:srgbClr val="00CCFF"/>
                </a:solidFill>
                <a:miter lim="800000"/>
                <a:headEnd/>
                <a:tailEnd type="triangle" w="med" len="med"/>
              </a:ln>
              <a:extLst>
                <a:ext uri="{909E8E84-426E-40DD-AFC4-6F175D3DCCD1}">
                  <a14:hiddenFill xmlns:a14="http://schemas.microsoft.com/office/drawing/2010/main">
                    <a:noFill/>
                  </a14:hiddenFill>
                </a:ext>
              </a:extLst>
            </p:spPr>
          </p:cxnSp>
          <p:cxnSp>
            <p:nvCxnSpPr>
              <p:cNvPr id="15394" name="AutoShape 19"/>
              <p:cNvCxnSpPr>
                <a:cxnSpLocks noChangeShapeType="1"/>
                <a:stCxn id="15398" idx="1"/>
                <a:endCxn id="15406" idx="3"/>
              </p:cNvCxnSpPr>
              <p:nvPr/>
            </p:nvCxnSpPr>
            <p:spPr bwMode="auto">
              <a:xfrm rot="10800000" flipV="1">
                <a:off x="2051050" y="3394075"/>
                <a:ext cx="1874838" cy="2087563"/>
              </a:xfrm>
              <a:prstGeom prst="bentConnector3">
                <a:avLst>
                  <a:gd name="adj1" fmla="val 49958"/>
                </a:avLst>
              </a:prstGeom>
              <a:noFill/>
              <a:ln w="12700">
                <a:solidFill>
                  <a:srgbClr val="00CCFF"/>
                </a:solidFill>
                <a:miter lim="800000"/>
                <a:headEnd/>
                <a:tailEnd type="triangle" w="med" len="med"/>
              </a:ln>
              <a:extLst>
                <a:ext uri="{909E8E84-426E-40DD-AFC4-6F175D3DCCD1}">
                  <a14:hiddenFill xmlns:a14="http://schemas.microsoft.com/office/drawing/2010/main">
                    <a:noFill/>
                  </a14:hiddenFill>
                </a:ext>
              </a:extLst>
            </p:spPr>
          </p:cxnSp>
        </p:grpSp>
        <p:cxnSp>
          <p:nvCxnSpPr>
            <p:cNvPr id="15392" name="AutoShape 61"/>
            <p:cNvCxnSpPr>
              <a:cxnSpLocks noChangeShapeType="1"/>
              <a:stCxn id="15398" idx="1"/>
              <a:endCxn id="15404" idx="3"/>
            </p:cNvCxnSpPr>
            <p:nvPr/>
          </p:nvCxnSpPr>
          <p:spPr bwMode="auto">
            <a:xfrm rot="10800000">
              <a:off x="2051050" y="3392488"/>
              <a:ext cx="1874838" cy="794"/>
            </a:xfrm>
            <a:prstGeom prst="bentConnector3">
              <a:avLst>
                <a:gd name="adj1" fmla="val 50000"/>
              </a:avLst>
            </a:prstGeom>
            <a:noFill/>
            <a:ln w="15875">
              <a:solidFill>
                <a:srgbClr val="00CCFF"/>
              </a:solidFill>
              <a:miter lim="800000"/>
              <a:headEnd type="triangle"/>
              <a:tailEnd type="triangle" w="med" len="med"/>
            </a:ln>
            <a:extLst>
              <a:ext uri="{909E8E84-426E-40DD-AFC4-6F175D3DCCD1}">
                <a14:hiddenFill xmlns:a14="http://schemas.microsoft.com/office/drawing/2010/main">
                  <a:noFill/>
                </a14:hiddenFill>
              </a:ext>
            </a:extLst>
          </p:spPr>
        </p:cxnSp>
      </p:grpSp>
      <p:grpSp>
        <p:nvGrpSpPr>
          <p:cNvPr id="9" name="Group 33"/>
          <p:cNvGrpSpPr>
            <a:grpSpLocks/>
          </p:cNvGrpSpPr>
          <p:nvPr/>
        </p:nvGrpSpPr>
        <p:grpSpPr bwMode="auto">
          <a:xfrm>
            <a:off x="2051050" y="3392488"/>
            <a:ext cx="6553262" cy="2089150"/>
            <a:chOff x="2051050" y="3392488"/>
            <a:chExt cx="6553460" cy="2089150"/>
          </a:xfrm>
        </p:grpSpPr>
        <p:grpSp>
          <p:nvGrpSpPr>
            <p:cNvPr id="15382" name="Group 31"/>
            <p:cNvGrpSpPr>
              <a:grpSpLocks/>
            </p:cNvGrpSpPr>
            <p:nvPr/>
          </p:nvGrpSpPr>
          <p:grpSpPr bwMode="auto">
            <a:xfrm>
              <a:off x="5726224" y="4127082"/>
              <a:ext cx="2878286" cy="830997"/>
              <a:chOff x="5726224" y="4127082"/>
              <a:chExt cx="2878286" cy="830997"/>
            </a:xfrm>
          </p:grpSpPr>
          <p:sp>
            <p:nvSpPr>
              <p:cNvPr id="15387" name="Text Box 28"/>
              <p:cNvSpPr txBox="1">
                <a:spLocks noChangeArrowheads="1"/>
              </p:cNvSpPr>
              <p:nvPr/>
            </p:nvSpPr>
            <p:spPr bwMode="auto">
              <a:xfrm>
                <a:off x="6561901" y="4127082"/>
                <a:ext cx="20426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1600" dirty="0" err="1" smtClean="0">
                    <a:solidFill>
                      <a:srgbClr val="000000"/>
                    </a:solidFill>
                  </a:rPr>
                  <a:t>Substrate</a:t>
                </a:r>
                <a:r>
                  <a:rPr lang="nl-NL" sz="1600" dirty="0" smtClean="0">
                    <a:solidFill>
                      <a:srgbClr val="000000"/>
                    </a:solidFill>
                  </a:rPr>
                  <a:t> </a:t>
                </a:r>
                <a:r>
                  <a:rPr lang="nl-NL" sz="1600" dirty="0" err="1" smtClean="0">
                    <a:solidFill>
                      <a:srgbClr val="000000"/>
                    </a:solidFill>
                  </a:rPr>
                  <a:t>conditions</a:t>
                </a:r>
                <a:endParaRPr lang="nl-NL" sz="1600" dirty="0" smtClean="0">
                  <a:solidFill>
                    <a:srgbClr val="000000"/>
                  </a:solidFill>
                </a:endParaRPr>
              </a:p>
              <a:p>
                <a:pPr eaLnBrk="1" hangingPunct="1"/>
                <a:r>
                  <a:rPr lang="nl-NL" sz="1600" dirty="0" err="1" smtClean="0">
                    <a:solidFill>
                      <a:srgbClr val="000000"/>
                    </a:solidFill>
                  </a:rPr>
                  <a:t>Burial</a:t>
                </a:r>
                <a:r>
                  <a:rPr lang="nl-NL" sz="1600" dirty="0" smtClean="0">
                    <a:solidFill>
                      <a:srgbClr val="000000"/>
                    </a:solidFill>
                  </a:rPr>
                  <a:t>/storage</a:t>
                </a:r>
              </a:p>
              <a:p>
                <a:pPr eaLnBrk="1" hangingPunct="1"/>
                <a:r>
                  <a:rPr lang="nl-NL" sz="1600" dirty="0" err="1" smtClean="0">
                    <a:solidFill>
                      <a:srgbClr val="000000"/>
                    </a:solidFill>
                  </a:rPr>
                  <a:t>Nutrient</a:t>
                </a:r>
                <a:r>
                  <a:rPr lang="nl-NL" sz="1600" dirty="0" smtClean="0">
                    <a:solidFill>
                      <a:srgbClr val="000000"/>
                    </a:solidFill>
                  </a:rPr>
                  <a:t> pump</a:t>
                </a:r>
                <a:endParaRPr lang="en-US" sz="1600" dirty="0" smtClean="0">
                  <a:solidFill>
                    <a:srgbClr val="000000"/>
                  </a:solidFill>
                </a:endParaRPr>
              </a:p>
            </p:txBody>
          </p:sp>
          <p:cxnSp>
            <p:nvCxnSpPr>
              <p:cNvPr id="21533" name="AutoShape 34"/>
              <p:cNvCxnSpPr>
                <a:cxnSpLocks noChangeShapeType="1"/>
                <a:stCxn id="15399" idx="3"/>
                <a:endCxn id="15387" idx="1"/>
              </p:cNvCxnSpPr>
              <p:nvPr/>
            </p:nvCxnSpPr>
            <p:spPr bwMode="auto">
              <a:xfrm flipV="1">
                <a:off x="5726224" y="4542581"/>
                <a:ext cx="835677" cy="1638"/>
              </a:xfrm>
              <a:prstGeom prst="bentConnector3">
                <a:avLst>
                  <a:gd name="adj1" fmla="val 50000"/>
                </a:avLst>
              </a:prstGeom>
              <a:noFill/>
              <a:ln w="15875">
                <a:solidFill>
                  <a:schemeClr val="accent6">
                    <a:lumMod val="60000"/>
                    <a:lumOff val="40000"/>
                  </a:schemeClr>
                </a:solidFill>
                <a:miter lim="800000"/>
                <a:headEnd/>
                <a:tailEnd type="triangle" w="med" len="med"/>
              </a:ln>
              <a:effectLst/>
              <a:extLst/>
            </p:spPr>
          </p:cxnSp>
        </p:grpSp>
        <p:grpSp>
          <p:nvGrpSpPr>
            <p:cNvPr id="15383" name="Group 20"/>
            <p:cNvGrpSpPr>
              <a:grpSpLocks/>
            </p:cNvGrpSpPr>
            <p:nvPr/>
          </p:nvGrpSpPr>
          <p:grpSpPr bwMode="auto">
            <a:xfrm>
              <a:off x="2051050" y="3392488"/>
              <a:ext cx="1874838" cy="2089150"/>
              <a:chOff x="2051050" y="3392488"/>
              <a:chExt cx="1874838" cy="2089150"/>
            </a:xfrm>
          </p:grpSpPr>
          <p:cxnSp>
            <p:nvCxnSpPr>
              <p:cNvPr id="15384" name="AutoShape 17"/>
              <p:cNvCxnSpPr>
                <a:cxnSpLocks noChangeShapeType="1"/>
                <a:stCxn id="15399" idx="1"/>
                <a:endCxn id="15404" idx="3"/>
              </p:cNvCxnSpPr>
              <p:nvPr/>
            </p:nvCxnSpPr>
            <p:spPr bwMode="auto">
              <a:xfrm rot="10800000">
                <a:off x="2051050" y="3392488"/>
                <a:ext cx="1874838" cy="1152525"/>
              </a:xfrm>
              <a:prstGeom prst="bentConnector3">
                <a:avLst>
                  <a:gd name="adj1" fmla="val 49958"/>
                </a:avLst>
              </a:prstGeom>
              <a:noFill/>
              <a:ln w="9525">
                <a:solidFill>
                  <a:srgbClr val="FF9900"/>
                </a:solidFill>
                <a:miter lim="800000"/>
                <a:headEnd/>
                <a:tailEnd type="triangle" w="med" len="med"/>
              </a:ln>
              <a:extLst>
                <a:ext uri="{909E8E84-426E-40DD-AFC4-6F175D3DCCD1}">
                  <a14:hiddenFill xmlns:a14="http://schemas.microsoft.com/office/drawing/2010/main">
                    <a:noFill/>
                  </a14:hiddenFill>
                </a:ext>
              </a:extLst>
            </p:spPr>
          </p:cxnSp>
          <p:cxnSp>
            <p:nvCxnSpPr>
              <p:cNvPr id="15385" name="AutoShape 20"/>
              <p:cNvCxnSpPr>
                <a:cxnSpLocks noChangeShapeType="1"/>
                <a:stCxn id="15399" idx="1"/>
                <a:endCxn id="15406" idx="3"/>
              </p:cNvCxnSpPr>
              <p:nvPr/>
            </p:nvCxnSpPr>
            <p:spPr bwMode="auto">
              <a:xfrm rot="10800000" flipV="1">
                <a:off x="2051050" y="4545013"/>
                <a:ext cx="1874838" cy="936625"/>
              </a:xfrm>
              <a:prstGeom prst="bentConnector3">
                <a:avLst>
                  <a:gd name="adj1" fmla="val 49958"/>
                </a:avLst>
              </a:prstGeom>
              <a:noFill/>
              <a:ln w="12700">
                <a:solidFill>
                  <a:srgbClr val="FF9900"/>
                </a:solidFill>
                <a:miter lim="800000"/>
                <a:headEnd/>
                <a:tailEnd type="triangle" w="med" len="med"/>
              </a:ln>
              <a:extLst>
                <a:ext uri="{909E8E84-426E-40DD-AFC4-6F175D3DCCD1}">
                  <a14:hiddenFill xmlns:a14="http://schemas.microsoft.com/office/drawing/2010/main">
                    <a:noFill/>
                  </a14:hiddenFill>
                </a:ext>
              </a:extLst>
            </p:spPr>
          </p:cxnSp>
          <p:cxnSp>
            <p:nvCxnSpPr>
              <p:cNvPr id="15386" name="AutoShape 24"/>
              <p:cNvCxnSpPr>
                <a:cxnSpLocks noChangeShapeType="1"/>
                <a:stCxn id="15399" idx="1"/>
                <a:endCxn id="15405" idx="3"/>
              </p:cNvCxnSpPr>
              <p:nvPr/>
            </p:nvCxnSpPr>
            <p:spPr bwMode="auto">
              <a:xfrm rot="10800000">
                <a:off x="2051050" y="4545013"/>
                <a:ext cx="1874838" cy="0"/>
              </a:xfrm>
              <a:prstGeom prst="straightConnector1">
                <a:avLst/>
              </a:prstGeom>
              <a:noFill/>
              <a:ln w="15875">
                <a:solidFill>
                  <a:srgbClr val="FF9900"/>
                </a:solidFill>
                <a:round/>
                <a:headEnd/>
                <a:tailEnd type="triangle" w="med" len="med"/>
              </a:ln>
              <a:extLst>
                <a:ext uri="{909E8E84-426E-40DD-AFC4-6F175D3DCCD1}">
                  <a14:hiddenFill xmlns:a14="http://schemas.microsoft.com/office/drawing/2010/main">
                    <a:noFill/>
                  </a14:hiddenFill>
                </a:ext>
              </a:extLst>
            </p:spPr>
          </p:cxnSp>
        </p:grpSp>
      </p:grpSp>
      <p:grpSp>
        <p:nvGrpSpPr>
          <p:cNvPr id="15375" name="Group 18"/>
          <p:cNvGrpSpPr>
            <a:grpSpLocks/>
          </p:cNvGrpSpPr>
          <p:nvPr/>
        </p:nvGrpSpPr>
        <p:grpSpPr bwMode="auto">
          <a:xfrm>
            <a:off x="5868144" y="5300309"/>
            <a:ext cx="3093709" cy="338554"/>
            <a:chOff x="5868413" y="5300663"/>
            <a:chExt cx="3093927" cy="338617"/>
          </a:xfrm>
        </p:grpSpPr>
        <p:sp>
          <p:nvSpPr>
            <p:cNvPr id="15380" name="Text Box 29"/>
            <p:cNvSpPr txBox="1">
              <a:spLocks noChangeArrowheads="1"/>
            </p:cNvSpPr>
            <p:nvPr/>
          </p:nvSpPr>
          <p:spPr bwMode="auto">
            <a:xfrm>
              <a:off x="6588125" y="5300663"/>
              <a:ext cx="2374215" cy="338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1600" dirty="0" smtClean="0">
                  <a:solidFill>
                    <a:srgbClr val="000000"/>
                  </a:solidFill>
                </a:rPr>
                <a:t>Total </a:t>
              </a:r>
              <a:r>
                <a:rPr lang="nl-NL" sz="1600" dirty="0" err="1" smtClean="0">
                  <a:solidFill>
                    <a:srgbClr val="000000"/>
                  </a:solidFill>
                </a:rPr>
                <a:t>primary</a:t>
              </a:r>
              <a:r>
                <a:rPr lang="nl-NL" sz="1600" dirty="0" smtClean="0">
                  <a:solidFill>
                    <a:srgbClr val="000000"/>
                  </a:solidFill>
                </a:rPr>
                <a:t> </a:t>
              </a:r>
              <a:r>
                <a:rPr lang="nl-NL" sz="1600" dirty="0" err="1" smtClean="0">
                  <a:solidFill>
                    <a:srgbClr val="000000"/>
                  </a:solidFill>
                </a:rPr>
                <a:t>production</a:t>
              </a:r>
              <a:endParaRPr lang="en-US" sz="1600" dirty="0" smtClean="0">
                <a:solidFill>
                  <a:srgbClr val="000000"/>
                </a:solidFill>
              </a:endParaRPr>
            </a:p>
          </p:txBody>
        </p:sp>
        <p:cxnSp>
          <p:nvCxnSpPr>
            <p:cNvPr id="21534" name="AutoShape 35"/>
            <p:cNvCxnSpPr>
              <a:cxnSpLocks noChangeShapeType="1"/>
              <a:stCxn id="15400" idx="3"/>
              <a:endCxn id="15380" idx="1"/>
            </p:cNvCxnSpPr>
            <p:nvPr/>
          </p:nvCxnSpPr>
          <p:spPr bwMode="auto">
            <a:xfrm flipV="1">
              <a:off x="5868413" y="5469972"/>
              <a:ext cx="719712" cy="11260"/>
            </a:xfrm>
            <a:prstGeom prst="bentConnector3">
              <a:avLst>
                <a:gd name="adj1" fmla="val 50000"/>
              </a:avLst>
            </a:prstGeom>
            <a:noFill/>
            <a:ln w="15875">
              <a:solidFill>
                <a:schemeClr val="accent6">
                  <a:lumMod val="60000"/>
                  <a:lumOff val="40000"/>
                </a:schemeClr>
              </a:solidFill>
              <a:miter lim="800000"/>
              <a:headEnd/>
              <a:tailEnd type="triangle" w="med" len="med"/>
            </a:ln>
            <a:effectLst/>
            <a:extLst/>
          </p:spPr>
        </p:cxnSp>
      </p:grpSp>
      <p:grpSp>
        <p:nvGrpSpPr>
          <p:cNvPr id="15376" name="Group 26"/>
          <p:cNvGrpSpPr>
            <a:grpSpLocks/>
          </p:cNvGrpSpPr>
          <p:nvPr/>
        </p:nvGrpSpPr>
        <p:grpSpPr bwMode="auto">
          <a:xfrm>
            <a:off x="2051050" y="3392488"/>
            <a:ext cx="1874838" cy="2089150"/>
            <a:chOff x="2051050" y="3392488"/>
            <a:chExt cx="1874970" cy="2089538"/>
          </a:xfrm>
        </p:grpSpPr>
        <p:cxnSp>
          <p:nvCxnSpPr>
            <p:cNvPr id="15377" name="AutoShape 18"/>
            <p:cNvCxnSpPr>
              <a:cxnSpLocks noChangeShapeType="1"/>
              <a:stCxn id="15400" idx="1"/>
              <a:endCxn id="15404" idx="3"/>
            </p:cNvCxnSpPr>
            <p:nvPr/>
          </p:nvCxnSpPr>
          <p:spPr bwMode="auto">
            <a:xfrm rot="10800000">
              <a:off x="2051050" y="3392488"/>
              <a:ext cx="1874970" cy="2088744"/>
            </a:xfrm>
            <a:prstGeom prst="bentConnector3">
              <a:avLst>
                <a:gd name="adj1" fmla="val 50000"/>
              </a:avLst>
            </a:prstGeom>
            <a:noFill/>
            <a:ln w="15875">
              <a:solidFill>
                <a:srgbClr val="CC00FF"/>
              </a:solidFill>
              <a:miter lim="800000"/>
              <a:headEnd/>
              <a:tailEnd type="triangle" w="med" len="med"/>
            </a:ln>
            <a:extLst>
              <a:ext uri="{909E8E84-426E-40DD-AFC4-6F175D3DCCD1}">
                <a14:hiddenFill xmlns:a14="http://schemas.microsoft.com/office/drawing/2010/main">
                  <a:noFill/>
                </a14:hiddenFill>
              </a:ext>
            </a:extLst>
          </p:spPr>
        </p:cxnSp>
        <p:cxnSp>
          <p:nvCxnSpPr>
            <p:cNvPr id="15378" name="AutoShape 21"/>
            <p:cNvCxnSpPr>
              <a:cxnSpLocks noChangeShapeType="1"/>
              <a:stCxn id="15400" idx="1"/>
              <a:endCxn id="15406" idx="3"/>
            </p:cNvCxnSpPr>
            <p:nvPr/>
          </p:nvCxnSpPr>
          <p:spPr bwMode="auto">
            <a:xfrm flipH="1">
              <a:off x="2051050" y="5481232"/>
              <a:ext cx="1874970" cy="794"/>
            </a:xfrm>
            <a:prstGeom prst="straightConnector1">
              <a:avLst/>
            </a:prstGeom>
            <a:noFill/>
            <a:ln w="12700">
              <a:solidFill>
                <a:srgbClr val="CC00FF"/>
              </a:solidFill>
              <a:round/>
              <a:headEnd/>
              <a:tailEnd type="triangle" w="med" len="med"/>
            </a:ln>
            <a:extLst>
              <a:ext uri="{909E8E84-426E-40DD-AFC4-6F175D3DCCD1}">
                <a14:hiddenFill xmlns:a14="http://schemas.microsoft.com/office/drawing/2010/main">
                  <a:noFill/>
                </a14:hiddenFill>
              </a:ext>
            </a:extLst>
          </p:spPr>
        </p:cxnSp>
        <p:cxnSp>
          <p:nvCxnSpPr>
            <p:cNvPr id="15379" name="AutoShape 25"/>
            <p:cNvCxnSpPr>
              <a:cxnSpLocks noChangeShapeType="1"/>
              <a:stCxn id="15400" idx="1"/>
              <a:endCxn id="15405" idx="3"/>
            </p:cNvCxnSpPr>
            <p:nvPr/>
          </p:nvCxnSpPr>
          <p:spPr bwMode="auto">
            <a:xfrm rot="10800000">
              <a:off x="2051050" y="4545228"/>
              <a:ext cx="1874970" cy="936005"/>
            </a:xfrm>
            <a:prstGeom prst="bentConnector3">
              <a:avLst>
                <a:gd name="adj1" fmla="val 50000"/>
              </a:avLst>
            </a:prstGeom>
            <a:noFill/>
            <a:ln w="15875">
              <a:solidFill>
                <a:srgbClr val="CC00FF"/>
              </a:solidFill>
              <a:miter lim="800000"/>
              <a:headEnd/>
              <a:tailEnd type="triangle" w="med" len="med"/>
            </a:ln>
            <a:extLst>
              <a:ext uri="{909E8E84-426E-40DD-AFC4-6F175D3DCCD1}">
                <a14:hiddenFill xmlns:a14="http://schemas.microsoft.com/office/drawing/2010/main">
                  <a:noFill/>
                </a14:hiddenFill>
              </a:ext>
            </a:extLst>
          </p:spPr>
        </p:cxnSp>
      </p:grpSp>
      <p:cxnSp>
        <p:nvCxnSpPr>
          <p:cNvPr id="15370" name="AutoShape 50"/>
          <p:cNvCxnSpPr>
            <a:cxnSpLocks noChangeShapeType="1"/>
          </p:cNvCxnSpPr>
          <p:nvPr/>
        </p:nvCxnSpPr>
        <p:spPr bwMode="auto">
          <a:xfrm flipV="1">
            <a:off x="2051050" y="3789363"/>
            <a:ext cx="2774950" cy="503237"/>
          </a:xfrm>
          <a:prstGeom prst="straightConnector1">
            <a:avLst/>
          </a:prstGeom>
          <a:noFill/>
          <a:ln w="15875">
            <a:solidFill>
              <a:schemeClr val="folHlink"/>
            </a:solidFill>
            <a:round/>
            <a:headEnd/>
            <a:tailEnd type="triangle" w="med" len="med"/>
          </a:ln>
          <a:extLst>
            <a:ext uri="{909E8E84-426E-40DD-AFC4-6F175D3DCCD1}">
              <a14:hiddenFill xmlns:a14="http://schemas.microsoft.com/office/drawing/2010/main">
                <a:noFill/>
              </a14:hiddenFill>
            </a:ext>
          </a:extLst>
        </p:spPr>
      </p:cxnSp>
      <p:sp>
        <p:nvSpPr>
          <p:cNvPr id="15371" name="Line 52"/>
          <p:cNvSpPr>
            <a:spLocks noChangeShapeType="1"/>
          </p:cNvSpPr>
          <p:nvPr/>
        </p:nvSpPr>
        <p:spPr bwMode="auto">
          <a:xfrm>
            <a:off x="2051050" y="4797425"/>
            <a:ext cx="1791327" cy="502884"/>
          </a:xfrm>
          <a:prstGeom prst="line">
            <a:avLst/>
          </a:prstGeom>
          <a:noFill/>
          <a:ln w="15875">
            <a:solidFill>
              <a:schemeClr val="folHlink"/>
            </a:solidFill>
            <a:round/>
            <a:headEnd type="triangle"/>
            <a:tailEnd type="none" w="med" len="med"/>
          </a:ln>
          <a:extLst>
            <a:ext uri="{909E8E84-426E-40DD-AFC4-6F175D3DCCD1}">
              <a14:hiddenFill xmlns:a14="http://schemas.microsoft.com/office/drawing/2010/main">
                <a:noFill/>
              </a14:hiddenFill>
            </a:ext>
          </a:extLst>
        </p:spPr>
        <p:txBody>
          <a:bodyPr/>
          <a:lstStyle/>
          <a:p>
            <a:endParaRPr lang="en-GB" smtClean="0">
              <a:solidFill>
                <a:srgbClr val="000000"/>
              </a:solidFill>
              <a:latin typeface="Arial" pitchFamily="34" charset="0"/>
            </a:endParaRPr>
          </a:p>
        </p:txBody>
      </p:sp>
      <p:sp>
        <p:nvSpPr>
          <p:cNvPr id="15372" name="Text Box 53"/>
          <p:cNvSpPr txBox="1">
            <a:spLocks noChangeArrowheads="1"/>
          </p:cNvSpPr>
          <p:nvPr/>
        </p:nvSpPr>
        <p:spPr bwMode="auto">
          <a:xfrm>
            <a:off x="2180282" y="4170365"/>
            <a:ext cx="14221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1200" b="1" dirty="0" err="1" smtClean="0">
                <a:solidFill>
                  <a:srgbClr val="99CC00"/>
                </a:solidFill>
              </a:rPr>
              <a:t>Uptake</a:t>
            </a:r>
            <a:r>
              <a:rPr lang="nl-NL" sz="1200" b="1" dirty="0" smtClean="0">
                <a:solidFill>
                  <a:srgbClr val="99CC00"/>
                </a:solidFill>
              </a:rPr>
              <a:t>/</a:t>
            </a:r>
            <a:r>
              <a:rPr lang="nl-NL" sz="1200" b="1" dirty="0" err="1" smtClean="0">
                <a:solidFill>
                  <a:srgbClr val="99CC00"/>
                </a:solidFill>
              </a:rPr>
              <a:t>excretion</a:t>
            </a:r>
            <a:endParaRPr lang="en-US" sz="1200" b="1" dirty="0" smtClean="0">
              <a:solidFill>
                <a:srgbClr val="99CC00"/>
              </a:solidFill>
            </a:endParaRPr>
          </a:p>
        </p:txBody>
      </p:sp>
      <p:sp>
        <p:nvSpPr>
          <p:cNvPr id="15373" name="Text Box 56"/>
          <p:cNvSpPr txBox="1">
            <a:spLocks noChangeArrowheads="1"/>
          </p:cNvSpPr>
          <p:nvPr/>
        </p:nvSpPr>
        <p:spPr bwMode="auto">
          <a:xfrm rot="1023541">
            <a:off x="2140926" y="4741882"/>
            <a:ext cx="13404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1200" b="1" dirty="0" err="1" smtClean="0">
                <a:solidFill>
                  <a:srgbClr val="99CC00"/>
                </a:solidFill>
              </a:rPr>
              <a:t>Limiting</a:t>
            </a:r>
            <a:r>
              <a:rPr lang="nl-NL" sz="1200" b="1" dirty="0" smtClean="0">
                <a:solidFill>
                  <a:srgbClr val="99CC00"/>
                </a:solidFill>
              </a:rPr>
              <a:t> factors</a:t>
            </a:r>
            <a:endParaRPr lang="en-US" sz="1200" b="1" dirty="0" smtClean="0">
              <a:solidFill>
                <a:srgbClr val="99CC00"/>
              </a:solidFill>
            </a:endParaRPr>
          </a:p>
        </p:txBody>
      </p:sp>
      <p:cxnSp>
        <p:nvCxnSpPr>
          <p:cNvPr id="15374" name="AutoShape 50"/>
          <p:cNvCxnSpPr>
            <a:cxnSpLocks noChangeShapeType="1"/>
          </p:cNvCxnSpPr>
          <p:nvPr/>
        </p:nvCxnSpPr>
        <p:spPr bwMode="auto">
          <a:xfrm>
            <a:off x="2051050" y="4401344"/>
            <a:ext cx="1874838" cy="0"/>
          </a:xfrm>
          <a:prstGeom prst="straightConnector1">
            <a:avLst/>
          </a:prstGeom>
          <a:noFill/>
          <a:ln w="15875">
            <a:solidFill>
              <a:schemeClr val="folHlink"/>
            </a:solidFill>
            <a:round/>
            <a:headEnd/>
            <a:tailEnd type="triangle" w="med" len="med"/>
          </a:ln>
          <a:extLst>
            <a:ext uri="{909E8E84-426E-40DD-AFC4-6F175D3DCCD1}">
              <a14:hiddenFill xmlns:a14="http://schemas.microsoft.com/office/drawing/2010/main">
                <a:noFill/>
              </a14:hiddenFill>
            </a:ext>
          </a:extLst>
        </p:spPr>
      </p:cxnSp>
      <p:sp>
        <p:nvSpPr>
          <p:cNvPr id="3" name="TextBox 2"/>
          <p:cNvSpPr txBox="1"/>
          <p:nvPr/>
        </p:nvSpPr>
        <p:spPr>
          <a:xfrm>
            <a:off x="3842377" y="1572270"/>
            <a:ext cx="1593719" cy="461665"/>
          </a:xfrm>
          <a:prstGeom prst="rect">
            <a:avLst/>
          </a:prstGeom>
          <a:noFill/>
        </p:spPr>
        <p:txBody>
          <a:bodyPr wrap="square" rtlCol="0">
            <a:spAutoFit/>
          </a:bodyPr>
          <a:lstStyle/>
          <a:p>
            <a:r>
              <a:rPr lang="en-US" sz="2400" dirty="0" smtClean="0"/>
              <a:t>DELWAQ</a:t>
            </a:r>
            <a:endParaRPr lang="en-GB" sz="2400" dirty="0"/>
          </a:p>
        </p:txBody>
      </p:sp>
      <p:cxnSp>
        <p:nvCxnSpPr>
          <p:cNvPr id="6" name="Straight Arrow Connector 5"/>
          <p:cNvCxnSpPr>
            <a:stCxn id="15406" idx="3"/>
          </p:cNvCxnSpPr>
          <p:nvPr/>
        </p:nvCxnSpPr>
        <p:spPr>
          <a:xfrm flipV="1">
            <a:off x="2051050" y="4797425"/>
            <a:ext cx="1874838" cy="6842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31390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0" y="0"/>
            <a:ext cx="9144000" cy="981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03" name="Rectangle 3"/>
          <p:cNvSpPr>
            <a:spLocks noChangeArrowheads="1"/>
          </p:cNvSpPr>
          <p:nvPr/>
        </p:nvSpPr>
        <p:spPr bwMode="auto">
          <a:xfrm>
            <a:off x="0" y="981075"/>
            <a:ext cx="9144000" cy="2735263"/>
          </a:xfrm>
          <a:prstGeom prst="rect">
            <a:avLst/>
          </a:prstGeom>
          <a:solidFill>
            <a:srgbClr val="C4E7FE"/>
          </a:solidFill>
          <a:ln w="9525">
            <a:solidFill>
              <a:srgbClr val="C4E7F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04" name="Rectangle 4"/>
          <p:cNvSpPr>
            <a:spLocks noChangeArrowheads="1"/>
          </p:cNvSpPr>
          <p:nvPr/>
        </p:nvSpPr>
        <p:spPr bwMode="auto">
          <a:xfrm>
            <a:off x="0" y="3716338"/>
            <a:ext cx="9144000" cy="3141662"/>
          </a:xfrm>
          <a:prstGeom prst="rect">
            <a:avLst/>
          </a:prstGeom>
          <a:solidFill>
            <a:srgbClr val="FFE8D1"/>
          </a:solidFill>
          <a:ln w="9525">
            <a:solidFill>
              <a:srgbClr val="FFE8D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05" name="Rectangle 5"/>
          <p:cNvSpPr>
            <a:spLocks noChangeArrowheads="1"/>
          </p:cNvSpPr>
          <p:nvPr/>
        </p:nvSpPr>
        <p:spPr bwMode="auto">
          <a:xfrm>
            <a:off x="612775" y="404813"/>
            <a:ext cx="2305050" cy="576262"/>
          </a:xfrm>
          <a:prstGeom prst="rect">
            <a:avLst/>
          </a:prstGeom>
          <a:solidFill>
            <a:srgbClr val="DAFF7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06" name="Rectangle 6"/>
          <p:cNvSpPr>
            <a:spLocks noChangeArrowheads="1"/>
          </p:cNvSpPr>
          <p:nvPr/>
        </p:nvSpPr>
        <p:spPr bwMode="auto">
          <a:xfrm>
            <a:off x="612775" y="2132013"/>
            <a:ext cx="2305050" cy="576262"/>
          </a:xfrm>
          <a:prstGeom prst="rect">
            <a:avLst/>
          </a:prstGeom>
          <a:solidFill>
            <a:srgbClr val="DAFF7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07" name="Rectangle 7"/>
          <p:cNvSpPr>
            <a:spLocks noChangeArrowheads="1"/>
          </p:cNvSpPr>
          <p:nvPr/>
        </p:nvSpPr>
        <p:spPr bwMode="auto">
          <a:xfrm>
            <a:off x="612775" y="3860800"/>
            <a:ext cx="2305050" cy="576263"/>
          </a:xfrm>
          <a:prstGeom prst="rect">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08" name="Rectangle 8"/>
          <p:cNvSpPr>
            <a:spLocks noChangeArrowheads="1"/>
          </p:cNvSpPr>
          <p:nvPr/>
        </p:nvSpPr>
        <p:spPr bwMode="auto">
          <a:xfrm>
            <a:off x="612775" y="5589588"/>
            <a:ext cx="2305050" cy="576262"/>
          </a:xfrm>
          <a:prstGeom prst="rect">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09" name="Text Box 9"/>
          <p:cNvSpPr txBox="1">
            <a:spLocks noChangeArrowheads="1"/>
          </p:cNvSpPr>
          <p:nvPr/>
        </p:nvSpPr>
        <p:spPr bwMode="auto">
          <a:xfrm>
            <a:off x="684213" y="549275"/>
            <a:ext cx="21605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nl-NL" smtClean="0">
                <a:solidFill>
                  <a:srgbClr val="000000"/>
                </a:solidFill>
                <a:latin typeface="Humanst521 BT" pitchFamily="34" charset="0"/>
              </a:rPr>
              <a:t>emergent</a:t>
            </a:r>
            <a:endParaRPr lang="en-US" smtClean="0">
              <a:solidFill>
                <a:srgbClr val="000000"/>
              </a:solidFill>
              <a:latin typeface="Humanst521 BT" pitchFamily="34" charset="0"/>
            </a:endParaRPr>
          </a:p>
        </p:txBody>
      </p:sp>
      <p:sp>
        <p:nvSpPr>
          <p:cNvPr id="25610" name="Text Box 10"/>
          <p:cNvSpPr txBox="1">
            <a:spLocks noChangeArrowheads="1"/>
          </p:cNvSpPr>
          <p:nvPr/>
        </p:nvSpPr>
        <p:spPr bwMode="auto">
          <a:xfrm>
            <a:off x="684213" y="2276475"/>
            <a:ext cx="21605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nl-NL" smtClean="0">
                <a:solidFill>
                  <a:srgbClr val="000000"/>
                </a:solidFill>
                <a:latin typeface="Humanst521 BT" pitchFamily="34" charset="0"/>
              </a:rPr>
              <a:t>submergent</a:t>
            </a:r>
            <a:endParaRPr lang="en-US" smtClean="0">
              <a:solidFill>
                <a:srgbClr val="000000"/>
              </a:solidFill>
              <a:latin typeface="Humanst521 BT" pitchFamily="34" charset="0"/>
            </a:endParaRPr>
          </a:p>
        </p:txBody>
      </p:sp>
      <p:sp>
        <p:nvSpPr>
          <p:cNvPr id="25611" name="Text Box 11"/>
          <p:cNvSpPr txBox="1">
            <a:spLocks noChangeArrowheads="1"/>
          </p:cNvSpPr>
          <p:nvPr/>
        </p:nvSpPr>
        <p:spPr bwMode="auto">
          <a:xfrm>
            <a:off x="684213" y="3933825"/>
            <a:ext cx="21605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nl-NL" smtClean="0">
                <a:solidFill>
                  <a:srgbClr val="000000"/>
                </a:solidFill>
                <a:latin typeface="Humanst521 BT" pitchFamily="34" charset="0"/>
              </a:rPr>
              <a:t>roots</a:t>
            </a:r>
            <a:endParaRPr lang="en-US" smtClean="0">
              <a:solidFill>
                <a:srgbClr val="000000"/>
              </a:solidFill>
              <a:latin typeface="Humanst521 BT" pitchFamily="34" charset="0"/>
            </a:endParaRPr>
          </a:p>
        </p:txBody>
      </p:sp>
      <p:sp>
        <p:nvSpPr>
          <p:cNvPr id="25612" name="Text Box 12"/>
          <p:cNvSpPr txBox="1">
            <a:spLocks noChangeArrowheads="1"/>
          </p:cNvSpPr>
          <p:nvPr/>
        </p:nvSpPr>
        <p:spPr bwMode="auto">
          <a:xfrm>
            <a:off x="684213" y="5654675"/>
            <a:ext cx="21605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nl-NL" smtClean="0">
                <a:solidFill>
                  <a:srgbClr val="000000"/>
                </a:solidFill>
                <a:latin typeface="Humanst521 BT" pitchFamily="34" charset="0"/>
              </a:rPr>
              <a:t>rhizome</a:t>
            </a:r>
            <a:endParaRPr lang="en-US" smtClean="0">
              <a:solidFill>
                <a:srgbClr val="000000"/>
              </a:solidFill>
              <a:latin typeface="Humanst521 BT" pitchFamily="34" charset="0"/>
            </a:endParaRPr>
          </a:p>
        </p:txBody>
      </p:sp>
      <p:sp>
        <p:nvSpPr>
          <p:cNvPr id="25613" name="Line 13"/>
          <p:cNvSpPr>
            <a:spLocks noChangeShapeType="1"/>
          </p:cNvSpPr>
          <p:nvPr/>
        </p:nvSpPr>
        <p:spPr bwMode="auto">
          <a:xfrm>
            <a:off x="2557463" y="4437063"/>
            <a:ext cx="0" cy="1152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14" name="Line 14"/>
          <p:cNvSpPr>
            <a:spLocks noChangeShapeType="1"/>
          </p:cNvSpPr>
          <p:nvPr/>
        </p:nvSpPr>
        <p:spPr bwMode="auto">
          <a:xfrm>
            <a:off x="973138" y="4437063"/>
            <a:ext cx="0" cy="1152525"/>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15" name="Line 15"/>
          <p:cNvSpPr>
            <a:spLocks noChangeShapeType="1"/>
          </p:cNvSpPr>
          <p:nvPr/>
        </p:nvSpPr>
        <p:spPr bwMode="auto">
          <a:xfrm>
            <a:off x="2557463" y="2708275"/>
            <a:ext cx="0" cy="1152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16" name="Line 16"/>
          <p:cNvSpPr>
            <a:spLocks noChangeShapeType="1"/>
          </p:cNvSpPr>
          <p:nvPr/>
        </p:nvSpPr>
        <p:spPr bwMode="auto">
          <a:xfrm>
            <a:off x="973138" y="2708275"/>
            <a:ext cx="0" cy="1152525"/>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17" name="Line 17"/>
          <p:cNvSpPr>
            <a:spLocks noChangeShapeType="1"/>
          </p:cNvSpPr>
          <p:nvPr/>
        </p:nvSpPr>
        <p:spPr bwMode="auto">
          <a:xfrm>
            <a:off x="973138" y="981075"/>
            <a:ext cx="0" cy="1152525"/>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18" name="Rectangle 18"/>
          <p:cNvSpPr>
            <a:spLocks noChangeArrowheads="1"/>
          </p:cNvSpPr>
          <p:nvPr/>
        </p:nvSpPr>
        <p:spPr bwMode="auto">
          <a:xfrm>
            <a:off x="3563938" y="1268413"/>
            <a:ext cx="2303462" cy="5746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19" name="Text Box 19"/>
          <p:cNvSpPr txBox="1">
            <a:spLocks noChangeArrowheads="1"/>
          </p:cNvSpPr>
          <p:nvPr/>
        </p:nvSpPr>
        <p:spPr bwMode="auto">
          <a:xfrm>
            <a:off x="3708400" y="1412875"/>
            <a:ext cx="19446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nl-NL" smtClean="0">
                <a:solidFill>
                  <a:srgbClr val="000000"/>
                </a:solidFill>
                <a:latin typeface="Humanst521 BT" pitchFamily="34" charset="0"/>
              </a:rPr>
              <a:t>detritus (water)</a:t>
            </a:r>
            <a:endParaRPr lang="en-US" smtClean="0">
              <a:solidFill>
                <a:srgbClr val="000000"/>
              </a:solidFill>
              <a:latin typeface="Humanst521 BT" pitchFamily="34" charset="0"/>
            </a:endParaRPr>
          </a:p>
        </p:txBody>
      </p:sp>
      <p:sp>
        <p:nvSpPr>
          <p:cNvPr id="25620" name="Rectangle 20"/>
          <p:cNvSpPr>
            <a:spLocks noChangeArrowheads="1"/>
          </p:cNvSpPr>
          <p:nvPr/>
        </p:nvSpPr>
        <p:spPr bwMode="auto">
          <a:xfrm>
            <a:off x="3492500" y="4652963"/>
            <a:ext cx="2303463" cy="5746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21" name="Text Box 21"/>
          <p:cNvSpPr txBox="1">
            <a:spLocks noChangeArrowheads="1"/>
          </p:cNvSpPr>
          <p:nvPr/>
        </p:nvSpPr>
        <p:spPr bwMode="auto">
          <a:xfrm>
            <a:off x="3635374" y="4702969"/>
            <a:ext cx="23780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nl-NL" dirty="0" err="1" smtClean="0">
                <a:solidFill>
                  <a:srgbClr val="000000"/>
                </a:solidFill>
                <a:latin typeface="Humanst521 BT" pitchFamily="34" charset="0"/>
              </a:rPr>
              <a:t>detritus</a:t>
            </a:r>
            <a:r>
              <a:rPr lang="en-US" dirty="0" smtClean="0">
                <a:solidFill>
                  <a:srgbClr val="000000"/>
                </a:solidFill>
                <a:latin typeface="Humanst521 BT" pitchFamily="34" charset="0"/>
              </a:rPr>
              <a:t> (sediment)</a:t>
            </a:r>
          </a:p>
        </p:txBody>
      </p:sp>
      <p:sp>
        <p:nvSpPr>
          <p:cNvPr id="25622" name="Line 22"/>
          <p:cNvSpPr>
            <a:spLocks noChangeShapeType="1"/>
          </p:cNvSpPr>
          <p:nvPr/>
        </p:nvSpPr>
        <p:spPr bwMode="auto">
          <a:xfrm>
            <a:off x="5580063" y="1844675"/>
            <a:ext cx="0" cy="2808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23" name="Line 23"/>
          <p:cNvSpPr>
            <a:spLocks noChangeShapeType="1"/>
          </p:cNvSpPr>
          <p:nvPr/>
        </p:nvSpPr>
        <p:spPr bwMode="auto">
          <a:xfrm>
            <a:off x="3995738" y="1844675"/>
            <a:ext cx="0" cy="2808288"/>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24" name="Line 24"/>
          <p:cNvSpPr>
            <a:spLocks noChangeShapeType="1"/>
          </p:cNvSpPr>
          <p:nvPr/>
        </p:nvSpPr>
        <p:spPr bwMode="auto">
          <a:xfrm>
            <a:off x="2916238" y="620713"/>
            <a:ext cx="936625" cy="647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25" name="Line 25"/>
          <p:cNvSpPr>
            <a:spLocks noChangeShapeType="1"/>
          </p:cNvSpPr>
          <p:nvPr/>
        </p:nvSpPr>
        <p:spPr bwMode="auto">
          <a:xfrm flipV="1">
            <a:off x="2916238" y="1844675"/>
            <a:ext cx="1008062" cy="647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26" name="Line 26"/>
          <p:cNvSpPr>
            <a:spLocks noChangeShapeType="1"/>
          </p:cNvSpPr>
          <p:nvPr/>
        </p:nvSpPr>
        <p:spPr bwMode="auto">
          <a:xfrm>
            <a:off x="2916238" y="4076700"/>
            <a:ext cx="792162"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27" name="Line 27"/>
          <p:cNvSpPr>
            <a:spLocks noChangeShapeType="1"/>
          </p:cNvSpPr>
          <p:nvPr/>
        </p:nvSpPr>
        <p:spPr bwMode="auto">
          <a:xfrm>
            <a:off x="5868988" y="1557338"/>
            <a:ext cx="9366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28" name="Line 28"/>
          <p:cNvSpPr>
            <a:spLocks noChangeShapeType="1"/>
          </p:cNvSpPr>
          <p:nvPr/>
        </p:nvSpPr>
        <p:spPr bwMode="auto">
          <a:xfrm>
            <a:off x="5795963" y="4941888"/>
            <a:ext cx="9366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29" name="Rectangle 29"/>
          <p:cNvSpPr>
            <a:spLocks noChangeArrowheads="1"/>
          </p:cNvSpPr>
          <p:nvPr/>
        </p:nvSpPr>
        <p:spPr bwMode="auto">
          <a:xfrm>
            <a:off x="6805613" y="1268413"/>
            <a:ext cx="2303462" cy="5746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30" name="Text Box 30"/>
          <p:cNvSpPr txBox="1">
            <a:spLocks noChangeArrowheads="1"/>
          </p:cNvSpPr>
          <p:nvPr/>
        </p:nvSpPr>
        <p:spPr bwMode="auto">
          <a:xfrm>
            <a:off x="6950075" y="1196975"/>
            <a:ext cx="19446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nl-NL" smtClean="0">
                <a:solidFill>
                  <a:srgbClr val="000000"/>
                </a:solidFill>
                <a:latin typeface="Humanst521 BT" pitchFamily="34" charset="0"/>
              </a:rPr>
              <a:t>dissolved nutrients (water)</a:t>
            </a:r>
            <a:endParaRPr lang="en-US" smtClean="0">
              <a:solidFill>
                <a:srgbClr val="000000"/>
              </a:solidFill>
              <a:latin typeface="Humanst521 BT" pitchFamily="34" charset="0"/>
            </a:endParaRPr>
          </a:p>
        </p:txBody>
      </p:sp>
      <p:sp>
        <p:nvSpPr>
          <p:cNvPr id="25631" name="Rectangle 31"/>
          <p:cNvSpPr>
            <a:spLocks noChangeArrowheads="1"/>
          </p:cNvSpPr>
          <p:nvPr/>
        </p:nvSpPr>
        <p:spPr bwMode="auto">
          <a:xfrm>
            <a:off x="6734175" y="4652963"/>
            <a:ext cx="2303463" cy="5746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32" name="Text Box 32"/>
          <p:cNvSpPr txBox="1">
            <a:spLocks noChangeArrowheads="1"/>
          </p:cNvSpPr>
          <p:nvPr/>
        </p:nvSpPr>
        <p:spPr bwMode="auto">
          <a:xfrm>
            <a:off x="6734684" y="4619625"/>
            <a:ext cx="237547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nl-NL" dirty="0" err="1" smtClean="0">
                <a:solidFill>
                  <a:srgbClr val="000000"/>
                </a:solidFill>
                <a:latin typeface="Humanst521 BT" pitchFamily="34" charset="0"/>
              </a:rPr>
              <a:t>dissolved</a:t>
            </a:r>
            <a:r>
              <a:rPr lang="nl-NL" dirty="0" smtClean="0">
                <a:solidFill>
                  <a:srgbClr val="000000"/>
                </a:solidFill>
                <a:latin typeface="Humanst521 BT" pitchFamily="34" charset="0"/>
              </a:rPr>
              <a:t> </a:t>
            </a:r>
            <a:r>
              <a:rPr lang="nl-NL" dirty="0" err="1" smtClean="0">
                <a:solidFill>
                  <a:srgbClr val="000000"/>
                </a:solidFill>
                <a:latin typeface="Humanst521 BT" pitchFamily="34" charset="0"/>
              </a:rPr>
              <a:t>nutrients</a:t>
            </a:r>
            <a:r>
              <a:rPr lang="en-US" dirty="0" smtClean="0">
                <a:solidFill>
                  <a:srgbClr val="000000"/>
                </a:solidFill>
                <a:latin typeface="Humanst521 BT" pitchFamily="34" charset="0"/>
              </a:rPr>
              <a:t> (sediment)</a:t>
            </a:r>
          </a:p>
        </p:txBody>
      </p:sp>
      <p:sp>
        <p:nvSpPr>
          <p:cNvPr id="25633" name="Arc 33"/>
          <p:cNvSpPr>
            <a:spLocks/>
          </p:cNvSpPr>
          <p:nvPr/>
        </p:nvSpPr>
        <p:spPr bwMode="auto">
          <a:xfrm>
            <a:off x="2916238" y="4076700"/>
            <a:ext cx="4803775" cy="576263"/>
          </a:xfrm>
          <a:custGeom>
            <a:avLst/>
            <a:gdLst>
              <a:gd name="G0" fmla="+- 0 0 0"/>
              <a:gd name="G1" fmla="+- 21600 0 0"/>
              <a:gd name="G2" fmla="+- 21600 0 0"/>
              <a:gd name="T0" fmla="*/ 98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97" y="0"/>
                </a:moveTo>
                <a:cubicBezTo>
                  <a:pt x="11988" y="54"/>
                  <a:pt x="21600" y="9708"/>
                  <a:pt x="21600" y="21600"/>
                </a:cubicBezTo>
              </a:path>
              <a:path w="21600" h="21600" stroke="0" extrusionOk="0">
                <a:moveTo>
                  <a:pt x="97" y="0"/>
                </a:moveTo>
                <a:cubicBezTo>
                  <a:pt x="11988" y="54"/>
                  <a:pt x="21600" y="9708"/>
                  <a:pt x="21600" y="21600"/>
                </a:cubicBezTo>
                <a:lnTo>
                  <a:pt x="0" y="21600"/>
                </a:lnTo>
                <a:close/>
              </a:path>
            </a:pathLst>
          </a:custGeom>
          <a:noFill/>
          <a:ln w="9525">
            <a:solidFill>
              <a:schemeClr val="tx1"/>
            </a:solidFill>
            <a:prstDash val="dash"/>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34" name="Text Box 34"/>
          <p:cNvSpPr txBox="1">
            <a:spLocks noChangeArrowheads="1"/>
          </p:cNvSpPr>
          <p:nvPr/>
        </p:nvSpPr>
        <p:spPr bwMode="auto">
          <a:xfrm>
            <a:off x="5940425" y="4868863"/>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decay</a:t>
            </a:r>
            <a:endParaRPr lang="en-US" sz="1400" smtClean="0">
              <a:solidFill>
                <a:srgbClr val="000000"/>
              </a:solidFill>
              <a:latin typeface="Humanst521 BT" pitchFamily="34" charset="0"/>
            </a:endParaRPr>
          </a:p>
        </p:txBody>
      </p:sp>
      <p:sp>
        <p:nvSpPr>
          <p:cNvPr id="25635" name="Text Box 35"/>
          <p:cNvSpPr txBox="1">
            <a:spLocks noChangeArrowheads="1"/>
          </p:cNvSpPr>
          <p:nvPr/>
        </p:nvSpPr>
        <p:spPr bwMode="auto">
          <a:xfrm>
            <a:off x="6013450" y="1484313"/>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decay</a:t>
            </a:r>
            <a:endParaRPr lang="en-US" sz="1400" smtClean="0">
              <a:solidFill>
                <a:srgbClr val="000000"/>
              </a:solidFill>
              <a:latin typeface="Humanst521 BT" pitchFamily="34" charset="0"/>
            </a:endParaRPr>
          </a:p>
        </p:txBody>
      </p:sp>
      <p:sp>
        <p:nvSpPr>
          <p:cNvPr id="25636" name="Text Box 36"/>
          <p:cNvSpPr txBox="1">
            <a:spLocks noChangeArrowheads="1"/>
          </p:cNvSpPr>
          <p:nvPr/>
        </p:nvSpPr>
        <p:spPr bwMode="auto">
          <a:xfrm>
            <a:off x="3060700" y="3716338"/>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uptake</a:t>
            </a:r>
            <a:endParaRPr lang="en-US" sz="1400" smtClean="0">
              <a:solidFill>
                <a:srgbClr val="000000"/>
              </a:solidFill>
              <a:latin typeface="Humanst521 BT" pitchFamily="34" charset="0"/>
            </a:endParaRPr>
          </a:p>
        </p:txBody>
      </p:sp>
      <p:sp>
        <p:nvSpPr>
          <p:cNvPr id="25637" name="Text Box 37"/>
          <p:cNvSpPr txBox="1">
            <a:spLocks noChangeArrowheads="1"/>
          </p:cNvSpPr>
          <p:nvPr/>
        </p:nvSpPr>
        <p:spPr bwMode="auto">
          <a:xfrm>
            <a:off x="1763713" y="5229225"/>
            <a:ext cx="792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nl-NL" sz="1400" smtClean="0">
                <a:solidFill>
                  <a:srgbClr val="000000"/>
                </a:solidFill>
                <a:latin typeface="Humanst521 BT" pitchFamily="34" charset="0"/>
              </a:rPr>
              <a:t>storage</a:t>
            </a:r>
            <a:endParaRPr lang="en-US" sz="1400" smtClean="0">
              <a:solidFill>
                <a:srgbClr val="000000"/>
              </a:solidFill>
              <a:latin typeface="Humanst521 BT" pitchFamily="34" charset="0"/>
            </a:endParaRPr>
          </a:p>
        </p:txBody>
      </p:sp>
      <p:sp>
        <p:nvSpPr>
          <p:cNvPr id="25638" name="Text Box 38"/>
          <p:cNvSpPr txBox="1">
            <a:spLocks noChangeArrowheads="1"/>
          </p:cNvSpPr>
          <p:nvPr/>
        </p:nvSpPr>
        <p:spPr bwMode="auto">
          <a:xfrm>
            <a:off x="900113" y="4581525"/>
            <a:ext cx="936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transport</a:t>
            </a:r>
            <a:endParaRPr lang="en-US" sz="1400" smtClean="0">
              <a:solidFill>
                <a:srgbClr val="000000"/>
              </a:solidFill>
              <a:latin typeface="Humanst521 BT" pitchFamily="34" charset="0"/>
            </a:endParaRPr>
          </a:p>
        </p:txBody>
      </p:sp>
      <p:sp>
        <p:nvSpPr>
          <p:cNvPr id="25639" name="Text Box 39"/>
          <p:cNvSpPr txBox="1">
            <a:spLocks noChangeArrowheads="1"/>
          </p:cNvSpPr>
          <p:nvPr/>
        </p:nvSpPr>
        <p:spPr bwMode="auto">
          <a:xfrm>
            <a:off x="1404938" y="3429000"/>
            <a:ext cx="11509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nl-NL" sz="1400" smtClean="0">
                <a:solidFill>
                  <a:srgbClr val="000000"/>
                </a:solidFill>
                <a:latin typeface="Humanst521 BT" pitchFamily="34" charset="0"/>
              </a:rPr>
              <a:t>storage</a:t>
            </a:r>
            <a:endParaRPr lang="en-US" sz="1400" smtClean="0">
              <a:solidFill>
                <a:srgbClr val="000000"/>
              </a:solidFill>
              <a:latin typeface="Humanst521 BT" pitchFamily="34" charset="0"/>
            </a:endParaRPr>
          </a:p>
        </p:txBody>
      </p:sp>
      <p:sp>
        <p:nvSpPr>
          <p:cNvPr id="25640" name="Text Box 40"/>
          <p:cNvSpPr txBox="1">
            <a:spLocks noChangeArrowheads="1"/>
          </p:cNvSpPr>
          <p:nvPr/>
        </p:nvSpPr>
        <p:spPr bwMode="auto">
          <a:xfrm>
            <a:off x="900113" y="2781300"/>
            <a:ext cx="936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transport</a:t>
            </a:r>
            <a:endParaRPr lang="en-US" sz="1400" smtClean="0">
              <a:solidFill>
                <a:srgbClr val="000000"/>
              </a:solidFill>
              <a:latin typeface="Humanst521 BT" pitchFamily="34" charset="0"/>
            </a:endParaRPr>
          </a:p>
        </p:txBody>
      </p:sp>
      <p:sp>
        <p:nvSpPr>
          <p:cNvPr id="25641" name="Text Box 41"/>
          <p:cNvSpPr txBox="1">
            <a:spLocks noChangeArrowheads="1"/>
          </p:cNvSpPr>
          <p:nvPr/>
        </p:nvSpPr>
        <p:spPr bwMode="auto">
          <a:xfrm>
            <a:off x="2555875" y="981075"/>
            <a:ext cx="1079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nl-NL" sz="1400" smtClean="0">
                <a:solidFill>
                  <a:srgbClr val="000000"/>
                </a:solidFill>
                <a:latin typeface="Humanst521 BT" pitchFamily="34" charset="0"/>
              </a:rPr>
              <a:t>respiration</a:t>
            </a:r>
            <a:endParaRPr lang="en-US" sz="1400" smtClean="0">
              <a:solidFill>
                <a:srgbClr val="000000"/>
              </a:solidFill>
              <a:latin typeface="Humanst521 BT" pitchFamily="34" charset="0"/>
            </a:endParaRPr>
          </a:p>
        </p:txBody>
      </p:sp>
      <p:sp>
        <p:nvSpPr>
          <p:cNvPr id="25642" name="Text Box 42"/>
          <p:cNvSpPr txBox="1">
            <a:spLocks noChangeArrowheads="1"/>
          </p:cNvSpPr>
          <p:nvPr/>
        </p:nvSpPr>
        <p:spPr bwMode="auto">
          <a:xfrm>
            <a:off x="900113" y="1036638"/>
            <a:ext cx="936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transport</a:t>
            </a:r>
            <a:endParaRPr lang="en-US" sz="1400" smtClean="0">
              <a:solidFill>
                <a:srgbClr val="000000"/>
              </a:solidFill>
              <a:latin typeface="Humanst521 BT" pitchFamily="34" charset="0"/>
            </a:endParaRPr>
          </a:p>
        </p:txBody>
      </p:sp>
      <p:sp>
        <p:nvSpPr>
          <p:cNvPr id="25643" name="Text Box 43"/>
          <p:cNvSpPr txBox="1">
            <a:spLocks noChangeArrowheads="1"/>
          </p:cNvSpPr>
          <p:nvPr/>
        </p:nvSpPr>
        <p:spPr bwMode="auto">
          <a:xfrm>
            <a:off x="2555875" y="1773238"/>
            <a:ext cx="1079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nl-NL" sz="1400" smtClean="0">
                <a:solidFill>
                  <a:srgbClr val="000000"/>
                </a:solidFill>
                <a:latin typeface="Humanst521 BT" pitchFamily="34" charset="0"/>
              </a:rPr>
              <a:t>respiration</a:t>
            </a:r>
            <a:endParaRPr lang="en-US" sz="1400" smtClean="0">
              <a:solidFill>
                <a:srgbClr val="000000"/>
              </a:solidFill>
              <a:latin typeface="Humanst521 BT" pitchFamily="34" charset="0"/>
            </a:endParaRPr>
          </a:p>
        </p:txBody>
      </p:sp>
      <p:sp>
        <p:nvSpPr>
          <p:cNvPr id="25644" name="Text Box 44"/>
          <p:cNvSpPr txBox="1">
            <a:spLocks noChangeArrowheads="1"/>
          </p:cNvSpPr>
          <p:nvPr/>
        </p:nvSpPr>
        <p:spPr bwMode="auto">
          <a:xfrm>
            <a:off x="2557463" y="4419600"/>
            <a:ext cx="1079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nl-NL" sz="1400" smtClean="0">
                <a:solidFill>
                  <a:srgbClr val="000000"/>
                </a:solidFill>
                <a:latin typeface="Humanst521 BT" pitchFamily="34" charset="0"/>
              </a:rPr>
              <a:t>respiration</a:t>
            </a:r>
            <a:endParaRPr lang="en-US" sz="1400" smtClean="0">
              <a:solidFill>
                <a:srgbClr val="000000"/>
              </a:solidFill>
              <a:latin typeface="Humanst521 BT" pitchFamily="34" charset="0"/>
            </a:endParaRPr>
          </a:p>
        </p:txBody>
      </p:sp>
      <p:sp>
        <p:nvSpPr>
          <p:cNvPr id="25645" name="Text Box 45"/>
          <p:cNvSpPr txBox="1">
            <a:spLocks noChangeArrowheads="1"/>
          </p:cNvSpPr>
          <p:nvPr/>
        </p:nvSpPr>
        <p:spPr bwMode="auto">
          <a:xfrm>
            <a:off x="4213225" y="2708275"/>
            <a:ext cx="14382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nl-NL" sz="1400" smtClean="0">
                <a:solidFill>
                  <a:srgbClr val="000000"/>
                </a:solidFill>
                <a:latin typeface="Humanst521 BT" pitchFamily="34" charset="0"/>
              </a:rPr>
              <a:t>sedimentation</a:t>
            </a:r>
            <a:endParaRPr lang="en-US" sz="1400" smtClean="0">
              <a:solidFill>
                <a:srgbClr val="000000"/>
              </a:solidFill>
              <a:latin typeface="Humanst521 BT" pitchFamily="34" charset="0"/>
            </a:endParaRPr>
          </a:p>
        </p:txBody>
      </p:sp>
      <p:sp>
        <p:nvSpPr>
          <p:cNvPr id="25646" name="Text Box 46"/>
          <p:cNvSpPr txBox="1">
            <a:spLocks noChangeArrowheads="1"/>
          </p:cNvSpPr>
          <p:nvPr/>
        </p:nvSpPr>
        <p:spPr bwMode="auto">
          <a:xfrm>
            <a:off x="3995738" y="2060575"/>
            <a:ext cx="143986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nl-NL" sz="1400" dirty="0" smtClean="0">
                <a:solidFill>
                  <a:srgbClr val="000000"/>
                </a:solidFill>
                <a:latin typeface="Humanst521 BT" pitchFamily="34" charset="0"/>
              </a:rPr>
              <a:t>resuspension</a:t>
            </a:r>
            <a:endParaRPr lang="en-US" sz="1400" dirty="0" smtClean="0">
              <a:solidFill>
                <a:srgbClr val="000000"/>
              </a:solidFill>
              <a:latin typeface="Humanst521 BT" pitchFamily="34" charset="0"/>
            </a:endParaRPr>
          </a:p>
        </p:txBody>
      </p:sp>
      <p:sp>
        <p:nvSpPr>
          <p:cNvPr id="25647" name="Arc 47"/>
          <p:cNvSpPr>
            <a:spLocks/>
          </p:cNvSpPr>
          <p:nvPr/>
        </p:nvSpPr>
        <p:spPr bwMode="auto">
          <a:xfrm>
            <a:off x="2916238" y="476250"/>
            <a:ext cx="4803775" cy="792163"/>
          </a:xfrm>
          <a:custGeom>
            <a:avLst/>
            <a:gdLst>
              <a:gd name="G0" fmla="+- 0 0 0"/>
              <a:gd name="G1" fmla="+- 21600 0 0"/>
              <a:gd name="G2" fmla="+- 21600 0 0"/>
              <a:gd name="T0" fmla="*/ 98 w 21600"/>
              <a:gd name="T1" fmla="*/ 0 h 22485"/>
              <a:gd name="T2" fmla="*/ 21582 w 21600"/>
              <a:gd name="T3" fmla="*/ 22485 h 22485"/>
              <a:gd name="T4" fmla="*/ 0 w 21600"/>
              <a:gd name="T5" fmla="*/ 21600 h 22485"/>
            </a:gdLst>
            <a:ahLst/>
            <a:cxnLst>
              <a:cxn ang="0">
                <a:pos x="T0" y="T1"/>
              </a:cxn>
              <a:cxn ang="0">
                <a:pos x="T2" y="T3"/>
              </a:cxn>
              <a:cxn ang="0">
                <a:pos x="T4" y="T5"/>
              </a:cxn>
            </a:cxnLst>
            <a:rect l="0" t="0" r="r" b="b"/>
            <a:pathLst>
              <a:path w="21600" h="22485" fill="none" extrusionOk="0">
                <a:moveTo>
                  <a:pt x="97" y="0"/>
                </a:moveTo>
                <a:cubicBezTo>
                  <a:pt x="11988" y="54"/>
                  <a:pt x="21600" y="9708"/>
                  <a:pt x="21600" y="21600"/>
                </a:cubicBezTo>
                <a:cubicBezTo>
                  <a:pt x="21600" y="21895"/>
                  <a:pt x="21593" y="22190"/>
                  <a:pt x="21581" y="22484"/>
                </a:cubicBezTo>
              </a:path>
              <a:path w="21600" h="22485" stroke="0" extrusionOk="0">
                <a:moveTo>
                  <a:pt x="97" y="0"/>
                </a:moveTo>
                <a:cubicBezTo>
                  <a:pt x="11988" y="54"/>
                  <a:pt x="21600" y="9708"/>
                  <a:pt x="21600" y="21600"/>
                </a:cubicBezTo>
                <a:cubicBezTo>
                  <a:pt x="21600" y="21895"/>
                  <a:pt x="21593" y="22190"/>
                  <a:pt x="21581" y="22484"/>
                </a:cubicBezTo>
                <a:lnTo>
                  <a:pt x="0" y="21600"/>
                </a:lnTo>
                <a:close/>
              </a:path>
            </a:pathLst>
          </a:custGeom>
          <a:noFill/>
          <a:ln w="9525">
            <a:solidFill>
              <a:schemeClr val="tx1"/>
            </a:solidFill>
            <a:prstDash val="dash"/>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48" name="Text Box 48"/>
          <p:cNvSpPr txBox="1">
            <a:spLocks noChangeArrowheads="1"/>
          </p:cNvSpPr>
          <p:nvPr/>
        </p:nvSpPr>
        <p:spPr bwMode="auto">
          <a:xfrm>
            <a:off x="3060700" y="188913"/>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uptake</a:t>
            </a:r>
            <a:endParaRPr lang="en-US" sz="1400" smtClean="0">
              <a:solidFill>
                <a:srgbClr val="000000"/>
              </a:solidFill>
              <a:latin typeface="Humanst521 BT" pitchFamily="34" charset="0"/>
            </a:endParaRPr>
          </a:p>
        </p:txBody>
      </p:sp>
      <p:sp>
        <p:nvSpPr>
          <p:cNvPr id="25649" name="Arc 49"/>
          <p:cNvSpPr>
            <a:spLocks/>
          </p:cNvSpPr>
          <p:nvPr/>
        </p:nvSpPr>
        <p:spPr bwMode="auto">
          <a:xfrm>
            <a:off x="2919413" y="1844675"/>
            <a:ext cx="4795837" cy="792163"/>
          </a:xfrm>
          <a:custGeom>
            <a:avLst/>
            <a:gdLst>
              <a:gd name="G0" fmla="+- 0 0 0"/>
              <a:gd name="G1" fmla="+- 0 0 0"/>
              <a:gd name="G2" fmla="+- 21600 0 0"/>
              <a:gd name="T0" fmla="*/ 21571 w 21571"/>
              <a:gd name="T1" fmla="*/ 1111 h 21600"/>
              <a:gd name="T2" fmla="*/ 134 w 21571"/>
              <a:gd name="T3" fmla="*/ 21600 h 21600"/>
              <a:gd name="T4" fmla="*/ 0 w 21571"/>
              <a:gd name="T5" fmla="*/ 0 h 21600"/>
            </a:gdLst>
            <a:ahLst/>
            <a:cxnLst>
              <a:cxn ang="0">
                <a:pos x="T0" y="T1"/>
              </a:cxn>
              <a:cxn ang="0">
                <a:pos x="T2" y="T3"/>
              </a:cxn>
              <a:cxn ang="0">
                <a:pos x="T4" y="T5"/>
              </a:cxn>
            </a:cxnLst>
            <a:rect l="0" t="0" r="r" b="b"/>
            <a:pathLst>
              <a:path w="21571" h="21600" fill="none" extrusionOk="0">
                <a:moveTo>
                  <a:pt x="21571" y="1111"/>
                </a:moveTo>
                <a:cubicBezTo>
                  <a:pt x="20982" y="12541"/>
                  <a:pt x="11579" y="21528"/>
                  <a:pt x="133" y="21599"/>
                </a:cubicBezTo>
              </a:path>
              <a:path w="21571" h="21600" stroke="0" extrusionOk="0">
                <a:moveTo>
                  <a:pt x="21571" y="1111"/>
                </a:moveTo>
                <a:cubicBezTo>
                  <a:pt x="20982" y="12541"/>
                  <a:pt x="11579" y="21528"/>
                  <a:pt x="133" y="21599"/>
                </a:cubicBezTo>
                <a:lnTo>
                  <a:pt x="0" y="0"/>
                </a:lnTo>
                <a:close/>
              </a:path>
            </a:pathLst>
          </a:custGeom>
          <a:noFill/>
          <a:ln w="9525">
            <a:solidFill>
              <a:schemeClr val="tx1"/>
            </a:solidFill>
            <a:prstDash val="dash"/>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sz="2400" smtClean="0">
              <a:solidFill>
                <a:srgbClr val="000000"/>
              </a:solidFill>
              <a:latin typeface="Times New Roman" pitchFamily="18" charset="0"/>
            </a:endParaRPr>
          </a:p>
        </p:txBody>
      </p:sp>
      <p:sp>
        <p:nvSpPr>
          <p:cNvPr id="25650" name="Text Box 50"/>
          <p:cNvSpPr txBox="1">
            <a:spLocks noChangeArrowheads="1"/>
          </p:cNvSpPr>
          <p:nvPr/>
        </p:nvSpPr>
        <p:spPr bwMode="auto">
          <a:xfrm>
            <a:off x="3060700" y="2565400"/>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uptake</a:t>
            </a:r>
            <a:endParaRPr lang="en-US" sz="1400" smtClean="0">
              <a:solidFill>
                <a:srgbClr val="000000"/>
              </a:solidFill>
              <a:latin typeface="Humanst521 BT" pitchFamily="34" charset="0"/>
            </a:endParaRPr>
          </a:p>
        </p:txBody>
      </p:sp>
      <p:sp>
        <p:nvSpPr>
          <p:cNvPr id="25651" name="Text Box 51"/>
          <p:cNvSpPr txBox="1">
            <a:spLocks noChangeArrowheads="1"/>
          </p:cNvSpPr>
          <p:nvPr/>
        </p:nvSpPr>
        <p:spPr bwMode="auto">
          <a:xfrm>
            <a:off x="8243888" y="3357563"/>
            <a:ext cx="792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nl-NL" sz="1400" smtClean="0">
                <a:solidFill>
                  <a:srgbClr val="000000"/>
                </a:solidFill>
                <a:latin typeface="Humanst521 BT" pitchFamily="34" charset="0"/>
              </a:rPr>
              <a:t>water</a:t>
            </a:r>
            <a:endParaRPr lang="en-US" sz="1400" smtClean="0">
              <a:solidFill>
                <a:srgbClr val="000000"/>
              </a:solidFill>
              <a:latin typeface="Humanst521 BT" pitchFamily="34" charset="0"/>
            </a:endParaRPr>
          </a:p>
        </p:txBody>
      </p:sp>
      <p:sp>
        <p:nvSpPr>
          <p:cNvPr id="25652" name="Text Box 52"/>
          <p:cNvSpPr txBox="1">
            <a:spLocks noChangeArrowheads="1"/>
          </p:cNvSpPr>
          <p:nvPr/>
        </p:nvSpPr>
        <p:spPr bwMode="auto">
          <a:xfrm>
            <a:off x="8050415" y="3844131"/>
            <a:ext cx="10080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nl-NL" sz="1400" dirty="0" smtClean="0">
                <a:solidFill>
                  <a:srgbClr val="000000"/>
                </a:solidFill>
                <a:latin typeface="Humanst521 BT" pitchFamily="34" charset="0"/>
              </a:rPr>
              <a:t>sediment</a:t>
            </a:r>
            <a:endParaRPr lang="en-US" sz="1400" dirty="0" smtClean="0">
              <a:solidFill>
                <a:srgbClr val="000000"/>
              </a:solidFill>
              <a:latin typeface="Humanst521 BT" pitchFamily="34" charset="0"/>
            </a:endParaRPr>
          </a:p>
        </p:txBody>
      </p:sp>
      <p:sp>
        <p:nvSpPr>
          <p:cNvPr id="25653" name="Text Box 53"/>
          <p:cNvSpPr txBox="1">
            <a:spLocks noChangeArrowheads="1"/>
          </p:cNvSpPr>
          <p:nvPr/>
        </p:nvSpPr>
        <p:spPr bwMode="auto">
          <a:xfrm>
            <a:off x="1044575" y="2979738"/>
            <a:ext cx="431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(2)</a:t>
            </a:r>
            <a:endParaRPr lang="en-US" sz="1400" smtClean="0">
              <a:solidFill>
                <a:srgbClr val="000000"/>
              </a:solidFill>
              <a:latin typeface="Humanst521 BT" pitchFamily="34" charset="0"/>
            </a:endParaRPr>
          </a:p>
        </p:txBody>
      </p:sp>
      <p:sp>
        <p:nvSpPr>
          <p:cNvPr id="25654" name="Text Box 54"/>
          <p:cNvSpPr txBox="1">
            <a:spLocks noChangeArrowheads="1"/>
          </p:cNvSpPr>
          <p:nvPr/>
        </p:nvSpPr>
        <p:spPr bwMode="auto">
          <a:xfrm>
            <a:off x="1042988" y="1196975"/>
            <a:ext cx="431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(1)</a:t>
            </a:r>
            <a:endParaRPr lang="en-US" sz="1400" smtClean="0">
              <a:solidFill>
                <a:srgbClr val="000000"/>
              </a:solidFill>
              <a:latin typeface="Humanst521 BT" pitchFamily="34" charset="0"/>
            </a:endParaRPr>
          </a:p>
        </p:txBody>
      </p:sp>
      <p:sp>
        <p:nvSpPr>
          <p:cNvPr id="25655" name="Text Box 55"/>
          <p:cNvSpPr txBox="1">
            <a:spLocks noChangeArrowheads="1"/>
          </p:cNvSpPr>
          <p:nvPr/>
        </p:nvSpPr>
        <p:spPr bwMode="auto">
          <a:xfrm>
            <a:off x="2844800" y="3629025"/>
            <a:ext cx="503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(9)</a:t>
            </a:r>
            <a:endParaRPr lang="en-US" sz="1400" smtClean="0">
              <a:solidFill>
                <a:srgbClr val="000000"/>
              </a:solidFill>
              <a:latin typeface="Humanst521 BT" pitchFamily="34" charset="0"/>
            </a:endParaRPr>
          </a:p>
        </p:txBody>
      </p:sp>
      <p:sp>
        <p:nvSpPr>
          <p:cNvPr id="25656" name="Text Box 56"/>
          <p:cNvSpPr txBox="1">
            <a:spLocks noChangeArrowheads="1"/>
          </p:cNvSpPr>
          <p:nvPr/>
        </p:nvSpPr>
        <p:spPr bwMode="auto">
          <a:xfrm>
            <a:off x="1908175" y="5013325"/>
            <a:ext cx="503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(6)</a:t>
            </a:r>
            <a:endParaRPr lang="en-US" sz="1400" smtClean="0">
              <a:solidFill>
                <a:srgbClr val="000000"/>
              </a:solidFill>
              <a:latin typeface="Humanst521 BT" pitchFamily="34" charset="0"/>
            </a:endParaRPr>
          </a:p>
        </p:txBody>
      </p:sp>
      <p:sp>
        <p:nvSpPr>
          <p:cNvPr id="25657" name="Text Box 57"/>
          <p:cNvSpPr txBox="1">
            <a:spLocks noChangeArrowheads="1"/>
          </p:cNvSpPr>
          <p:nvPr/>
        </p:nvSpPr>
        <p:spPr bwMode="auto">
          <a:xfrm>
            <a:off x="2987675" y="4581525"/>
            <a:ext cx="576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(12)</a:t>
            </a:r>
            <a:endParaRPr lang="en-US" sz="1400" smtClean="0">
              <a:solidFill>
                <a:srgbClr val="000000"/>
              </a:solidFill>
              <a:latin typeface="Humanst521 BT" pitchFamily="34" charset="0"/>
            </a:endParaRPr>
          </a:p>
        </p:txBody>
      </p:sp>
      <p:sp>
        <p:nvSpPr>
          <p:cNvPr id="25658" name="Text Box 58"/>
          <p:cNvSpPr txBox="1">
            <a:spLocks noChangeArrowheads="1"/>
          </p:cNvSpPr>
          <p:nvPr/>
        </p:nvSpPr>
        <p:spPr bwMode="auto">
          <a:xfrm>
            <a:off x="971550" y="4724400"/>
            <a:ext cx="431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(3)</a:t>
            </a:r>
            <a:endParaRPr lang="en-US" sz="1400" smtClean="0">
              <a:solidFill>
                <a:srgbClr val="000000"/>
              </a:solidFill>
              <a:latin typeface="Humanst521 BT" pitchFamily="34" charset="0"/>
            </a:endParaRPr>
          </a:p>
        </p:txBody>
      </p:sp>
      <p:sp>
        <p:nvSpPr>
          <p:cNvPr id="25659" name="Text Box 59"/>
          <p:cNvSpPr txBox="1">
            <a:spLocks noChangeArrowheads="1"/>
          </p:cNvSpPr>
          <p:nvPr/>
        </p:nvSpPr>
        <p:spPr bwMode="auto">
          <a:xfrm>
            <a:off x="3132138" y="2708275"/>
            <a:ext cx="431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(8)</a:t>
            </a:r>
            <a:endParaRPr lang="en-US" sz="1400" smtClean="0">
              <a:solidFill>
                <a:srgbClr val="000000"/>
              </a:solidFill>
              <a:latin typeface="Humanst521 BT" pitchFamily="34" charset="0"/>
            </a:endParaRPr>
          </a:p>
        </p:txBody>
      </p:sp>
      <p:sp>
        <p:nvSpPr>
          <p:cNvPr id="25660" name="Text Box 60"/>
          <p:cNvSpPr txBox="1">
            <a:spLocks noChangeArrowheads="1"/>
          </p:cNvSpPr>
          <p:nvPr/>
        </p:nvSpPr>
        <p:spPr bwMode="auto">
          <a:xfrm>
            <a:off x="2987675" y="1628775"/>
            <a:ext cx="576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(11)</a:t>
            </a:r>
            <a:endParaRPr lang="en-US" sz="1400" smtClean="0">
              <a:solidFill>
                <a:srgbClr val="000000"/>
              </a:solidFill>
              <a:latin typeface="Humanst521 BT" pitchFamily="34" charset="0"/>
            </a:endParaRPr>
          </a:p>
        </p:txBody>
      </p:sp>
      <p:sp>
        <p:nvSpPr>
          <p:cNvPr id="25661" name="Text Box 61"/>
          <p:cNvSpPr txBox="1">
            <a:spLocks noChangeArrowheads="1"/>
          </p:cNvSpPr>
          <p:nvPr/>
        </p:nvSpPr>
        <p:spPr bwMode="auto">
          <a:xfrm>
            <a:off x="2987675" y="1125538"/>
            <a:ext cx="576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(10)</a:t>
            </a:r>
            <a:endParaRPr lang="en-US" sz="1400" smtClean="0">
              <a:solidFill>
                <a:srgbClr val="000000"/>
              </a:solidFill>
              <a:latin typeface="Humanst521 BT" pitchFamily="34" charset="0"/>
            </a:endParaRPr>
          </a:p>
        </p:txBody>
      </p:sp>
      <p:sp>
        <p:nvSpPr>
          <p:cNvPr id="25662" name="Text Box 62"/>
          <p:cNvSpPr txBox="1">
            <a:spLocks noChangeArrowheads="1"/>
          </p:cNvSpPr>
          <p:nvPr/>
        </p:nvSpPr>
        <p:spPr bwMode="auto">
          <a:xfrm>
            <a:off x="3132138" y="44450"/>
            <a:ext cx="431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(7)</a:t>
            </a:r>
            <a:endParaRPr lang="en-US" sz="1400" smtClean="0">
              <a:solidFill>
                <a:srgbClr val="000000"/>
              </a:solidFill>
              <a:latin typeface="Humanst521 BT" pitchFamily="34" charset="0"/>
            </a:endParaRPr>
          </a:p>
        </p:txBody>
      </p:sp>
      <p:sp>
        <p:nvSpPr>
          <p:cNvPr id="25663" name="Text Box 63"/>
          <p:cNvSpPr txBox="1">
            <a:spLocks noChangeArrowheads="1"/>
          </p:cNvSpPr>
          <p:nvPr/>
        </p:nvSpPr>
        <p:spPr bwMode="auto">
          <a:xfrm>
            <a:off x="2197100" y="1052513"/>
            <a:ext cx="431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(4)</a:t>
            </a:r>
            <a:endParaRPr lang="en-US" sz="1400" smtClean="0">
              <a:solidFill>
                <a:srgbClr val="000000"/>
              </a:solidFill>
              <a:latin typeface="Humanst521 BT" pitchFamily="34" charset="0"/>
            </a:endParaRPr>
          </a:p>
        </p:txBody>
      </p:sp>
      <p:sp>
        <p:nvSpPr>
          <p:cNvPr id="25664" name="Line 64"/>
          <p:cNvSpPr>
            <a:spLocks noChangeShapeType="1"/>
          </p:cNvSpPr>
          <p:nvPr/>
        </p:nvSpPr>
        <p:spPr bwMode="auto">
          <a:xfrm>
            <a:off x="2555875" y="981075"/>
            <a:ext cx="0" cy="1152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65" name="Text Box 65"/>
          <p:cNvSpPr txBox="1">
            <a:spLocks noChangeArrowheads="1"/>
          </p:cNvSpPr>
          <p:nvPr/>
        </p:nvSpPr>
        <p:spPr bwMode="auto">
          <a:xfrm>
            <a:off x="2052638" y="3195638"/>
            <a:ext cx="431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(5)</a:t>
            </a:r>
            <a:endParaRPr lang="en-US" sz="1400" smtClean="0">
              <a:solidFill>
                <a:srgbClr val="000000"/>
              </a:solidFill>
              <a:latin typeface="Humanst521 BT" pitchFamily="34" charset="0"/>
            </a:endParaRPr>
          </a:p>
        </p:txBody>
      </p:sp>
      <p:sp>
        <p:nvSpPr>
          <p:cNvPr id="25666" name="Text Box 66"/>
          <p:cNvSpPr txBox="1">
            <a:spLocks noChangeArrowheads="1"/>
          </p:cNvSpPr>
          <p:nvPr/>
        </p:nvSpPr>
        <p:spPr bwMode="auto">
          <a:xfrm>
            <a:off x="1403350" y="1268413"/>
            <a:ext cx="11509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nl-NL" sz="1400" smtClean="0">
                <a:solidFill>
                  <a:srgbClr val="000000"/>
                </a:solidFill>
                <a:latin typeface="Humanst521 BT" pitchFamily="34" charset="0"/>
              </a:rPr>
              <a:t>storage</a:t>
            </a:r>
            <a:endParaRPr lang="en-US" sz="1400" smtClean="0">
              <a:solidFill>
                <a:srgbClr val="000000"/>
              </a:solidFill>
              <a:latin typeface="Humanst521 BT" pitchFamily="34" charset="0"/>
            </a:endParaRPr>
          </a:p>
        </p:txBody>
      </p:sp>
      <p:sp>
        <p:nvSpPr>
          <p:cNvPr id="25667" name="Text Box 67"/>
          <p:cNvSpPr txBox="1">
            <a:spLocks noChangeArrowheads="1"/>
          </p:cNvSpPr>
          <p:nvPr/>
        </p:nvSpPr>
        <p:spPr bwMode="auto">
          <a:xfrm>
            <a:off x="5435600" y="109538"/>
            <a:ext cx="36004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nl-NL" sz="2000" b="1" smtClean="0">
                <a:solidFill>
                  <a:srgbClr val="003399"/>
                </a:solidFill>
                <a:latin typeface="Humanst521 BT" pitchFamily="34" charset="0"/>
              </a:rPr>
              <a:t>DELWAQ: nutrient cycles</a:t>
            </a:r>
            <a:endParaRPr lang="en-US" sz="2000" b="1" smtClean="0">
              <a:solidFill>
                <a:srgbClr val="003399"/>
              </a:solidFill>
              <a:latin typeface="Humanst521 BT" pitchFamily="34" charset="0"/>
            </a:endParaRPr>
          </a:p>
        </p:txBody>
      </p:sp>
      <p:sp>
        <p:nvSpPr>
          <p:cNvPr id="25668" name="Line 68"/>
          <p:cNvSpPr>
            <a:spLocks noChangeShapeType="1"/>
          </p:cNvSpPr>
          <p:nvPr/>
        </p:nvSpPr>
        <p:spPr bwMode="auto">
          <a:xfrm>
            <a:off x="179388" y="2420938"/>
            <a:ext cx="43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69" name="Line 69"/>
          <p:cNvSpPr>
            <a:spLocks noChangeShapeType="1"/>
          </p:cNvSpPr>
          <p:nvPr/>
        </p:nvSpPr>
        <p:spPr bwMode="auto">
          <a:xfrm flipV="1">
            <a:off x="179388" y="620713"/>
            <a:ext cx="0" cy="1800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5670" name="Text Box 70"/>
          <p:cNvSpPr txBox="1">
            <a:spLocks noChangeArrowheads="1"/>
          </p:cNvSpPr>
          <p:nvPr/>
        </p:nvSpPr>
        <p:spPr bwMode="auto">
          <a:xfrm>
            <a:off x="107950" y="1196975"/>
            <a:ext cx="936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sz="1400" smtClean="0">
                <a:solidFill>
                  <a:srgbClr val="000000"/>
                </a:solidFill>
                <a:latin typeface="Humanst521 BT" pitchFamily="34" charset="0"/>
              </a:rPr>
              <a:t>grazing</a:t>
            </a:r>
            <a:endParaRPr lang="en-US" sz="1400" smtClean="0">
              <a:solidFill>
                <a:srgbClr val="000000"/>
              </a:solidFill>
              <a:latin typeface="Humanst521 BT" pitchFamily="34" charset="0"/>
            </a:endParaRPr>
          </a:p>
        </p:txBody>
      </p:sp>
      <p:sp>
        <p:nvSpPr>
          <p:cNvPr id="25671" name="Text Box 71"/>
          <p:cNvSpPr txBox="1">
            <a:spLocks noChangeArrowheads="1"/>
          </p:cNvSpPr>
          <p:nvPr/>
        </p:nvSpPr>
        <p:spPr bwMode="auto">
          <a:xfrm>
            <a:off x="3995737" y="6491288"/>
            <a:ext cx="51133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nl-NL" sz="2000" b="1" dirty="0" smtClean="0">
                <a:solidFill>
                  <a:srgbClr val="000000"/>
                </a:solidFill>
              </a:rPr>
              <a:t>(</a:t>
            </a:r>
            <a:r>
              <a:rPr lang="nl-NL" sz="2000" b="1" dirty="0" err="1" smtClean="0">
                <a:solidFill>
                  <a:srgbClr val="000000"/>
                </a:solidFill>
              </a:rPr>
              <a:t>some</a:t>
            </a:r>
            <a:r>
              <a:rPr lang="nl-NL" sz="2000" b="1" dirty="0" smtClean="0">
                <a:solidFill>
                  <a:srgbClr val="000000"/>
                </a:solidFill>
              </a:rPr>
              <a:t>) </a:t>
            </a:r>
            <a:r>
              <a:rPr lang="nl-NL" sz="2000" b="1" dirty="0" err="1" smtClean="0">
                <a:solidFill>
                  <a:srgbClr val="000000"/>
                </a:solidFill>
              </a:rPr>
              <a:t>existing</a:t>
            </a:r>
            <a:r>
              <a:rPr lang="nl-NL" sz="2000" b="1" dirty="0" smtClean="0">
                <a:solidFill>
                  <a:srgbClr val="000000"/>
                </a:solidFill>
              </a:rPr>
              <a:t> DELWAQ modules</a:t>
            </a:r>
            <a:endParaRPr lang="en-US" sz="2000" b="1" dirty="0" smtClean="0">
              <a:solidFill>
                <a:srgbClr val="000000"/>
              </a:solidFill>
            </a:endParaRPr>
          </a:p>
        </p:txBody>
      </p:sp>
      <p:sp>
        <p:nvSpPr>
          <p:cNvPr id="25672" name="Text Box 72"/>
          <p:cNvSpPr txBox="1">
            <a:spLocks noChangeArrowheads="1"/>
          </p:cNvSpPr>
          <p:nvPr/>
        </p:nvSpPr>
        <p:spPr bwMode="auto">
          <a:xfrm>
            <a:off x="28351" y="6491624"/>
            <a:ext cx="345678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nl-NL" sz="2000" b="1" dirty="0" smtClean="0">
                <a:solidFill>
                  <a:srgbClr val="000000"/>
                </a:solidFill>
              </a:rPr>
              <a:t>New </a:t>
            </a:r>
            <a:r>
              <a:rPr lang="nl-NL" sz="2000" b="1" dirty="0" err="1" smtClean="0">
                <a:solidFill>
                  <a:srgbClr val="000000"/>
                </a:solidFill>
              </a:rPr>
              <a:t>Macrophyte</a:t>
            </a:r>
            <a:r>
              <a:rPr lang="nl-NL" sz="2000" b="1" dirty="0" smtClean="0">
                <a:solidFill>
                  <a:srgbClr val="000000"/>
                </a:solidFill>
              </a:rPr>
              <a:t> </a:t>
            </a:r>
            <a:r>
              <a:rPr lang="nl-NL" sz="2000" b="1" dirty="0">
                <a:solidFill>
                  <a:srgbClr val="000000"/>
                </a:solidFill>
              </a:rPr>
              <a:t>M</a:t>
            </a:r>
            <a:r>
              <a:rPr lang="nl-NL" sz="2000" b="1" dirty="0" smtClean="0">
                <a:solidFill>
                  <a:srgbClr val="000000"/>
                </a:solidFill>
              </a:rPr>
              <a:t>odule</a:t>
            </a:r>
            <a:endParaRPr lang="en-US" sz="2000" b="1" dirty="0" smtClean="0">
              <a:solidFill>
                <a:srgbClr val="000000"/>
              </a:solidFill>
            </a:endParaRPr>
          </a:p>
        </p:txBody>
      </p:sp>
      <p:sp>
        <p:nvSpPr>
          <p:cNvPr id="25673" name="Line 73"/>
          <p:cNvSpPr>
            <a:spLocks noChangeShapeType="1"/>
          </p:cNvSpPr>
          <p:nvPr/>
        </p:nvSpPr>
        <p:spPr bwMode="auto">
          <a:xfrm>
            <a:off x="2987675" y="0"/>
            <a:ext cx="0" cy="6858000"/>
          </a:xfrm>
          <a:prstGeom prst="line">
            <a:avLst/>
          </a:prstGeom>
          <a:noFill/>
          <a:ln w="25400">
            <a:solidFill>
              <a:srgbClr val="9933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GB" sz="2400" smtClean="0">
              <a:solidFill>
                <a:srgbClr val="000000"/>
              </a:solidFill>
              <a:latin typeface="Times New Roman" pitchFamily="18" charset="0"/>
            </a:endParaRPr>
          </a:p>
        </p:txBody>
      </p:sp>
      <p:sp>
        <p:nvSpPr>
          <p:cNvPr id="2" name="TextBox 1"/>
          <p:cNvSpPr txBox="1"/>
          <p:nvPr/>
        </p:nvSpPr>
        <p:spPr>
          <a:xfrm>
            <a:off x="6409531" y="2636838"/>
            <a:ext cx="2485232" cy="369332"/>
          </a:xfrm>
          <a:prstGeom prst="rect">
            <a:avLst/>
          </a:prstGeom>
          <a:noFill/>
        </p:spPr>
        <p:txBody>
          <a:bodyPr wrap="square" rtlCol="0">
            <a:spAutoFit/>
          </a:bodyPr>
          <a:lstStyle/>
          <a:p>
            <a:r>
              <a:rPr lang="en-US" dirty="0" smtClean="0"/>
              <a:t>Algae - BLOOM</a:t>
            </a:r>
            <a:endParaRPr lang="en-GB" dirty="0"/>
          </a:p>
        </p:txBody>
      </p:sp>
      <p:sp>
        <p:nvSpPr>
          <p:cNvPr id="3" name="Oval 2"/>
          <p:cNvSpPr/>
          <p:nvPr/>
        </p:nvSpPr>
        <p:spPr bwMode="auto">
          <a:xfrm>
            <a:off x="6512311" y="2988601"/>
            <a:ext cx="217389" cy="235744"/>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76" name="Oval 75"/>
          <p:cNvSpPr/>
          <p:nvPr/>
        </p:nvSpPr>
        <p:spPr bwMode="auto">
          <a:xfrm>
            <a:off x="6582465" y="3362868"/>
            <a:ext cx="217389" cy="235744"/>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77" name="Oval 76"/>
          <p:cNvSpPr/>
          <p:nvPr/>
        </p:nvSpPr>
        <p:spPr bwMode="auto">
          <a:xfrm>
            <a:off x="6789206" y="3132138"/>
            <a:ext cx="217389" cy="235744"/>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78" name="Oval 77"/>
          <p:cNvSpPr/>
          <p:nvPr/>
        </p:nvSpPr>
        <p:spPr bwMode="auto">
          <a:xfrm>
            <a:off x="7018436" y="3047603"/>
            <a:ext cx="217389" cy="235744"/>
          </a:xfrm>
          <a:prstGeom prst="ellipse">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4" name="Oval 3"/>
          <p:cNvSpPr/>
          <p:nvPr/>
        </p:nvSpPr>
        <p:spPr bwMode="auto">
          <a:xfrm>
            <a:off x="6013450" y="2348706"/>
            <a:ext cx="2374974" cy="1432719"/>
          </a:xfrm>
          <a:prstGeom prst="ellipse">
            <a:avLst/>
          </a:prstGeom>
          <a:noFill/>
          <a:ln w="222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2811094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8BC86C5-C2DA-4EDA-978F-153C5DCCD893}" type="datetime4">
              <a:rPr lang="nl-NL" smtClean="0"/>
              <a:pPr/>
              <a:t>4 november 2013</a:t>
            </a:fld>
            <a:endParaRPr lang="nl-NL"/>
          </a:p>
        </p:txBody>
      </p:sp>
      <p:sp>
        <p:nvSpPr>
          <p:cNvPr id="5" name="TextBox 4"/>
          <p:cNvSpPr txBox="1"/>
          <p:nvPr/>
        </p:nvSpPr>
        <p:spPr>
          <a:xfrm>
            <a:off x="573460" y="256456"/>
            <a:ext cx="5184576" cy="461665"/>
          </a:xfrm>
          <a:prstGeom prst="rect">
            <a:avLst/>
          </a:prstGeom>
          <a:noFill/>
        </p:spPr>
        <p:txBody>
          <a:bodyPr wrap="square" rtlCol="0">
            <a:spAutoFit/>
          </a:bodyPr>
          <a:lstStyle/>
          <a:p>
            <a:r>
              <a:rPr lang="en-US" sz="2400" b="1" dirty="0" smtClean="0">
                <a:solidFill>
                  <a:schemeClr val="bg1"/>
                </a:solidFill>
              </a:rPr>
              <a:t>Most prominent features</a:t>
            </a:r>
            <a:endParaRPr lang="en-GB" sz="2000" b="1" dirty="0">
              <a:solidFill>
                <a:schemeClr val="bg1"/>
              </a:solidFill>
            </a:endParaRPr>
          </a:p>
        </p:txBody>
      </p:sp>
      <p:sp>
        <p:nvSpPr>
          <p:cNvPr id="6" name="TextBox 5"/>
          <p:cNvSpPr txBox="1"/>
          <p:nvPr/>
        </p:nvSpPr>
        <p:spPr>
          <a:xfrm>
            <a:off x="755576" y="1268759"/>
            <a:ext cx="8172400" cy="4678204"/>
          </a:xfrm>
          <a:prstGeom prst="rect">
            <a:avLst/>
          </a:prstGeom>
          <a:noFill/>
        </p:spPr>
        <p:txBody>
          <a:bodyPr wrap="square" rtlCol="0">
            <a:spAutoFit/>
          </a:bodyPr>
          <a:lstStyle/>
          <a:p>
            <a:pPr marL="342900" indent="-342900">
              <a:buFont typeface="Arial" pitchFamily="34" charset="0"/>
              <a:buChar char="•"/>
            </a:pPr>
            <a:r>
              <a:rPr lang="en-US" sz="2000" dirty="0" smtClean="0"/>
              <a:t>Plants can have roots, rhizomes, submerged and emerged sections</a:t>
            </a:r>
          </a:p>
          <a:p>
            <a:pPr marL="342900" indent="-342900">
              <a:buFont typeface="Arial" pitchFamily="34" charset="0"/>
              <a:buChar char="•"/>
            </a:pPr>
            <a:endParaRPr lang="en-US" sz="2000" dirty="0" smtClean="0"/>
          </a:p>
          <a:p>
            <a:pPr marL="342900" indent="-342900">
              <a:buFont typeface="Arial" pitchFamily="34" charset="0"/>
              <a:buChar char="•"/>
            </a:pPr>
            <a:r>
              <a:rPr lang="en-US" sz="2000" dirty="0" smtClean="0"/>
              <a:t>Up </a:t>
            </a:r>
            <a:r>
              <a:rPr lang="en-US" sz="2000" dirty="0"/>
              <a:t>to 5 generic plants compete for resources (</a:t>
            </a:r>
            <a:r>
              <a:rPr lang="en-US" sz="2000" dirty="0" smtClean="0"/>
              <a:t>salt &amp; fresh water)</a:t>
            </a:r>
            <a:endParaRPr lang="en-US" sz="2000" dirty="0"/>
          </a:p>
          <a:p>
            <a:pPr marL="342900" indent="-342900">
              <a:buFont typeface="Arial" pitchFamily="34" charset="0"/>
              <a:buChar char="•"/>
            </a:pPr>
            <a:endParaRPr lang="en-US" sz="2000" dirty="0" smtClean="0"/>
          </a:p>
          <a:p>
            <a:pPr marL="342900" indent="-342900">
              <a:buFont typeface="Arial" pitchFamily="34" charset="0"/>
              <a:buChar char="•"/>
            </a:pPr>
            <a:r>
              <a:rPr lang="en-US" sz="2000" dirty="0" smtClean="0"/>
              <a:t>Vertically structured biomass in water and soil</a:t>
            </a:r>
          </a:p>
          <a:p>
            <a:pPr marL="342900" indent="-342900">
              <a:buFont typeface="Arial" pitchFamily="34" charset="0"/>
              <a:buChar char="•"/>
            </a:pPr>
            <a:endParaRPr lang="en-US" sz="2000" dirty="0" smtClean="0"/>
          </a:p>
          <a:p>
            <a:pPr marL="342900" indent="-342900">
              <a:buFont typeface="Arial" pitchFamily="34" charset="0"/>
              <a:buChar char="•"/>
            </a:pPr>
            <a:r>
              <a:rPr lang="en-US" sz="2000" dirty="0" smtClean="0"/>
              <a:t>Competition with algae for light and nutrients (N, P, C)</a:t>
            </a:r>
          </a:p>
          <a:p>
            <a:pPr marL="342900" indent="-342900">
              <a:buFont typeface="Arial" pitchFamily="34" charset="0"/>
              <a:buChar char="•"/>
            </a:pPr>
            <a:endParaRPr lang="en-US" sz="2000" dirty="0" smtClean="0"/>
          </a:p>
          <a:p>
            <a:pPr marL="342900" indent="-342900">
              <a:buFont typeface="Arial" pitchFamily="34" charset="0"/>
              <a:buChar char="•"/>
            </a:pPr>
            <a:r>
              <a:rPr lang="en-US" sz="2000" dirty="0" smtClean="0"/>
              <a:t>Uptake from roots or shoots depending on availability and preference</a:t>
            </a:r>
          </a:p>
          <a:p>
            <a:pPr marL="342900" indent="-342900">
              <a:buFont typeface="Arial" pitchFamily="34" charset="0"/>
              <a:buChar char="•"/>
            </a:pPr>
            <a:endParaRPr lang="en-US" sz="2000" dirty="0" smtClean="0"/>
          </a:p>
          <a:p>
            <a:pPr marL="342900" indent="-342900">
              <a:buFont typeface="Arial" pitchFamily="34" charset="0"/>
              <a:buChar char="•"/>
            </a:pPr>
            <a:r>
              <a:rPr lang="en-US" sz="2000" dirty="0" smtClean="0"/>
              <a:t>Feedback to D3D-flow 1DV-plants feature (see poster Qinghua Ye)</a:t>
            </a:r>
          </a:p>
          <a:p>
            <a:pPr marL="342900" indent="-342900">
              <a:buFont typeface="Arial" pitchFamily="34" charset="0"/>
              <a:buChar char="•"/>
            </a:pPr>
            <a:endParaRPr lang="en-US" sz="2000" dirty="0" smtClean="0"/>
          </a:p>
          <a:p>
            <a:pPr marL="342900" indent="-342900">
              <a:buFont typeface="Arial" pitchFamily="34" charset="0"/>
              <a:buChar char="•"/>
            </a:pPr>
            <a:r>
              <a:rPr lang="en-US" sz="2000" dirty="0" smtClean="0"/>
              <a:t>Basic grazing/harvest function</a:t>
            </a:r>
          </a:p>
          <a:p>
            <a:endParaRPr lang="en-GB" dirty="0"/>
          </a:p>
        </p:txBody>
      </p:sp>
    </p:spTree>
    <p:extLst>
      <p:ext uri="{BB962C8B-B14F-4D97-AF65-F5344CB8AC3E}">
        <p14:creationId xmlns:p14="http://schemas.microsoft.com/office/powerpoint/2010/main" val="3065826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7"/>
          <p:cNvGrpSpPr>
            <a:grpSpLocks/>
          </p:cNvGrpSpPr>
          <p:nvPr/>
        </p:nvGrpSpPr>
        <p:grpSpPr bwMode="auto">
          <a:xfrm>
            <a:off x="0" y="0"/>
            <a:ext cx="9144000" cy="6858000"/>
            <a:chOff x="0" y="0"/>
            <a:chExt cx="9144000" cy="6858000"/>
          </a:xfrm>
        </p:grpSpPr>
        <p:sp>
          <p:nvSpPr>
            <p:cNvPr id="8196" name="Rectangle 2"/>
            <p:cNvSpPr>
              <a:spLocks noChangeArrowheads="1"/>
            </p:cNvSpPr>
            <p:nvPr/>
          </p:nvSpPr>
          <p:spPr bwMode="auto">
            <a:xfrm>
              <a:off x="0" y="0"/>
              <a:ext cx="9144000" cy="6858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smtClean="0">
                <a:solidFill>
                  <a:srgbClr val="000000"/>
                </a:solidFill>
                <a:latin typeface="Arial" pitchFamily="34" charset="0"/>
              </a:endParaRPr>
            </a:p>
          </p:txBody>
        </p:sp>
        <p:sp>
          <p:nvSpPr>
            <p:cNvPr id="8197" name="Text Box 3"/>
            <p:cNvSpPr txBox="1">
              <a:spLocks noChangeArrowheads="1"/>
            </p:cNvSpPr>
            <p:nvPr/>
          </p:nvSpPr>
          <p:spPr bwMode="auto">
            <a:xfrm>
              <a:off x="3779838" y="3500438"/>
              <a:ext cx="26638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900" i="1" smtClean="0">
                  <a:solidFill>
                    <a:srgbClr val="FFFF99"/>
                  </a:solidFill>
                  <a:latin typeface="Trebuchet MS" pitchFamily="34" charset="0"/>
                </a:rPr>
                <a:t>Nuphar lutea (</a:t>
              </a:r>
              <a:r>
                <a:rPr lang="nl-NL" sz="800" smtClean="0">
                  <a:solidFill>
                    <a:srgbClr val="FFFF99"/>
                  </a:solidFill>
                  <a:latin typeface="Trebuchet MS" pitchFamily="34" charset="0"/>
                </a:rPr>
                <a:t>source: M.Moeys</a:t>
              </a:r>
              <a:endParaRPr lang="en-US" sz="800" smtClean="0">
                <a:solidFill>
                  <a:srgbClr val="FFFF99"/>
                </a:solidFill>
                <a:latin typeface="Trebuchet MS" pitchFamily="34" charset="0"/>
              </a:endParaRPr>
            </a:p>
          </p:txBody>
        </p:sp>
        <p:sp>
          <p:nvSpPr>
            <p:cNvPr id="8198" name="Text Box 4"/>
            <p:cNvSpPr txBox="1">
              <a:spLocks noChangeArrowheads="1"/>
            </p:cNvSpPr>
            <p:nvPr/>
          </p:nvSpPr>
          <p:spPr bwMode="auto">
            <a:xfrm>
              <a:off x="2195513" y="2997200"/>
              <a:ext cx="14478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900" i="1" smtClean="0">
                  <a:solidFill>
                    <a:srgbClr val="FFFF99"/>
                  </a:solidFill>
                  <a:latin typeface="Trebuchet MS" pitchFamily="34" charset="0"/>
                </a:rPr>
                <a:t>Potamogeton</a:t>
              </a:r>
              <a:r>
                <a:rPr lang="nl-NL" sz="900" i="1" smtClean="0">
                  <a:solidFill>
                    <a:srgbClr val="FFFF99"/>
                  </a:solidFill>
                </a:rPr>
                <a:t> perfoliatius</a:t>
              </a:r>
            </a:p>
            <a:p>
              <a:pPr eaLnBrk="1" hangingPunct="1"/>
              <a:r>
                <a:rPr lang="nl-NL" sz="800" smtClean="0">
                  <a:solidFill>
                    <a:srgbClr val="FFFF99"/>
                  </a:solidFill>
                </a:rPr>
                <a:t>(source: M. Moeys)</a:t>
              </a:r>
              <a:endParaRPr lang="en-US" sz="800" smtClean="0">
                <a:solidFill>
                  <a:srgbClr val="FFFF99"/>
                </a:solidFill>
              </a:endParaRPr>
            </a:p>
          </p:txBody>
        </p:sp>
        <p:sp>
          <p:nvSpPr>
            <p:cNvPr id="8199" name="Rectangle 5"/>
            <p:cNvSpPr>
              <a:spLocks noChangeArrowheads="1"/>
            </p:cNvSpPr>
            <p:nvPr/>
          </p:nvSpPr>
          <p:spPr bwMode="auto">
            <a:xfrm>
              <a:off x="395288" y="3789363"/>
              <a:ext cx="8424862" cy="1079500"/>
            </a:xfrm>
            <a:prstGeom prst="rect">
              <a:avLst/>
            </a:prstGeom>
            <a:solidFill>
              <a:srgbClr val="FFFF66"/>
            </a:solidFill>
            <a:ln w="9525">
              <a:solidFill>
                <a:srgbClr val="FFFF66"/>
              </a:solidFill>
              <a:miter lim="800000"/>
              <a:headEnd/>
              <a:tailEnd/>
            </a:ln>
          </p:spPr>
          <p:txBody>
            <a:bodyPr wrap="none" anchor="ctr"/>
            <a:lstStyle/>
            <a:p>
              <a:endParaRPr lang="en-GB" smtClean="0">
                <a:solidFill>
                  <a:srgbClr val="000000"/>
                </a:solidFill>
                <a:latin typeface="Arial" pitchFamily="34" charset="0"/>
              </a:endParaRPr>
            </a:p>
          </p:txBody>
        </p:sp>
        <p:sp>
          <p:nvSpPr>
            <p:cNvPr id="8200" name="Rectangle 6"/>
            <p:cNvSpPr>
              <a:spLocks noChangeArrowheads="1"/>
            </p:cNvSpPr>
            <p:nvPr/>
          </p:nvSpPr>
          <p:spPr bwMode="auto">
            <a:xfrm>
              <a:off x="395288" y="4797425"/>
              <a:ext cx="8424862" cy="790575"/>
            </a:xfrm>
            <a:prstGeom prst="rect">
              <a:avLst/>
            </a:prstGeom>
            <a:solidFill>
              <a:srgbClr val="66FFFF"/>
            </a:solidFill>
            <a:ln w="9525">
              <a:solidFill>
                <a:srgbClr val="66FFFF"/>
              </a:solidFill>
              <a:miter lim="800000"/>
              <a:headEnd/>
              <a:tailEnd/>
            </a:ln>
          </p:spPr>
          <p:txBody>
            <a:bodyPr wrap="none" anchor="ctr"/>
            <a:lstStyle/>
            <a:p>
              <a:endParaRPr lang="en-GB" smtClean="0">
                <a:solidFill>
                  <a:srgbClr val="000000"/>
                </a:solidFill>
                <a:latin typeface="Arial" pitchFamily="34" charset="0"/>
              </a:endParaRPr>
            </a:p>
          </p:txBody>
        </p:sp>
        <p:sp>
          <p:nvSpPr>
            <p:cNvPr id="8201" name="Rectangle 7"/>
            <p:cNvSpPr>
              <a:spLocks noChangeArrowheads="1"/>
            </p:cNvSpPr>
            <p:nvPr/>
          </p:nvSpPr>
          <p:spPr bwMode="auto">
            <a:xfrm>
              <a:off x="395288" y="5589588"/>
              <a:ext cx="8424862" cy="647700"/>
            </a:xfrm>
            <a:prstGeom prst="rect">
              <a:avLst/>
            </a:prstGeom>
            <a:solidFill>
              <a:srgbClr val="B2B2B2"/>
            </a:solidFill>
            <a:ln w="9525">
              <a:solidFill>
                <a:srgbClr val="B2B2B2"/>
              </a:solidFill>
              <a:miter lim="800000"/>
              <a:headEnd/>
              <a:tailEnd/>
            </a:ln>
          </p:spPr>
          <p:txBody>
            <a:bodyPr wrap="none" anchor="ctr"/>
            <a:lstStyle/>
            <a:p>
              <a:endParaRPr lang="en-GB" smtClean="0">
                <a:solidFill>
                  <a:srgbClr val="000000"/>
                </a:solidFill>
                <a:latin typeface="Arial" pitchFamily="34" charset="0"/>
              </a:endParaRPr>
            </a:p>
          </p:txBody>
        </p:sp>
        <p:pic>
          <p:nvPicPr>
            <p:cNvPr id="8202" name="Picture 8" descr="phragmi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3789363"/>
              <a:ext cx="13652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9" descr="lemnid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425" y="4579938"/>
              <a:ext cx="1368425"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10" descr="stratiot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51725" y="4076700"/>
              <a:ext cx="1368425"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Picture 11" descr="nympheacea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4364038"/>
              <a:ext cx="1277938"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6" name="AutoShape 12"/>
            <p:cNvSpPr>
              <a:spLocks noChangeArrowheads="1"/>
            </p:cNvSpPr>
            <p:nvPr/>
          </p:nvSpPr>
          <p:spPr bwMode="auto">
            <a:xfrm rot="5409067" flipH="1">
              <a:off x="2124075" y="4724400"/>
              <a:ext cx="647700" cy="1511300"/>
            </a:xfrm>
            <a:prstGeom prst="rtTriangle">
              <a:avLst/>
            </a:prstGeom>
            <a:solidFill>
              <a:srgbClr val="C0C0C0"/>
            </a:solidFill>
            <a:ln w="9525">
              <a:solidFill>
                <a:srgbClr val="C0C0C0"/>
              </a:solidFill>
              <a:miter lim="800000"/>
              <a:headEnd/>
              <a:tailEnd/>
            </a:ln>
          </p:spPr>
          <p:txBody>
            <a:bodyPr wrap="none" anchor="ctr"/>
            <a:lstStyle/>
            <a:p>
              <a:endParaRPr lang="en-GB" smtClean="0">
                <a:solidFill>
                  <a:srgbClr val="000000"/>
                </a:solidFill>
                <a:latin typeface="Arial" pitchFamily="34" charset="0"/>
              </a:endParaRPr>
            </a:p>
          </p:txBody>
        </p:sp>
        <p:pic>
          <p:nvPicPr>
            <p:cNvPr id="8207" name="Picture 13" descr="submerg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1775" y="4508500"/>
              <a:ext cx="1295400"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Rectangle 14"/>
            <p:cNvSpPr>
              <a:spLocks noChangeArrowheads="1"/>
            </p:cNvSpPr>
            <p:nvPr/>
          </p:nvSpPr>
          <p:spPr bwMode="auto">
            <a:xfrm>
              <a:off x="250825" y="6346825"/>
              <a:ext cx="15478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nl-NL" smtClean="0">
                  <a:solidFill>
                    <a:srgbClr val="FFFF99"/>
                  </a:solidFill>
                  <a:latin typeface="Arial" pitchFamily="34" charset="0"/>
                </a:rPr>
                <a:t> Emergent</a:t>
              </a:r>
              <a:endParaRPr lang="en-US" smtClean="0">
                <a:solidFill>
                  <a:srgbClr val="FFFF99"/>
                </a:solidFill>
                <a:latin typeface="Arial" pitchFamily="34" charset="0"/>
              </a:endParaRPr>
            </a:p>
          </p:txBody>
        </p:sp>
        <p:sp>
          <p:nvSpPr>
            <p:cNvPr id="8209" name="Rectangle 15"/>
            <p:cNvSpPr>
              <a:spLocks noChangeArrowheads="1"/>
            </p:cNvSpPr>
            <p:nvPr/>
          </p:nvSpPr>
          <p:spPr bwMode="auto">
            <a:xfrm>
              <a:off x="2555875" y="6346825"/>
              <a:ext cx="1428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nl-NL" smtClean="0">
                  <a:solidFill>
                    <a:srgbClr val="FFFF99"/>
                  </a:solidFill>
                  <a:latin typeface="Arial" pitchFamily="34" charset="0"/>
                </a:rPr>
                <a:t>Submergent</a:t>
              </a:r>
              <a:endParaRPr lang="en-US" smtClean="0">
                <a:solidFill>
                  <a:srgbClr val="FFFF99"/>
                </a:solidFill>
                <a:latin typeface="Arial" pitchFamily="34" charset="0"/>
              </a:endParaRPr>
            </a:p>
          </p:txBody>
        </p:sp>
        <p:sp>
          <p:nvSpPr>
            <p:cNvPr id="8210" name="Rectangle 16"/>
            <p:cNvSpPr>
              <a:spLocks noChangeArrowheads="1"/>
            </p:cNvSpPr>
            <p:nvPr/>
          </p:nvSpPr>
          <p:spPr bwMode="auto">
            <a:xfrm>
              <a:off x="4284663" y="6346825"/>
              <a:ext cx="170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nl-NL" smtClean="0">
                  <a:solidFill>
                    <a:srgbClr val="FFFF99"/>
                  </a:solidFill>
                  <a:latin typeface="Arial" pitchFamily="34" charset="0"/>
                </a:rPr>
                <a:t>Floating rooted</a:t>
              </a:r>
              <a:endParaRPr lang="en-US" smtClean="0">
                <a:solidFill>
                  <a:srgbClr val="FFFF99"/>
                </a:solidFill>
                <a:latin typeface="Arial" pitchFamily="34" charset="0"/>
              </a:endParaRPr>
            </a:p>
          </p:txBody>
        </p:sp>
        <p:sp>
          <p:nvSpPr>
            <p:cNvPr id="8211" name="Rectangle 17"/>
            <p:cNvSpPr>
              <a:spLocks noChangeArrowheads="1"/>
            </p:cNvSpPr>
            <p:nvPr/>
          </p:nvSpPr>
          <p:spPr bwMode="auto">
            <a:xfrm>
              <a:off x="6084888" y="6216650"/>
              <a:ext cx="14398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nl-NL" smtClean="0">
                  <a:solidFill>
                    <a:srgbClr val="FFFF99"/>
                  </a:solidFill>
                  <a:latin typeface="Arial" pitchFamily="34" charset="0"/>
                </a:rPr>
                <a:t>Floating unrooted</a:t>
              </a:r>
              <a:endParaRPr lang="en-US" smtClean="0">
                <a:solidFill>
                  <a:srgbClr val="FFFF99"/>
                </a:solidFill>
                <a:latin typeface="Arial" pitchFamily="34" charset="0"/>
              </a:endParaRPr>
            </a:p>
          </p:txBody>
        </p:sp>
        <p:sp>
          <p:nvSpPr>
            <p:cNvPr id="8212" name="Rectangle 18"/>
            <p:cNvSpPr>
              <a:spLocks noChangeArrowheads="1"/>
            </p:cNvSpPr>
            <p:nvPr/>
          </p:nvSpPr>
          <p:spPr bwMode="auto">
            <a:xfrm>
              <a:off x="7380288" y="6216650"/>
              <a:ext cx="14398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nl-NL" smtClean="0">
                  <a:solidFill>
                    <a:srgbClr val="FFFF99"/>
                  </a:solidFill>
                  <a:latin typeface="Arial" pitchFamily="34" charset="0"/>
                </a:rPr>
                <a:t>Floating submergent</a:t>
              </a:r>
              <a:endParaRPr lang="en-US" smtClean="0">
                <a:solidFill>
                  <a:srgbClr val="FFFF99"/>
                </a:solidFill>
                <a:latin typeface="Arial" pitchFamily="34" charset="0"/>
              </a:endParaRPr>
            </a:p>
          </p:txBody>
        </p:sp>
        <p:sp>
          <p:nvSpPr>
            <p:cNvPr id="8213" name="Text Box 19"/>
            <p:cNvSpPr txBox="1">
              <a:spLocks noChangeArrowheads="1"/>
            </p:cNvSpPr>
            <p:nvPr/>
          </p:nvSpPr>
          <p:spPr bwMode="auto">
            <a:xfrm>
              <a:off x="7451725" y="3284538"/>
              <a:ext cx="136842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900" i="1" smtClean="0">
                  <a:solidFill>
                    <a:srgbClr val="FFFF99"/>
                  </a:solidFill>
                  <a:latin typeface="Trebuchet MS" pitchFamily="34" charset="0"/>
                </a:rPr>
                <a:t>Stratiotes aloides </a:t>
              </a:r>
              <a:r>
                <a:rPr lang="nl-NL" sz="900" smtClean="0">
                  <a:solidFill>
                    <a:srgbClr val="FFFF99"/>
                  </a:solidFill>
                  <a:latin typeface="Trebuchet MS" pitchFamily="34" charset="0"/>
                </a:rPr>
                <a:t>(source The Virtual Field-Guide )</a:t>
              </a:r>
              <a:endParaRPr lang="en-US" sz="900" smtClean="0">
                <a:solidFill>
                  <a:srgbClr val="FFFF99"/>
                </a:solidFill>
                <a:latin typeface="Trebuchet MS" pitchFamily="34" charset="0"/>
              </a:endParaRPr>
            </a:p>
          </p:txBody>
        </p:sp>
        <p:sp>
          <p:nvSpPr>
            <p:cNvPr id="8214" name="Text Box 20"/>
            <p:cNvSpPr txBox="1">
              <a:spLocks noChangeArrowheads="1"/>
            </p:cNvSpPr>
            <p:nvPr/>
          </p:nvSpPr>
          <p:spPr bwMode="auto">
            <a:xfrm>
              <a:off x="539750" y="2997200"/>
              <a:ext cx="1600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900" i="1" smtClean="0">
                  <a:solidFill>
                    <a:srgbClr val="FFFF99"/>
                  </a:solidFill>
                  <a:latin typeface="Trebuchet MS" pitchFamily="34" charset="0"/>
                </a:rPr>
                <a:t>Phragmites australis </a:t>
              </a:r>
            </a:p>
            <a:p>
              <a:pPr eaLnBrk="1" hangingPunct="1"/>
              <a:r>
                <a:rPr lang="nl-NL" sz="900" smtClean="0">
                  <a:solidFill>
                    <a:srgbClr val="FFFF99"/>
                  </a:solidFill>
                  <a:latin typeface="Trebuchet MS" pitchFamily="34" charset="0"/>
                </a:rPr>
                <a:t>(source </a:t>
              </a:r>
              <a:r>
                <a:rPr lang="en-US" sz="900" smtClean="0">
                  <a:solidFill>
                    <a:srgbClr val="FFFF99"/>
                  </a:solidFill>
                  <a:latin typeface="Trebuchet MS" pitchFamily="34" charset="0"/>
                </a:rPr>
                <a:t>Photo © M. Savela )</a:t>
              </a:r>
            </a:p>
          </p:txBody>
        </p:sp>
        <p:sp>
          <p:nvSpPr>
            <p:cNvPr id="8215" name="Oval 21" descr="P"/>
            <p:cNvSpPr>
              <a:spLocks noChangeArrowheads="1"/>
            </p:cNvSpPr>
            <p:nvPr/>
          </p:nvSpPr>
          <p:spPr bwMode="auto">
            <a:xfrm>
              <a:off x="0" y="260350"/>
              <a:ext cx="2374900" cy="2665413"/>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GB" smtClean="0">
                <a:solidFill>
                  <a:srgbClr val="000000"/>
                </a:solidFill>
                <a:latin typeface="Arial" pitchFamily="34" charset="0"/>
              </a:endParaRPr>
            </a:p>
          </p:txBody>
        </p:sp>
        <p:sp>
          <p:nvSpPr>
            <p:cNvPr id="8216" name="Oval 22" descr="P-perfoliatus"/>
            <p:cNvSpPr>
              <a:spLocks noChangeArrowheads="1"/>
            </p:cNvSpPr>
            <p:nvPr/>
          </p:nvSpPr>
          <p:spPr bwMode="auto">
            <a:xfrm rot="5400000">
              <a:off x="1908969" y="330994"/>
              <a:ext cx="2374900" cy="2665412"/>
            </a:xfrm>
            <a:prstGeom prst="ellipse">
              <a:avLst/>
            </a:prstGeom>
            <a:blipFill dpi="0" rotWithShape="1">
              <a:blip r:embed="rId9"/>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GB" smtClean="0">
                <a:solidFill>
                  <a:srgbClr val="000000"/>
                </a:solidFill>
                <a:latin typeface="Arial" pitchFamily="34" charset="0"/>
              </a:endParaRPr>
            </a:p>
          </p:txBody>
        </p:sp>
        <p:sp>
          <p:nvSpPr>
            <p:cNvPr id="8217" name="Oval 23" descr="Nuphar lutea"/>
            <p:cNvSpPr>
              <a:spLocks noChangeArrowheads="1"/>
            </p:cNvSpPr>
            <p:nvPr/>
          </p:nvSpPr>
          <p:spPr bwMode="auto">
            <a:xfrm rot="5400000">
              <a:off x="3564732" y="907256"/>
              <a:ext cx="2374900" cy="2665413"/>
            </a:xfrm>
            <a:prstGeom prst="ellipse">
              <a:avLst/>
            </a:prstGeom>
            <a:blipFill dpi="0" rotWithShape="1">
              <a:blip r:embed="rId10"/>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GB" smtClean="0">
                <a:solidFill>
                  <a:srgbClr val="000000"/>
                </a:solidFill>
                <a:latin typeface="Arial" pitchFamily="34" charset="0"/>
              </a:endParaRPr>
            </a:p>
          </p:txBody>
        </p:sp>
        <p:sp>
          <p:nvSpPr>
            <p:cNvPr id="8218" name="Oval 24" descr="lemidsdetail"/>
            <p:cNvSpPr>
              <a:spLocks noChangeArrowheads="1"/>
            </p:cNvSpPr>
            <p:nvPr/>
          </p:nvSpPr>
          <p:spPr bwMode="auto">
            <a:xfrm rot="5400000">
              <a:off x="5293519" y="-145256"/>
              <a:ext cx="2374900" cy="2665412"/>
            </a:xfrm>
            <a:prstGeom prst="ellipse">
              <a:avLst/>
            </a:prstGeom>
            <a:blipFill dpi="0" rotWithShape="1">
              <a:blip r:embed="rId11"/>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GB" smtClean="0">
                <a:solidFill>
                  <a:srgbClr val="000000"/>
                </a:solidFill>
                <a:latin typeface="Arial" pitchFamily="34" charset="0"/>
              </a:endParaRPr>
            </a:p>
          </p:txBody>
        </p:sp>
        <p:sp>
          <p:nvSpPr>
            <p:cNvPr id="8219" name="Oval 25" descr="water soldier2"/>
            <p:cNvSpPr>
              <a:spLocks noChangeArrowheads="1"/>
            </p:cNvSpPr>
            <p:nvPr/>
          </p:nvSpPr>
          <p:spPr bwMode="auto">
            <a:xfrm rot="5400000">
              <a:off x="6623844" y="835819"/>
              <a:ext cx="2374900" cy="2665412"/>
            </a:xfrm>
            <a:prstGeom prst="ellipse">
              <a:avLst/>
            </a:prstGeom>
            <a:blipFill dpi="0" rotWithShape="1">
              <a:blip r:embed="rId1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GB" smtClean="0">
                <a:solidFill>
                  <a:srgbClr val="000000"/>
                </a:solidFill>
                <a:latin typeface="Arial" pitchFamily="34" charset="0"/>
              </a:endParaRPr>
            </a:p>
          </p:txBody>
        </p:sp>
        <p:sp>
          <p:nvSpPr>
            <p:cNvPr id="8220" name="Text Box 26"/>
            <p:cNvSpPr txBox="1">
              <a:spLocks noChangeArrowheads="1"/>
            </p:cNvSpPr>
            <p:nvPr/>
          </p:nvSpPr>
          <p:spPr bwMode="auto">
            <a:xfrm>
              <a:off x="5795963" y="2420938"/>
              <a:ext cx="11509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900" i="1" smtClean="0">
                  <a:solidFill>
                    <a:srgbClr val="FFFF99"/>
                  </a:solidFill>
                  <a:latin typeface="Trebuchet MS" pitchFamily="34" charset="0"/>
                </a:rPr>
                <a:t>Lemna sp. (source M.Moeys)</a:t>
              </a:r>
              <a:endParaRPr lang="en-US" sz="800" smtClean="0">
                <a:solidFill>
                  <a:srgbClr val="FFFF99"/>
                </a:solidFill>
                <a:latin typeface="Trebuchet MS" pitchFamily="34" charset="0"/>
              </a:endParaRPr>
            </a:p>
          </p:txBody>
        </p:sp>
        <p:sp>
          <p:nvSpPr>
            <p:cNvPr id="8221" name="Oval 27"/>
            <p:cNvSpPr>
              <a:spLocks noChangeArrowheads="1"/>
            </p:cNvSpPr>
            <p:nvPr/>
          </p:nvSpPr>
          <p:spPr bwMode="auto">
            <a:xfrm>
              <a:off x="2646363" y="3517900"/>
              <a:ext cx="3214687" cy="3089275"/>
            </a:xfrm>
            <a:prstGeom prst="ellipse">
              <a:avLst/>
            </a:prstGeom>
            <a:noFill/>
            <a:ln w="22225">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smtClean="0">
                <a:solidFill>
                  <a:srgbClr val="000000"/>
                </a:solidFill>
                <a:latin typeface="Arial" pitchFamily="34" charset="0"/>
              </a:endParaRPr>
            </a:p>
          </p:txBody>
        </p:sp>
      </p:grpSp>
      <p:sp>
        <p:nvSpPr>
          <p:cNvPr id="8195" name="TextBox 28"/>
          <p:cNvSpPr txBox="1">
            <a:spLocks noChangeArrowheads="1"/>
          </p:cNvSpPr>
          <p:nvPr/>
        </p:nvSpPr>
        <p:spPr bwMode="auto">
          <a:xfrm>
            <a:off x="250825" y="3327400"/>
            <a:ext cx="28241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2400" smtClean="0">
                <a:solidFill>
                  <a:srgbClr val="FFFFFF"/>
                </a:solidFill>
              </a:rPr>
              <a:t>Plant </a:t>
            </a:r>
            <a:r>
              <a:rPr lang="nl-NL" sz="2400" u="sng" smtClean="0">
                <a:solidFill>
                  <a:srgbClr val="FFFFFF"/>
                </a:solidFill>
              </a:rPr>
              <a:t>morphologies</a:t>
            </a:r>
            <a:endParaRPr lang="en-GB" sz="2400" u="sng" smtClean="0">
              <a:solidFill>
                <a:srgbClr val="FFFFFF"/>
              </a:solidFill>
            </a:endParaRPr>
          </a:p>
        </p:txBody>
      </p:sp>
    </p:spTree>
    <p:extLst>
      <p:ext uri="{BB962C8B-B14F-4D97-AF65-F5344CB8AC3E}">
        <p14:creationId xmlns:p14="http://schemas.microsoft.com/office/powerpoint/2010/main" val="34854773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Vertically structured: </a:t>
            </a:r>
            <a:r>
              <a:rPr lang="en-US" sz="2400" dirty="0" err="1" smtClean="0"/>
              <a:t>lineair</a:t>
            </a:r>
            <a:r>
              <a:rPr lang="en-US" sz="2400" dirty="0" smtClean="0"/>
              <a:t> / exponential</a:t>
            </a:r>
            <a:endParaRPr lang="en-GB" sz="2400" dirty="0"/>
          </a:p>
        </p:txBody>
      </p:sp>
      <p:sp>
        <p:nvSpPr>
          <p:cNvPr id="4" name="Date Placeholder 3"/>
          <p:cNvSpPr>
            <a:spLocks noGrp="1"/>
          </p:cNvSpPr>
          <p:nvPr>
            <p:ph type="dt" sz="half" idx="10"/>
          </p:nvPr>
        </p:nvSpPr>
        <p:spPr/>
        <p:txBody>
          <a:bodyPr/>
          <a:lstStyle/>
          <a:p>
            <a:fld id="{7861030A-D9DC-426C-A4D0-5E7AEAC0AFF5}" type="datetime4">
              <a:rPr lang="nl-NL" smtClean="0"/>
              <a:pPr/>
              <a:t>4 november 2013</a:t>
            </a:fld>
            <a:endParaRPr lang="nl-NL"/>
          </a:p>
        </p:txBody>
      </p:sp>
      <p:graphicFrame>
        <p:nvGraphicFramePr>
          <p:cNvPr id="5" name="Table 4"/>
          <p:cNvGraphicFramePr>
            <a:graphicFrameLocks noGrp="1"/>
          </p:cNvGraphicFramePr>
          <p:nvPr>
            <p:extLst>
              <p:ext uri="{D42A27DB-BD31-4B8C-83A1-F6EECF244321}">
                <p14:modId xmlns:p14="http://schemas.microsoft.com/office/powerpoint/2010/main" val="4121317967"/>
              </p:ext>
            </p:extLst>
          </p:nvPr>
        </p:nvGraphicFramePr>
        <p:xfrm>
          <a:off x="3022898" y="4967816"/>
          <a:ext cx="5976664" cy="1890184"/>
        </p:xfrm>
        <a:graphic>
          <a:graphicData uri="http://schemas.openxmlformats.org/drawingml/2006/table">
            <a:tbl>
              <a:tblPr firstRow="1" firstCol="1" lastRow="1" lastCol="1" bandRow="1" bandCol="1">
                <a:tableStyleId>{5C22544A-7EE6-4342-B048-85BDC9FD1C3A}</a:tableStyleId>
              </a:tblPr>
              <a:tblGrid>
                <a:gridCol w="1991754"/>
                <a:gridCol w="1992455"/>
                <a:gridCol w="1992455"/>
              </a:tblGrid>
              <a:tr h="1890184">
                <a:tc>
                  <a:txBody>
                    <a:bodyPr/>
                    <a:lstStyle/>
                    <a:p>
                      <a:pPr algn="ctr">
                        <a:spcAft>
                          <a:spcPts val="0"/>
                        </a:spcAft>
                      </a:pPr>
                      <a:endParaRPr lang="en-US" sz="1100" dirty="0">
                        <a:effectLst/>
                      </a:endParaRPr>
                    </a:p>
                    <a:p>
                      <a:pPr algn="ctr">
                        <a:spcAft>
                          <a:spcPts val="0"/>
                        </a:spcAft>
                      </a:pPr>
                      <a:r>
                        <a:rPr lang="en-US" sz="1100" dirty="0">
                          <a:effectLst/>
                        </a:rPr>
                        <a:t>F = 0.001</a:t>
                      </a:r>
                      <a:endParaRPr lang="en-GB" sz="1100" dirty="0">
                        <a:effectLst/>
                        <a:latin typeface="Times New Roman"/>
                        <a:ea typeface="PMingLiU"/>
                      </a:endParaRPr>
                    </a:p>
                  </a:txBody>
                  <a:tcPr marL="68580" marR="68580" marT="0" marB="0"/>
                </a:tc>
                <a:tc>
                  <a:txBody>
                    <a:bodyPr/>
                    <a:lstStyle/>
                    <a:p>
                      <a:pPr algn="just">
                        <a:spcAft>
                          <a:spcPts val="0"/>
                        </a:spcAft>
                      </a:pPr>
                      <a:endParaRPr lang="en-US" sz="1100" dirty="0">
                        <a:effectLst/>
                      </a:endParaRPr>
                    </a:p>
                    <a:p>
                      <a:pPr algn="ctr">
                        <a:spcAft>
                          <a:spcPts val="0"/>
                        </a:spcAft>
                      </a:pPr>
                      <a:r>
                        <a:rPr lang="en-US" sz="1100" dirty="0">
                          <a:effectLst/>
                        </a:rPr>
                        <a:t>F = 5</a:t>
                      </a:r>
                      <a:endParaRPr lang="en-GB" sz="1100" dirty="0">
                        <a:effectLst/>
                        <a:latin typeface="Times New Roman"/>
                        <a:ea typeface="PMingLiU"/>
                      </a:endParaRPr>
                    </a:p>
                  </a:txBody>
                  <a:tcPr marL="68580" marR="68580" marT="0" marB="0"/>
                </a:tc>
                <a:tc>
                  <a:txBody>
                    <a:bodyPr/>
                    <a:lstStyle/>
                    <a:p>
                      <a:pPr algn="just">
                        <a:spcAft>
                          <a:spcPts val="0"/>
                        </a:spcAft>
                      </a:pPr>
                      <a:endParaRPr lang="en-US" sz="1100" dirty="0">
                        <a:effectLst/>
                      </a:endParaRPr>
                    </a:p>
                    <a:p>
                      <a:pPr algn="ctr">
                        <a:spcAft>
                          <a:spcPts val="0"/>
                        </a:spcAft>
                      </a:pPr>
                      <a:r>
                        <a:rPr lang="en-US" sz="1100" dirty="0">
                          <a:effectLst/>
                        </a:rPr>
                        <a:t>F = 20</a:t>
                      </a:r>
                      <a:endParaRPr lang="en-GB" sz="1100" dirty="0">
                        <a:effectLst/>
                        <a:latin typeface="Times New Roman"/>
                        <a:ea typeface="PMingLiU"/>
                      </a:endParaRPr>
                    </a:p>
                  </a:txBody>
                  <a:tcPr marL="68580" marR="68580" marT="0" marB="0"/>
                </a:tc>
              </a:tr>
            </a:tbl>
          </a:graphicData>
        </a:graphic>
      </p:graphicFrame>
      <p:pic>
        <p:nvPicPr>
          <p:cNvPr id="102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68774" y="5368267"/>
            <a:ext cx="1619250" cy="12763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6853" y="5368267"/>
            <a:ext cx="1619250" cy="12763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296" y="5373216"/>
            <a:ext cx="1619250" cy="12763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559757" y="4221088"/>
            <a:ext cx="5328592" cy="646331"/>
          </a:xfrm>
          <a:prstGeom prst="rect">
            <a:avLst/>
          </a:prstGeom>
          <a:noFill/>
        </p:spPr>
        <p:txBody>
          <a:bodyPr wrap="square" rtlCol="0">
            <a:spAutoFit/>
          </a:bodyPr>
          <a:lstStyle/>
          <a:p>
            <a:r>
              <a:rPr lang="en-US" dirty="0" smtClean="0"/>
              <a:t>Linear or exponential distribution of biomass over the vertical layers</a:t>
            </a:r>
            <a:endParaRPr lang="en-GB" dirty="0"/>
          </a:p>
        </p:txBody>
      </p:sp>
      <p:sp>
        <p:nvSpPr>
          <p:cNvPr id="7" name="TextBox 6"/>
          <p:cNvSpPr txBox="1"/>
          <p:nvPr/>
        </p:nvSpPr>
        <p:spPr>
          <a:xfrm>
            <a:off x="611560" y="980728"/>
            <a:ext cx="8352928" cy="1754326"/>
          </a:xfrm>
          <a:prstGeom prst="rect">
            <a:avLst/>
          </a:prstGeom>
          <a:noFill/>
        </p:spPr>
        <p:txBody>
          <a:bodyPr wrap="square" rtlCol="0">
            <a:spAutoFit/>
          </a:bodyPr>
          <a:lstStyle/>
          <a:p>
            <a:r>
              <a:rPr lang="en-GB" dirty="0" smtClean="0"/>
              <a:t>Biomass </a:t>
            </a:r>
            <a:r>
              <a:rPr lang="en-GB" dirty="0"/>
              <a:t>is </a:t>
            </a:r>
            <a:r>
              <a:rPr lang="en-GB" dirty="0" smtClean="0"/>
              <a:t>vertically distributed </a:t>
            </a:r>
          </a:p>
          <a:p>
            <a:r>
              <a:rPr lang="en-GB" dirty="0" smtClean="0"/>
              <a:t>This is </a:t>
            </a:r>
            <a:r>
              <a:rPr lang="en-GB" dirty="0"/>
              <a:t>input for the </a:t>
            </a:r>
            <a:r>
              <a:rPr lang="en-GB" dirty="0" smtClean="0"/>
              <a:t>sub-modules </a:t>
            </a:r>
            <a:r>
              <a:rPr lang="en-GB" dirty="0"/>
              <a:t>that require </a:t>
            </a:r>
            <a:r>
              <a:rPr lang="en-GB" dirty="0" smtClean="0"/>
              <a:t>such distribution:</a:t>
            </a:r>
          </a:p>
          <a:p>
            <a:pPr marL="742950" lvl="1" indent="-285750">
              <a:buFont typeface="Symbol"/>
              <a:buChar char="Þ"/>
            </a:pPr>
            <a:r>
              <a:rPr lang="en-GB" dirty="0" smtClean="0"/>
              <a:t>vertical </a:t>
            </a:r>
            <a:r>
              <a:rPr lang="en-GB" dirty="0"/>
              <a:t>distribution of light </a:t>
            </a:r>
            <a:r>
              <a:rPr lang="en-GB" dirty="0" smtClean="0"/>
              <a:t>extinction</a:t>
            </a:r>
          </a:p>
          <a:p>
            <a:pPr lvl="1"/>
            <a:r>
              <a:rPr lang="en-GB" dirty="0" smtClean="0"/>
              <a:t> =&gt; (self)shading and competition with other </a:t>
            </a:r>
            <a:r>
              <a:rPr lang="en-GB" dirty="0" err="1" smtClean="0"/>
              <a:t>macrophytes</a:t>
            </a:r>
            <a:r>
              <a:rPr lang="en-GB" dirty="0" smtClean="0"/>
              <a:t> and algae)</a:t>
            </a:r>
          </a:p>
          <a:p>
            <a:pPr marL="742950" lvl="1" indent="-285750">
              <a:buFont typeface="Symbol"/>
              <a:buChar char="Þ"/>
            </a:pPr>
            <a:r>
              <a:rPr lang="en-US" dirty="0" smtClean="0"/>
              <a:t>Nutrient uptake per layer (and thereby competition with other </a:t>
            </a:r>
            <a:r>
              <a:rPr lang="en-US" dirty="0" err="1" smtClean="0"/>
              <a:t>prim.prod</a:t>
            </a:r>
            <a:r>
              <a:rPr lang="en-US" dirty="0" smtClean="0"/>
              <a:t>.)</a:t>
            </a:r>
          </a:p>
          <a:p>
            <a:pPr marL="742950" lvl="1" indent="-285750">
              <a:buFont typeface="Symbol"/>
              <a:buChar char="Þ"/>
            </a:pPr>
            <a:r>
              <a:rPr lang="en-US" dirty="0" smtClean="0"/>
              <a:t>Feedback to D-FLOW</a:t>
            </a:r>
            <a:endParaRPr lang="en-GB" dirty="0"/>
          </a:p>
        </p:txBody>
      </p:sp>
      <p:pic>
        <p:nvPicPr>
          <p:cNvPr id="11" name="Picture 7"/>
          <p:cNvPicPr>
            <a:picLocks noGrp="1" noChangeAspect="1" noChangeArrowheads="1"/>
          </p:cNvPicPr>
          <p:nvPr>
            <p:ph sz="half" idx="4294967295"/>
          </p:nvPr>
        </p:nvPicPr>
        <p:blipFill>
          <a:blip r:embed="rId5" cstate="print">
            <a:extLst>
              <a:ext uri="{28A0092B-C50C-407E-A947-70E740481C1C}">
                <a14:useLocalDpi xmlns:a14="http://schemas.microsoft.com/office/drawing/2010/main" val="0"/>
              </a:ext>
            </a:extLst>
          </a:blip>
          <a:srcRect/>
          <a:stretch>
            <a:fillRect/>
          </a:stretch>
        </p:blipFill>
        <p:spPr>
          <a:xfrm>
            <a:off x="179512" y="2747094"/>
            <a:ext cx="3124200" cy="2947987"/>
          </a:xfrm>
        </p:spPr>
      </p:pic>
    </p:spTree>
    <p:extLst>
      <p:ext uri="{BB962C8B-B14F-4D97-AF65-F5344CB8AC3E}">
        <p14:creationId xmlns:p14="http://schemas.microsoft.com/office/powerpoint/2010/main" val="10081841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182" y="29371"/>
            <a:ext cx="8229600" cy="1143000"/>
          </a:xfrm>
        </p:spPr>
        <p:txBody>
          <a:bodyPr/>
          <a:lstStyle/>
          <a:p>
            <a:r>
              <a:rPr lang="en-US" dirty="0" smtClean="0"/>
              <a:t>Biomass growth per layer</a:t>
            </a:r>
            <a:endParaRPr lang="en-GB" dirty="0"/>
          </a:p>
        </p:txBody>
      </p:sp>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156422"/>
            <a:ext cx="7904845" cy="5152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60151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nl-NL" smtClean="0"/>
              <a:t>Why vegetation modelling?</a:t>
            </a:r>
            <a:endParaRPr lang="en-US" smtClean="0"/>
          </a:p>
        </p:txBody>
      </p:sp>
      <p:sp>
        <p:nvSpPr>
          <p:cNvPr id="7171" name="Rectangle 3"/>
          <p:cNvSpPr>
            <a:spLocks noGrp="1" noChangeArrowheads="1"/>
          </p:cNvSpPr>
          <p:nvPr>
            <p:ph type="body" sz="half" idx="1"/>
          </p:nvPr>
        </p:nvSpPr>
        <p:spPr>
          <a:xfrm>
            <a:off x="684213" y="1196753"/>
            <a:ext cx="7848600" cy="4588098"/>
          </a:xfrm>
        </p:spPr>
        <p:txBody>
          <a:bodyPr/>
          <a:lstStyle/>
          <a:p>
            <a:pPr marL="0" indent="0" eaLnBrk="1" hangingPunct="1">
              <a:lnSpc>
                <a:spcPct val="90000"/>
              </a:lnSpc>
            </a:pPr>
            <a:r>
              <a:rPr lang="nl-NL" dirty="0" err="1" smtClean="0"/>
              <a:t>Vegetation</a:t>
            </a:r>
            <a:r>
              <a:rPr lang="nl-NL" dirty="0" smtClean="0"/>
              <a:t> is important: </a:t>
            </a:r>
            <a:r>
              <a:rPr lang="nl-NL" dirty="0" err="1" smtClean="0"/>
              <a:t>Ecosystem</a:t>
            </a:r>
            <a:r>
              <a:rPr lang="nl-NL" dirty="0" smtClean="0"/>
              <a:t> services</a:t>
            </a:r>
          </a:p>
          <a:p>
            <a:pPr marL="57150" indent="0" eaLnBrk="1" hangingPunct="1">
              <a:lnSpc>
                <a:spcPct val="90000"/>
              </a:lnSpc>
            </a:pPr>
            <a:endParaRPr lang="nl-NL" dirty="0" smtClean="0"/>
          </a:p>
          <a:p>
            <a:pPr marL="57150" indent="0" eaLnBrk="1" hangingPunct="1">
              <a:lnSpc>
                <a:spcPct val="90000"/>
              </a:lnSpc>
            </a:pPr>
            <a:endParaRPr lang="nl-NL" dirty="0" smtClean="0"/>
          </a:p>
          <a:p>
            <a:pPr marL="57150" indent="0" eaLnBrk="1" hangingPunct="1">
              <a:lnSpc>
                <a:spcPct val="90000"/>
              </a:lnSpc>
            </a:pPr>
            <a:endParaRPr lang="nl-NL" dirty="0" smtClean="0"/>
          </a:p>
          <a:p>
            <a:pPr marL="57150" indent="0" eaLnBrk="1" hangingPunct="1">
              <a:lnSpc>
                <a:spcPct val="90000"/>
              </a:lnSpc>
            </a:pPr>
            <a:endParaRPr lang="nl-NL" dirty="0" smtClean="0"/>
          </a:p>
          <a:p>
            <a:pPr marL="57150" indent="0" eaLnBrk="1" hangingPunct="1">
              <a:lnSpc>
                <a:spcPct val="90000"/>
              </a:lnSpc>
            </a:pPr>
            <a:endParaRPr lang="nl-NL" dirty="0" smtClean="0"/>
          </a:p>
          <a:p>
            <a:pPr marL="0" indent="0" eaLnBrk="1" hangingPunct="1">
              <a:lnSpc>
                <a:spcPct val="90000"/>
              </a:lnSpc>
            </a:pPr>
            <a:endParaRPr lang="nl-NL" dirty="0" smtClean="0"/>
          </a:p>
          <a:p>
            <a:pPr marL="0" indent="0" eaLnBrk="1" hangingPunct="1">
              <a:lnSpc>
                <a:spcPct val="90000"/>
              </a:lnSpc>
            </a:pPr>
            <a:endParaRPr lang="en-US" dirty="0" smtClean="0"/>
          </a:p>
        </p:txBody>
      </p:sp>
      <p:pic>
        <p:nvPicPr>
          <p:cNvPr id="6" name="Picture 7" descr="deltawaterenhs_160_0c_os_schor_st_annap_2"/>
          <p:cNvPicPr>
            <a:picLocks noChangeAspect="1" noChangeArrowheads="1"/>
          </p:cNvPicPr>
          <p:nvPr/>
        </p:nvPicPr>
        <p:blipFill>
          <a:blip r:embed="rId3">
            <a:extLst>
              <a:ext uri="{28A0092B-C50C-407E-A947-70E740481C1C}">
                <a14:useLocalDpi xmlns:a14="http://schemas.microsoft.com/office/drawing/2010/main" val="0"/>
              </a:ext>
            </a:extLst>
          </a:blip>
          <a:srcRect l="5200" b="3099"/>
          <a:stretch>
            <a:fillRect/>
          </a:stretch>
        </p:blipFill>
        <p:spPr bwMode="auto">
          <a:xfrm>
            <a:off x="6288066" y="3068961"/>
            <a:ext cx="3612526" cy="245925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fiji_mangrove_roots"/>
          <p:cNvPicPr>
            <a:picLocks noChangeAspect="1" noChangeArrowheads="1"/>
          </p:cNvPicPr>
          <p:nvPr/>
        </p:nvPicPr>
        <p:blipFill rotWithShape="1">
          <a:blip r:embed="rId4">
            <a:extLst>
              <a:ext uri="{28A0092B-C50C-407E-A947-70E740481C1C}">
                <a14:useLocalDpi xmlns:a14="http://schemas.microsoft.com/office/drawing/2010/main" val="0"/>
              </a:ext>
            </a:extLst>
          </a:blip>
          <a:srcRect l="16023" b="19316"/>
          <a:stretch/>
        </p:blipFill>
        <p:spPr bwMode="auto">
          <a:xfrm>
            <a:off x="3086106" y="3074448"/>
            <a:ext cx="3718142" cy="245925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34355" y="3074448"/>
            <a:ext cx="2705597" cy="2453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12" y="3068960"/>
            <a:ext cx="1843559" cy="2459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274802" y="2458514"/>
            <a:ext cx="2433102" cy="341632"/>
          </a:xfrm>
          <a:prstGeom prst="rect">
            <a:avLst/>
          </a:prstGeom>
        </p:spPr>
        <p:txBody>
          <a:bodyPr wrap="none">
            <a:spAutoFit/>
          </a:bodyPr>
          <a:lstStyle/>
          <a:p>
            <a:pPr lvl="1" eaLnBrk="1" hangingPunct="1">
              <a:lnSpc>
                <a:spcPct val="90000"/>
              </a:lnSpc>
            </a:pPr>
            <a:r>
              <a:rPr lang="nl-NL" dirty="0"/>
              <a:t>Wave </a:t>
            </a:r>
            <a:r>
              <a:rPr lang="nl-NL" dirty="0" err="1"/>
              <a:t>attenuation</a:t>
            </a:r>
            <a:endParaRPr lang="nl-NL" dirty="0"/>
          </a:p>
        </p:txBody>
      </p:sp>
      <p:sp>
        <p:nvSpPr>
          <p:cNvPr id="3" name="Rectangle 2"/>
          <p:cNvSpPr/>
          <p:nvPr/>
        </p:nvSpPr>
        <p:spPr>
          <a:xfrm>
            <a:off x="251520" y="1943632"/>
            <a:ext cx="2569934" cy="341632"/>
          </a:xfrm>
          <a:prstGeom prst="rect">
            <a:avLst/>
          </a:prstGeom>
        </p:spPr>
        <p:txBody>
          <a:bodyPr wrap="none">
            <a:spAutoFit/>
          </a:bodyPr>
          <a:lstStyle/>
          <a:p>
            <a:pPr lvl="1" eaLnBrk="1" hangingPunct="1">
              <a:lnSpc>
                <a:spcPct val="90000"/>
              </a:lnSpc>
            </a:pPr>
            <a:r>
              <a:rPr lang="nl-NL" dirty="0" err="1"/>
              <a:t>Erosion</a:t>
            </a:r>
            <a:r>
              <a:rPr lang="nl-NL" dirty="0"/>
              <a:t> prevention</a:t>
            </a:r>
          </a:p>
        </p:txBody>
      </p:sp>
      <p:sp>
        <p:nvSpPr>
          <p:cNvPr id="4" name="Rectangle 3"/>
          <p:cNvSpPr/>
          <p:nvPr/>
        </p:nvSpPr>
        <p:spPr>
          <a:xfrm>
            <a:off x="5692165" y="1955815"/>
            <a:ext cx="3198311" cy="341632"/>
          </a:xfrm>
          <a:prstGeom prst="rect">
            <a:avLst/>
          </a:prstGeom>
        </p:spPr>
        <p:txBody>
          <a:bodyPr wrap="none">
            <a:spAutoFit/>
          </a:bodyPr>
          <a:lstStyle/>
          <a:p>
            <a:pPr lvl="1" eaLnBrk="1" hangingPunct="1">
              <a:lnSpc>
                <a:spcPct val="90000"/>
              </a:lnSpc>
            </a:pPr>
            <a:r>
              <a:rPr lang="nl-NL" dirty="0"/>
              <a:t>Habitat </a:t>
            </a:r>
            <a:r>
              <a:rPr lang="nl-NL" dirty="0" err="1"/>
              <a:t>for</a:t>
            </a:r>
            <a:r>
              <a:rPr lang="nl-NL" dirty="0"/>
              <a:t> </a:t>
            </a:r>
            <a:r>
              <a:rPr lang="nl-NL" dirty="0" err="1"/>
              <a:t>many</a:t>
            </a:r>
            <a:r>
              <a:rPr lang="nl-NL" dirty="0"/>
              <a:t> </a:t>
            </a:r>
            <a:r>
              <a:rPr lang="nl-NL" dirty="0" err="1"/>
              <a:t>animals</a:t>
            </a:r>
            <a:endParaRPr lang="nl-NL" dirty="0"/>
          </a:p>
        </p:txBody>
      </p:sp>
      <p:sp>
        <p:nvSpPr>
          <p:cNvPr id="5" name="Rectangle 4"/>
          <p:cNvSpPr/>
          <p:nvPr/>
        </p:nvSpPr>
        <p:spPr>
          <a:xfrm>
            <a:off x="3728491" y="1597519"/>
            <a:ext cx="2582758" cy="341632"/>
          </a:xfrm>
          <a:prstGeom prst="rect">
            <a:avLst/>
          </a:prstGeom>
        </p:spPr>
        <p:txBody>
          <a:bodyPr wrap="none">
            <a:spAutoFit/>
          </a:bodyPr>
          <a:lstStyle/>
          <a:p>
            <a:pPr lvl="1" eaLnBrk="1" hangingPunct="1">
              <a:lnSpc>
                <a:spcPct val="90000"/>
              </a:lnSpc>
            </a:pPr>
            <a:r>
              <a:rPr lang="nl-NL" dirty="0" err="1"/>
              <a:t>Primary</a:t>
            </a:r>
            <a:r>
              <a:rPr lang="nl-NL" dirty="0"/>
              <a:t> </a:t>
            </a:r>
            <a:r>
              <a:rPr lang="nl-NL" dirty="0" err="1"/>
              <a:t>production</a:t>
            </a:r>
            <a:endParaRPr lang="nl-NL" dirty="0"/>
          </a:p>
        </p:txBody>
      </p:sp>
      <p:sp>
        <p:nvSpPr>
          <p:cNvPr id="8" name="Rectangle 7"/>
          <p:cNvSpPr/>
          <p:nvPr/>
        </p:nvSpPr>
        <p:spPr>
          <a:xfrm>
            <a:off x="5321163" y="2629330"/>
            <a:ext cx="1813317" cy="341632"/>
          </a:xfrm>
          <a:prstGeom prst="rect">
            <a:avLst/>
          </a:prstGeom>
        </p:spPr>
        <p:txBody>
          <a:bodyPr wrap="none">
            <a:spAutoFit/>
          </a:bodyPr>
          <a:lstStyle/>
          <a:p>
            <a:pPr lvl="1" eaLnBrk="1" hangingPunct="1">
              <a:lnSpc>
                <a:spcPct val="90000"/>
              </a:lnSpc>
            </a:pPr>
            <a:r>
              <a:rPr lang="nl-NL" dirty="0" err="1"/>
              <a:t>Legislation</a:t>
            </a:r>
            <a:r>
              <a:rPr lang="nl-NL" dirty="0"/>
              <a:t> </a:t>
            </a:r>
          </a:p>
        </p:txBody>
      </p:sp>
      <p:sp>
        <p:nvSpPr>
          <p:cNvPr id="9" name="Rectangle 8"/>
          <p:cNvSpPr/>
          <p:nvPr/>
        </p:nvSpPr>
        <p:spPr>
          <a:xfrm>
            <a:off x="6804248" y="2348880"/>
            <a:ext cx="1984261" cy="341632"/>
          </a:xfrm>
          <a:prstGeom prst="rect">
            <a:avLst/>
          </a:prstGeom>
        </p:spPr>
        <p:txBody>
          <a:bodyPr wrap="none">
            <a:spAutoFit/>
          </a:bodyPr>
          <a:lstStyle/>
          <a:p>
            <a:pPr lvl="1" eaLnBrk="1" hangingPunct="1">
              <a:lnSpc>
                <a:spcPct val="90000"/>
              </a:lnSpc>
            </a:pPr>
            <a:r>
              <a:rPr lang="nl-NL" dirty="0"/>
              <a:t>Water </a:t>
            </a:r>
            <a:r>
              <a:rPr lang="nl-NL" dirty="0" err="1"/>
              <a:t>quality</a:t>
            </a:r>
            <a:endParaRPr lang="nl-NL" dirty="0"/>
          </a:p>
        </p:txBody>
      </p:sp>
      <p:sp>
        <p:nvSpPr>
          <p:cNvPr id="10" name="Rectangle 9"/>
          <p:cNvSpPr/>
          <p:nvPr/>
        </p:nvSpPr>
        <p:spPr>
          <a:xfrm>
            <a:off x="522568" y="5733256"/>
            <a:ext cx="6768752" cy="369332"/>
          </a:xfrm>
          <a:prstGeom prst="rect">
            <a:avLst/>
          </a:prstGeom>
        </p:spPr>
        <p:txBody>
          <a:bodyPr wrap="square">
            <a:spAutoFit/>
          </a:bodyPr>
          <a:lstStyle/>
          <a:p>
            <a:pPr marL="57150" indent="0" eaLnBrk="1" hangingPunct="1">
              <a:lnSpc>
                <a:spcPct val="90000"/>
              </a:lnSpc>
            </a:pPr>
            <a:r>
              <a:rPr lang="nl-NL" sz="2000" dirty="0" err="1"/>
              <a:t>Transparent</a:t>
            </a:r>
            <a:r>
              <a:rPr lang="nl-NL" sz="2000" dirty="0"/>
              <a:t> tools </a:t>
            </a:r>
            <a:r>
              <a:rPr lang="nl-NL" sz="2000" dirty="0" err="1"/>
              <a:t>to</a:t>
            </a:r>
            <a:r>
              <a:rPr lang="nl-NL" sz="2000" dirty="0"/>
              <a:t> </a:t>
            </a:r>
            <a:r>
              <a:rPr lang="nl-NL" sz="2000" dirty="0" err="1"/>
              <a:t>answer</a:t>
            </a:r>
            <a:r>
              <a:rPr lang="nl-NL" sz="2000" dirty="0"/>
              <a:t> </a:t>
            </a:r>
            <a:r>
              <a:rPr lang="nl-NL" sz="2000" dirty="0" err="1"/>
              <a:t>quantitative</a:t>
            </a:r>
            <a:r>
              <a:rPr lang="nl-NL" sz="2000" dirty="0"/>
              <a:t> </a:t>
            </a:r>
            <a:r>
              <a:rPr lang="nl-NL" sz="2000" dirty="0" err="1"/>
              <a:t>questions</a:t>
            </a:r>
            <a:endParaRPr lang="nl-NL" sz="2000" dirty="0"/>
          </a:p>
        </p:txBody>
      </p:sp>
      <p:sp>
        <p:nvSpPr>
          <p:cNvPr id="11" name="Rectangle 10"/>
          <p:cNvSpPr/>
          <p:nvPr/>
        </p:nvSpPr>
        <p:spPr>
          <a:xfrm>
            <a:off x="3563888" y="2185173"/>
            <a:ext cx="2663934" cy="341632"/>
          </a:xfrm>
          <a:prstGeom prst="rect">
            <a:avLst/>
          </a:prstGeom>
        </p:spPr>
        <p:txBody>
          <a:bodyPr wrap="none">
            <a:spAutoFit/>
          </a:bodyPr>
          <a:lstStyle/>
          <a:p>
            <a:pPr lvl="1" eaLnBrk="1" hangingPunct="1">
              <a:lnSpc>
                <a:spcPct val="90000"/>
              </a:lnSpc>
            </a:pPr>
            <a:r>
              <a:rPr lang="nl-NL" dirty="0"/>
              <a:t>Water </a:t>
            </a:r>
            <a:r>
              <a:rPr lang="nl-NL" dirty="0" smtClean="0"/>
              <a:t>management</a:t>
            </a:r>
            <a:endParaRPr lang="nl-NL" dirty="0"/>
          </a:p>
        </p:txBody>
      </p:sp>
    </p:spTree>
    <p:extLst>
      <p:ext uri="{BB962C8B-B14F-4D97-AF65-F5344CB8AC3E}">
        <p14:creationId xmlns:p14="http://schemas.microsoft.com/office/powerpoint/2010/main" val="1265443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8"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4"/>
          <p:cNvSpPr>
            <a:spLocks noGrp="1"/>
          </p:cNvSpPr>
          <p:nvPr>
            <p:ph type="dt" sz="quarter" idx="10"/>
          </p:nvPr>
        </p:nvSpPr>
        <p:spPr>
          <a:noFill/>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85F13FC5-76D8-4AE0-87E9-DA69651AB131}" type="datetime4">
              <a:rPr lang="nl-NL" smtClean="0">
                <a:solidFill>
                  <a:srgbClr val="008BBF"/>
                </a:solidFill>
              </a:rPr>
              <a:pPr eaLnBrk="1" hangingPunct="1"/>
              <a:t>4 november 2013</a:t>
            </a:fld>
            <a:endParaRPr lang="nl-NL" smtClean="0">
              <a:solidFill>
                <a:srgbClr val="008BBF"/>
              </a:solidFill>
            </a:endParaRPr>
          </a:p>
        </p:txBody>
      </p:sp>
      <p:grpSp>
        <p:nvGrpSpPr>
          <p:cNvPr id="21507" name="Group 17"/>
          <p:cNvGrpSpPr>
            <a:grpSpLocks/>
          </p:cNvGrpSpPr>
          <p:nvPr/>
        </p:nvGrpSpPr>
        <p:grpSpPr bwMode="auto">
          <a:xfrm>
            <a:off x="0" y="0"/>
            <a:ext cx="9504363" cy="954088"/>
            <a:chOff x="0" y="0"/>
            <a:chExt cx="5987" cy="601"/>
          </a:xfrm>
        </p:grpSpPr>
        <p:grpSp>
          <p:nvGrpSpPr>
            <p:cNvPr id="21523" name="Group 18"/>
            <p:cNvGrpSpPr>
              <a:grpSpLocks/>
            </p:cNvGrpSpPr>
            <p:nvPr/>
          </p:nvGrpSpPr>
          <p:grpSpPr bwMode="auto">
            <a:xfrm>
              <a:off x="0" y="0"/>
              <a:ext cx="5874" cy="601"/>
              <a:chOff x="0" y="0"/>
              <a:chExt cx="5874" cy="601"/>
            </a:xfrm>
          </p:grpSpPr>
          <p:sp>
            <p:nvSpPr>
              <p:cNvPr id="21526" name="Rectangle 19"/>
              <p:cNvSpPr>
                <a:spLocks noChangeArrowheads="1"/>
              </p:cNvSpPr>
              <p:nvPr/>
            </p:nvSpPr>
            <p:spPr bwMode="auto">
              <a:xfrm>
                <a:off x="0" y="0"/>
                <a:ext cx="5874" cy="210"/>
              </a:xfrm>
              <a:prstGeom prst="rect">
                <a:avLst/>
              </a:prstGeom>
              <a:solidFill>
                <a:srgbClr val="EFFF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527" name="Rectangle 20"/>
              <p:cNvSpPr>
                <a:spLocks noChangeArrowheads="1"/>
              </p:cNvSpPr>
              <p:nvPr/>
            </p:nvSpPr>
            <p:spPr bwMode="auto">
              <a:xfrm>
                <a:off x="0" y="391"/>
                <a:ext cx="5874" cy="210"/>
              </a:xfrm>
              <a:prstGeom prst="rect">
                <a:avLst/>
              </a:prstGeom>
              <a:solidFill>
                <a:srgbClr val="A3D5D9"/>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528" name="Rectangle 21"/>
              <p:cNvSpPr>
                <a:spLocks noChangeArrowheads="1"/>
              </p:cNvSpPr>
              <p:nvPr/>
            </p:nvSpPr>
            <p:spPr bwMode="auto">
              <a:xfrm>
                <a:off x="0" y="210"/>
                <a:ext cx="5874" cy="210"/>
              </a:xfrm>
              <a:prstGeom prst="rect">
                <a:avLst/>
              </a:prstGeom>
              <a:solidFill>
                <a:srgbClr val="D6ECEE"/>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pic>
          <p:nvPicPr>
            <p:cNvPr id="21524"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9" y="0"/>
              <a:ext cx="895"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25" name="Picture 23" descr="water-lil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1" y="0"/>
              <a:ext cx="1066"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508" name="Rectangle 2"/>
          <p:cNvSpPr>
            <a:spLocks noGrp="1" noChangeArrowheads="1"/>
          </p:cNvSpPr>
          <p:nvPr>
            <p:ph type="title"/>
          </p:nvPr>
        </p:nvSpPr>
        <p:spPr/>
        <p:txBody>
          <a:bodyPr/>
          <a:lstStyle/>
          <a:p>
            <a:pPr eaLnBrk="1" hangingPunct="1"/>
            <a:r>
              <a:rPr lang="nl-NL" smtClean="0">
                <a:solidFill>
                  <a:schemeClr val="tx1"/>
                </a:solidFill>
              </a:rPr>
              <a:t>resuspension of sediments</a:t>
            </a:r>
            <a:endParaRPr lang="en-US" smtClean="0">
              <a:solidFill>
                <a:schemeClr val="tx1"/>
              </a:solidFill>
            </a:endParaRPr>
          </a:p>
        </p:txBody>
      </p:sp>
      <p:sp>
        <p:nvSpPr>
          <p:cNvPr id="21509" name="Rectangle 3"/>
          <p:cNvSpPr>
            <a:spLocks noGrp="1" noChangeArrowheads="1"/>
          </p:cNvSpPr>
          <p:nvPr>
            <p:ph type="body" sz="half" idx="1"/>
          </p:nvPr>
        </p:nvSpPr>
        <p:spPr>
          <a:xfrm>
            <a:off x="217039" y="1246188"/>
            <a:ext cx="9287324" cy="4300537"/>
          </a:xfrm>
        </p:spPr>
        <p:txBody>
          <a:bodyPr/>
          <a:lstStyle/>
          <a:p>
            <a:pPr marL="0" indent="0" eaLnBrk="1" hangingPunct="1"/>
            <a:r>
              <a:rPr lang="nl-NL" sz="1800" dirty="0" err="1" smtClean="0"/>
              <a:t>Dynamic</a:t>
            </a:r>
            <a:r>
              <a:rPr lang="nl-NL" sz="1800" dirty="0" smtClean="0"/>
              <a:t> </a:t>
            </a:r>
            <a:r>
              <a:rPr lang="nl-NL" sz="1800" dirty="0" err="1" smtClean="0"/>
              <a:t>spatially</a:t>
            </a:r>
            <a:r>
              <a:rPr lang="nl-NL" sz="1800" dirty="0" smtClean="0"/>
              <a:t> </a:t>
            </a:r>
            <a:r>
              <a:rPr lang="nl-NL" sz="1800" dirty="0" err="1" smtClean="0"/>
              <a:t>distributed</a:t>
            </a:r>
            <a:r>
              <a:rPr lang="nl-NL" sz="1800" dirty="0" smtClean="0"/>
              <a:t> </a:t>
            </a:r>
            <a:r>
              <a:rPr lang="nl-NL" sz="1800" dirty="0" err="1" smtClean="0"/>
              <a:t>biomass</a:t>
            </a:r>
            <a:r>
              <a:rPr lang="nl-NL" sz="1800" dirty="0" smtClean="0"/>
              <a:t> </a:t>
            </a:r>
            <a:r>
              <a:rPr lang="nl-NL" sz="1800" dirty="0" err="1" smtClean="0"/>
              <a:t>modelling</a:t>
            </a:r>
            <a:r>
              <a:rPr lang="nl-NL" sz="1800" dirty="0" smtClean="0"/>
              <a:t> in </a:t>
            </a:r>
            <a:r>
              <a:rPr lang="nl-NL" sz="1800" dirty="0" err="1" smtClean="0"/>
              <a:t>lake</a:t>
            </a:r>
            <a:r>
              <a:rPr lang="nl-NL" sz="1800" dirty="0" smtClean="0"/>
              <a:t> Veluwemeer, via DELWAQ </a:t>
            </a:r>
            <a:r>
              <a:rPr lang="nl-NL" sz="1800" dirty="0" err="1" smtClean="0"/>
              <a:t>macrophyte</a:t>
            </a:r>
            <a:r>
              <a:rPr lang="nl-NL" sz="1800" dirty="0" smtClean="0"/>
              <a:t> module </a:t>
            </a:r>
          </a:p>
          <a:p>
            <a:pPr marL="0" indent="0" eaLnBrk="1" hangingPunct="1"/>
            <a:r>
              <a:rPr lang="nl-NL" sz="1800" dirty="0"/>
              <a:t>U</a:t>
            </a:r>
            <a:r>
              <a:rPr lang="nl-NL" sz="1800" dirty="0" smtClean="0"/>
              <a:t>sing </a:t>
            </a:r>
            <a:r>
              <a:rPr lang="nl-NL" sz="1800" dirty="0" err="1" smtClean="0"/>
              <a:t>substrate</a:t>
            </a:r>
            <a:r>
              <a:rPr lang="nl-NL" sz="1800" dirty="0" smtClean="0"/>
              <a:t> </a:t>
            </a:r>
            <a:r>
              <a:rPr lang="nl-NL" sz="1800" dirty="0" err="1" smtClean="0"/>
              <a:t>and</a:t>
            </a:r>
            <a:r>
              <a:rPr lang="nl-NL" sz="1800" dirty="0" smtClean="0"/>
              <a:t> exposure as </a:t>
            </a:r>
            <a:r>
              <a:rPr lang="nl-NL" sz="1800" dirty="0" err="1" smtClean="0"/>
              <a:t>initial</a:t>
            </a:r>
            <a:r>
              <a:rPr lang="nl-NL" sz="1800" dirty="0" smtClean="0"/>
              <a:t> HABITAT criteria </a:t>
            </a:r>
            <a:r>
              <a:rPr lang="nl-NL" sz="1800" dirty="0" err="1" smtClean="0"/>
              <a:t>for</a:t>
            </a:r>
            <a:r>
              <a:rPr lang="nl-NL" sz="1800" dirty="0" smtClean="0"/>
              <a:t> </a:t>
            </a:r>
            <a:r>
              <a:rPr lang="nl-NL" sz="1800" dirty="0" err="1" smtClean="0"/>
              <a:t>growth</a:t>
            </a:r>
            <a:r>
              <a:rPr lang="nl-NL" sz="1800" dirty="0" smtClean="0"/>
              <a:t> (Workshop B)</a:t>
            </a:r>
            <a:endParaRPr lang="en-US" sz="1800" dirty="0" smtClean="0"/>
          </a:p>
        </p:txBody>
      </p:sp>
      <p:pic>
        <p:nvPicPr>
          <p:cNvPr id="21510" name="Picture 4" descr="Chara94simula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599" y="2452226"/>
            <a:ext cx="3956627" cy="3143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5" descr="DSC_1057"/>
          <p:cNvPicPr>
            <a:picLocks noGrp="1" noChangeAspect="1" noChangeArrowheads="1"/>
          </p:cNvPicPr>
          <p:nvPr>
            <p:ph sz="half" idx="2"/>
          </p:nvPr>
        </p:nvPicPr>
        <p:blipFill>
          <a:blip r:embed="rId6">
            <a:extLst>
              <a:ext uri="{28A0092B-C50C-407E-A947-70E740481C1C}">
                <a14:useLocalDpi xmlns:a14="http://schemas.microsoft.com/office/drawing/2010/main" val="0"/>
              </a:ext>
            </a:extLst>
          </a:blip>
          <a:srcRect/>
          <a:stretch>
            <a:fillRect/>
          </a:stretch>
        </p:blipFill>
        <p:spPr>
          <a:xfrm>
            <a:off x="5773738" y="0"/>
            <a:ext cx="1601787" cy="960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13" name="Text Box 10"/>
          <p:cNvSpPr txBox="1">
            <a:spLocks noChangeArrowheads="1"/>
          </p:cNvSpPr>
          <p:nvPr/>
        </p:nvSpPr>
        <p:spPr bwMode="auto">
          <a:xfrm>
            <a:off x="1907704" y="5226050"/>
            <a:ext cx="3106625" cy="369332"/>
          </a:xfrm>
          <a:prstGeom prst="rect">
            <a:avLst/>
          </a:prstGeom>
          <a:solidFill>
            <a:srgbClr val="FEFEFE"/>
          </a:solidFill>
          <a:ln>
            <a:noFill/>
          </a:ln>
          <a:effectLs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nl-NL" dirty="0" err="1"/>
              <a:t>biomass</a:t>
            </a:r>
            <a:r>
              <a:rPr lang="nl-NL" dirty="0"/>
              <a:t> </a:t>
            </a:r>
            <a:r>
              <a:rPr lang="nl-NL" dirty="0" err="1"/>
              <a:t>distribution</a:t>
            </a:r>
            <a:endParaRPr lang="en-US" dirty="0"/>
          </a:p>
        </p:txBody>
      </p:sp>
      <p:pic>
        <p:nvPicPr>
          <p:cNvPr id="2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77240" y="2576513"/>
            <a:ext cx="3867908" cy="245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2246132"/>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3"/>
          <p:cNvSpPr>
            <a:spLocks noGrp="1"/>
          </p:cNvSpPr>
          <p:nvPr>
            <p:ph type="dt" sz="quarter" idx="10"/>
          </p:nvPr>
        </p:nvSpPr>
        <p:spPr>
          <a:noFill/>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5B0397FE-2276-4C64-8566-91F823FF8211}" type="datetime4">
              <a:rPr lang="nl-NL" smtClean="0">
                <a:solidFill>
                  <a:srgbClr val="008BBF"/>
                </a:solidFill>
              </a:rPr>
              <a:pPr eaLnBrk="1" hangingPunct="1"/>
              <a:t>4 november 2013</a:t>
            </a:fld>
            <a:endParaRPr lang="nl-NL" smtClean="0">
              <a:solidFill>
                <a:srgbClr val="008BBF"/>
              </a:solidFill>
            </a:endParaRPr>
          </a:p>
        </p:txBody>
      </p:sp>
      <p:grpSp>
        <p:nvGrpSpPr>
          <p:cNvPr id="23555" name="Group 9"/>
          <p:cNvGrpSpPr>
            <a:grpSpLocks/>
          </p:cNvGrpSpPr>
          <p:nvPr/>
        </p:nvGrpSpPr>
        <p:grpSpPr bwMode="auto">
          <a:xfrm>
            <a:off x="0" y="0"/>
            <a:ext cx="9504363" cy="954088"/>
            <a:chOff x="0" y="0"/>
            <a:chExt cx="5987" cy="601"/>
          </a:xfrm>
        </p:grpSpPr>
        <p:grpSp>
          <p:nvGrpSpPr>
            <p:cNvPr id="23563" name="Group 10"/>
            <p:cNvGrpSpPr>
              <a:grpSpLocks/>
            </p:cNvGrpSpPr>
            <p:nvPr/>
          </p:nvGrpSpPr>
          <p:grpSpPr bwMode="auto">
            <a:xfrm>
              <a:off x="0" y="0"/>
              <a:ext cx="5874" cy="601"/>
              <a:chOff x="0" y="0"/>
              <a:chExt cx="5874" cy="601"/>
            </a:xfrm>
          </p:grpSpPr>
          <p:sp>
            <p:nvSpPr>
              <p:cNvPr id="23566" name="Rectangle 11"/>
              <p:cNvSpPr>
                <a:spLocks noChangeArrowheads="1"/>
              </p:cNvSpPr>
              <p:nvPr/>
            </p:nvSpPr>
            <p:spPr bwMode="auto">
              <a:xfrm>
                <a:off x="0" y="0"/>
                <a:ext cx="5874" cy="210"/>
              </a:xfrm>
              <a:prstGeom prst="rect">
                <a:avLst/>
              </a:prstGeom>
              <a:solidFill>
                <a:srgbClr val="EFFF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567" name="Rectangle 12"/>
              <p:cNvSpPr>
                <a:spLocks noChangeArrowheads="1"/>
              </p:cNvSpPr>
              <p:nvPr/>
            </p:nvSpPr>
            <p:spPr bwMode="auto">
              <a:xfrm>
                <a:off x="0" y="391"/>
                <a:ext cx="5874" cy="210"/>
              </a:xfrm>
              <a:prstGeom prst="rect">
                <a:avLst/>
              </a:prstGeom>
              <a:solidFill>
                <a:srgbClr val="A3D5D9"/>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568" name="Rectangle 13"/>
              <p:cNvSpPr>
                <a:spLocks noChangeArrowheads="1"/>
              </p:cNvSpPr>
              <p:nvPr/>
            </p:nvSpPr>
            <p:spPr bwMode="auto">
              <a:xfrm>
                <a:off x="0" y="210"/>
                <a:ext cx="5874" cy="210"/>
              </a:xfrm>
              <a:prstGeom prst="rect">
                <a:avLst/>
              </a:prstGeom>
              <a:solidFill>
                <a:srgbClr val="D6ECEE"/>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pic>
          <p:nvPicPr>
            <p:cNvPr id="23564"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9" y="0"/>
              <a:ext cx="895"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65" name="Picture 15" descr="water-li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 y="0"/>
              <a:ext cx="1066"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98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6100" y="2838450"/>
            <a:ext cx="4787900" cy="382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4572000" cy="354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 Box 4"/>
          <p:cNvSpPr txBox="1">
            <a:spLocks noChangeArrowheads="1"/>
          </p:cNvSpPr>
          <p:nvPr/>
        </p:nvSpPr>
        <p:spPr bwMode="auto">
          <a:xfrm>
            <a:off x="4572000" y="1284288"/>
            <a:ext cx="4572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nl-NL" sz="2000"/>
              <a:t>bed shear stress </a:t>
            </a:r>
            <a:r>
              <a:rPr lang="nl-NL" sz="2000">
                <a:solidFill>
                  <a:srgbClr val="00CC00"/>
                </a:solidFill>
              </a:rPr>
              <a:t>without </a:t>
            </a:r>
            <a:r>
              <a:rPr lang="nl-NL" sz="2000"/>
              <a:t>macrophytes</a:t>
            </a:r>
          </a:p>
          <a:p>
            <a:pPr>
              <a:spcBef>
                <a:spcPct val="50000"/>
              </a:spcBef>
            </a:pPr>
            <a:r>
              <a:rPr lang="nl-NL" sz="2000"/>
              <a:t>bed shear stress </a:t>
            </a:r>
            <a:r>
              <a:rPr lang="nl-NL" sz="2000">
                <a:solidFill>
                  <a:srgbClr val="003399"/>
                </a:solidFill>
              </a:rPr>
              <a:t>with</a:t>
            </a:r>
            <a:r>
              <a:rPr lang="nl-NL" sz="2000"/>
              <a:t> macrophytes</a:t>
            </a:r>
          </a:p>
          <a:p>
            <a:pPr>
              <a:spcBef>
                <a:spcPct val="50000"/>
              </a:spcBef>
            </a:pPr>
            <a:endParaRPr lang="en-US" sz="2000"/>
          </a:p>
        </p:txBody>
      </p:sp>
      <p:sp>
        <p:nvSpPr>
          <p:cNvPr id="79877" name="Text Box 5"/>
          <p:cNvSpPr txBox="1">
            <a:spLocks noChangeArrowheads="1"/>
          </p:cNvSpPr>
          <p:nvPr/>
        </p:nvSpPr>
        <p:spPr bwMode="auto">
          <a:xfrm>
            <a:off x="109538" y="4292600"/>
            <a:ext cx="4391025" cy="201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nl-NL"/>
              <a:t>suspended inorganic matter</a:t>
            </a:r>
            <a:r>
              <a:rPr lang="nl-NL">
                <a:solidFill>
                  <a:srgbClr val="CC0000"/>
                </a:solidFill>
              </a:rPr>
              <a:t> without </a:t>
            </a:r>
            <a:r>
              <a:rPr lang="nl-NL">
                <a:solidFill>
                  <a:srgbClr val="000066"/>
                </a:solidFill>
              </a:rPr>
              <a:t>winddriven currents</a:t>
            </a:r>
          </a:p>
          <a:p>
            <a:pPr>
              <a:spcBef>
                <a:spcPct val="50000"/>
              </a:spcBef>
            </a:pPr>
            <a:r>
              <a:rPr lang="nl-NL">
                <a:solidFill>
                  <a:srgbClr val="00CC00"/>
                </a:solidFill>
              </a:rPr>
              <a:t>with </a:t>
            </a:r>
            <a:r>
              <a:rPr lang="nl-NL">
                <a:solidFill>
                  <a:srgbClr val="000066"/>
                </a:solidFill>
              </a:rPr>
              <a:t>winddriven currents</a:t>
            </a:r>
            <a:r>
              <a:rPr lang="nl-NL">
                <a:solidFill>
                  <a:srgbClr val="00CC00"/>
                </a:solidFill>
              </a:rPr>
              <a:t> without macrophytes</a:t>
            </a:r>
            <a:endParaRPr lang="en-US">
              <a:solidFill>
                <a:srgbClr val="00CC00"/>
              </a:solidFill>
            </a:endParaRPr>
          </a:p>
          <a:p>
            <a:pPr>
              <a:spcBef>
                <a:spcPct val="50000"/>
              </a:spcBef>
            </a:pPr>
            <a:r>
              <a:rPr lang="nl-NL">
                <a:solidFill>
                  <a:schemeClr val="accent2"/>
                </a:solidFill>
              </a:rPr>
              <a:t>with </a:t>
            </a:r>
            <a:r>
              <a:rPr lang="nl-NL">
                <a:solidFill>
                  <a:srgbClr val="000066"/>
                </a:solidFill>
              </a:rPr>
              <a:t>winddriven currents</a:t>
            </a:r>
            <a:r>
              <a:rPr lang="nl-NL">
                <a:solidFill>
                  <a:schemeClr val="accent2"/>
                </a:solidFill>
              </a:rPr>
              <a:t> and macrophytes</a:t>
            </a:r>
          </a:p>
        </p:txBody>
      </p:sp>
      <p:sp>
        <p:nvSpPr>
          <p:cNvPr id="23560" name="Text Box 6"/>
          <p:cNvSpPr txBox="1">
            <a:spLocks noChangeArrowheads="1"/>
          </p:cNvSpPr>
          <p:nvPr/>
        </p:nvSpPr>
        <p:spPr bwMode="auto">
          <a:xfrm>
            <a:off x="179388" y="3514725"/>
            <a:ext cx="4716462" cy="2746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nl-NL" sz="1200">
                <a:latin typeface="Times New Roman" pitchFamily="18" charset="0"/>
              </a:rPr>
              <a:t>jan    feb    mar   apr   may   june   july   aug   sept   oct   nov   dec ‘94 </a:t>
            </a:r>
            <a:endParaRPr lang="en-US" sz="1200">
              <a:latin typeface="Times New Roman" pitchFamily="18" charset="0"/>
            </a:endParaRPr>
          </a:p>
        </p:txBody>
      </p:sp>
      <p:sp>
        <p:nvSpPr>
          <p:cNvPr id="79879" name="Text Box 7"/>
          <p:cNvSpPr txBox="1">
            <a:spLocks noChangeArrowheads="1"/>
          </p:cNvSpPr>
          <p:nvPr/>
        </p:nvSpPr>
        <p:spPr bwMode="auto">
          <a:xfrm>
            <a:off x="4427538" y="6583363"/>
            <a:ext cx="4716462" cy="2746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nl-NL" sz="1200">
                <a:latin typeface="Times New Roman" pitchFamily="18" charset="0"/>
              </a:rPr>
              <a:t>jan    feb    mar   apr   may   june   july   aug   sept   oct   nov   dec ‘94 </a:t>
            </a:r>
            <a:endParaRPr lang="en-US" sz="1200">
              <a:latin typeface="Times New Roman" pitchFamily="18" charset="0"/>
            </a:endParaRPr>
          </a:p>
        </p:txBody>
      </p:sp>
      <p:sp>
        <p:nvSpPr>
          <p:cNvPr id="23562" name="Rectangle 8"/>
          <p:cNvSpPr>
            <a:spLocks noGrp="1" noChangeArrowheads="1"/>
          </p:cNvSpPr>
          <p:nvPr>
            <p:ph type="body" idx="1"/>
          </p:nvPr>
        </p:nvSpPr>
        <p:spPr>
          <a:xfrm>
            <a:off x="539750" y="333375"/>
            <a:ext cx="7772400" cy="4114800"/>
          </a:xfrm>
        </p:spPr>
        <p:txBody>
          <a:bodyPr/>
          <a:lstStyle/>
          <a:p>
            <a:pPr algn="r" eaLnBrk="1" hangingPunct="1"/>
            <a:endParaRPr lang="en-US" smtClean="0">
              <a:solidFill>
                <a:schemeClr val="bg1"/>
              </a:solidFill>
            </a:endParaRPr>
          </a:p>
        </p:txBody>
      </p:sp>
    </p:spTree>
    <p:extLst>
      <p:ext uri="{BB962C8B-B14F-4D97-AF65-F5344CB8AC3E}">
        <p14:creationId xmlns:p14="http://schemas.microsoft.com/office/powerpoint/2010/main" val="37145496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987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987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9877">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9877">
                                            <p:txEl>
                                              <p:pRg st="1" end="1"/>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987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476250"/>
            <a:ext cx="3887787"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8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288" y="3703638"/>
            <a:ext cx="3889375"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6100" y="487363"/>
            <a:ext cx="3887788" cy="315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56100" y="3716338"/>
            <a:ext cx="3887788" cy="303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1187450" y="44450"/>
            <a:ext cx="2520950" cy="396875"/>
          </a:xfrm>
          <a:prstGeom prst="rect">
            <a:avLst/>
          </a:prstGeom>
          <a:solidFill>
            <a:srgbClr val="FEFEFE"/>
          </a:solidFill>
          <a:ln>
            <a:noFill/>
          </a:ln>
          <a:effec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nl-NL" sz="2000" dirty="0"/>
              <a:t>bed </a:t>
            </a:r>
            <a:r>
              <a:rPr lang="nl-NL" sz="2000" dirty="0" err="1"/>
              <a:t>shear</a:t>
            </a:r>
            <a:r>
              <a:rPr lang="nl-NL" sz="2000" dirty="0"/>
              <a:t> stress</a:t>
            </a:r>
            <a:endParaRPr lang="en-US" sz="2000" dirty="0"/>
          </a:p>
        </p:txBody>
      </p:sp>
      <p:sp>
        <p:nvSpPr>
          <p:cNvPr id="24583" name="Text Box 7"/>
          <p:cNvSpPr txBox="1">
            <a:spLocks noChangeArrowheads="1"/>
          </p:cNvSpPr>
          <p:nvPr/>
        </p:nvSpPr>
        <p:spPr bwMode="auto">
          <a:xfrm>
            <a:off x="4427539" y="44450"/>
            <a:ext cx="3384822" cy="396875"/>
          </a:xfrm>
          <a:prstGeom prst="rect">
            <a:avLst/>
          </a:prstGeom>
          <a:solidFill>
            <a:srgbClr val="FEFEFE"/>
          </a:solidFill>
          <a:ln>
            <a:noFill/>
          </a:ln>
          <a:effec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nl-NL" sz="2000" dirty="0" err="1"/>
              <a:t>inorganic</a:t>
            </a:r>
            <a:r>
              <a:rPr lang="nl-NL" sz="2000" dirty="0"/>
              <a:t> </a:t>
            </a:r>
            <a:r>
              <a:rPr lang="nl-NL" sz="2000" dirty="0" err="1"/>
              <a:t>suspended</a:t>
            </a:r>
            <a:r>
              <a:rPr lang="nl-NL" sz="2000" dirty="0"/>
              <a:t> matter</a:t>
            </a:r>
            <a:endParaRPr lang="en-US" sz="2000" dirty="0"/>
          </a:p>
        </p:txBody>
      </p:sp>
      <p:sp>
        <p:nvSpPr>
          <p:cNvPr id="24586" name="Text Box 10"/>
          <p:cNvSpPr txBox="1">
            <a:spLocks noChangeArrowheads="1"/>
          </p:cNvSpPr>
          <p:nvPr/>
        </p:nvSpPr>
        <p:spPr bwMode="auto">
          <a:xfrm>
            <a:off x="8388350" y="6453188"/>
            <a:ext cx="755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nl-NL" sz="1400">
                <a:latin typeface="Times New Roman" pitchFamily="18" charset="0"/>
              </a:rPr>
              <a:t>1-7-’94</a:t>
            </a:r>
            <a:endParaRPr lang="en-US" sz="1400">
              <a:latin typeface="Times New Roman" pitchFamily="18" charset="0"/>
            </a:endParaRPr>
          </a:p>
        </p:txBody>
      </p:sp>
      <p:sp>
        <p:nvSpPr>
          <p:cNvPr id="24587" name="Line 11"/>
          <p:cNvSpPr>
            <a:spLocks noChangeShapeType="1"/>
          </p:cNvSpPr>
          <p:nvPr/>
        </p:nvSpPr>
        <p:spPr bwMode="auto">
          <a:xfrm>
            <a:off x="4284663" y="0"/>
            <a:ext cx="0" cy="6858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4588" name="Line 12"/>
          <p:cNvSpPr>
            <a:spLocks noChangeShapeType="1"/>
          </p:cNvSpPr>
          <p:nvPr/>
        </p:nvSpPr>
        <p:spPr bwMode="auto">
          <a:xfrm>
            <a:off x="0" y="3644900"/>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extBox 1"/>
          <p:cNvSpPr txBox="1"/>
          <p:nvPr/>
        </p:nvSpPr>
        <p:spPr>
          <a:xfrm>
            <a:off x="2915816" y="3277371"/>
            <a:ext cx="1368847" cy="369332"/>
          </a:xfrm>
          <a:prstGeom prst="rect">
            <a:avLst/>
          </a:prstGeom>
          <a:solidFill>
            <a:srgbClr val="FEFEFE"/>
          </a:solidFill>
        </p:spPr>
        <p:txBody>
          <a:bodyPr wrap="square" rtlCol="0">
            <a:spAutoFit/>
          </a:bodyPr>
          <a:lstStyle/>
          <a:p>
            <a:r>
              <a:rPr lang="en-US" dirty="0" smtClean="0"/>
              <a:t>No plants</a:t>
            </a:r>
            <a:endParaRPr lang="en-GB" dirty="0"/>
          </a:p>
        </p:txBody>
      </p:sp>
      <p:sp>
        <p:nvSpPr>
          <p:cNvPr id="15" name="TextBox 14"/>
          <p:cNvSpPr txBox="1"/>
          <p:nvPr/>
        </p:nvSpPr>
        <p:spPr>
          <a:xfrm>
            <a:off x="6948066" y="3244334"/>
            <a:ext cx="1368847" cy="369332"/>
          </a:xfrm>
          <a:prstGeom prst="rect">
            <a:avLst/>
          </a:prstGeom>
          <a:solidFill>
            <a:srgbClr val="FEFEFE"/>
          </a:solidFill>
        </p:spPr>
        <p:txBody>
          <a:bodyPr wrap="square" rtlCol="0">
            <a:spAutoFit/>
          </a:bodyPr>
          <a:lstStyle/>
          <a:p>
            <a:r>
              <a:rPr lang="en-US" dirty="0" smtClean="0"/>
              <a:t>No plants</a:t>
            </a:r>
            <a:endParaRPr lang="en-GB" dirty="0"/>
          </a:p>
        </p:txBody>
      </p:sp>
      <p:sp>
        <p:nvSpPr>
          <p:cNvPr id="16" name="TextBox 15"/>
          <p:cNvSpPr txBox="1"/>
          <p:nvPr/>
        </p:nvSpPr>
        <p:spPr>
          <a:xfrm>
            <a:off x="2914228" y="6389293"/>
            <a:ext cx="1368847" cy="369332"/>
          </a:xfrm>
          <a:prstGeom prst="rect">
            <a:avLst/>
          </a:prstGeom>
          <a:solidFill>
            <a:srgbClr val="FEFEFE"/>
          </a:solidFill>
        </p:spPr>
        <p:txBody>
          <a:bodyPr wrap="square" rtlCol="0">
            <a:spAutoFit/>
          </a:bodyPr>
          <a:lstStyle/>
          <a:p>
            <a:r>
              <a:rPr lang="en-US" dirty="0" smtClean="0"/>
              <a:t>plants</a:t>
            </a:r>
            <a:endParaRPr lang="en-GB" dirty="0"/>
          </a:p>
        </p:txBody>
      </p:sp>
      <p:sp>
        <p:nvSpPr>
          <p:cNvPr id="17" name="TextBox 16"/>
          <p:cNvSpPr txBox="1"/>
          <p:nvPr/>
        </p:nvSpPr>
        <p:spPr>
          <a:xfrm>
            <a:off x="6909549" y="6379131"/>
            <a:ext cx="1368847" cy="369332"/>
          </a:xfrm>
          <a:prstGeom prst="rect">
            <a:avLst/>
          </a:prstGeom>
          <a:solidFill>
            <a:srgbClr val="FEFEFE"/>
          </a:solidFill>
        </p:spPr>
        <p:txBody>
          <a:bodyPr wrap="square" rtlCol="0">
            <a:spAutoFit/>
          </a:bodyPr>
          <a:lstStyle/>
          <a:p>
            <a:r>
              <a:rPr lang="en-US" dirty="0" smtClean="0"/>
              <a:t>plants</a:t>
            </a:r>
            <a:endParaRPr lang="en-GB" dirty="0"/>
          </a:p>
        </p:txBody>
      </p:sp>
    </p:spTree>
    <p:extLst>
      <p:ext uri="{BB962C8B-B14F-4D97-AF65-F5344CB8AC3E}">
        <p14:creationId xmlns:p14="http://schemas.microsoft.com/office/powerpoint/2010/main" val="29851504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08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090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09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 name="Group 7"/>
          <p:cNvGrpSpPr/>
          <p:nvPr/>
        </p:nvGrpSpPr>
        <p:grpSpPr>
          <a:xfrm>
            <a:off x="-236849" y="1223773"/>
            <a:ext cx="9357445" cy="4618784"/>
            <a:chOff x="-236849" y="1223773"/>
            <a:chExt cx="9357445" cy="4618784"/>
          </a:xfrm>
        </p:grpSpPr>
        <p:pic>
          <p:nvPicPr>
            <p:cNvPr id="1026" name="Picture 2" descr="N:\My Documents\VegModelling\DSD2013\Dinard_GrapicalAbstrac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849" y="1312750"/>
              <a:ext cx="9357445" cy="452980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83568" y="1396924"/>
              <a:ext cx="941283" cy="307777"/>
            </a:xfrm>
            <a:prstGeom prst="rect">
              <a:avLst/>
            </a:prstGeom>
            <a:solidFill>
              <a:schemeClr val="bg1"/>
            </a:solidFill>
          </p:spPr>
          <p:txBody>
            <a:bodyPr wrap="none" rtlCol="0">
              <a:spAutoFit/>
            </a:bodyPr>
            <a:lstStyle/>
            <a:p>
              <a:r>
                <a:rPr lang="en-US" sz="1400" dirty="0" err="1" smtClean="0"/>
                <a:t>Seagrass</a:t>
              </a:r>
              <a:endParaRPr lang="en-GB" sz="1400" dirty="0"/>
            </a:p>
          </p:txBody>
        </p:sp>
        <p:sp>
          <p:nvSpPr>
            <p:cNvPr id="11" name="TextBox 10"/>
            <p:cNvSpPr txBox="1"/>
            <p:nvPr/>
          </p:nvSpPr>
          <p:spPr>
            <a:xfrm>
              <a:off x="179511" y="3265239"/>
              <a:ext cx="1478290" cy="307777"/>
            </a:xfrm>
            <a:prstGeom prst="rect">
              <a:avLst/>
            </a:prstGeom>
            <a:solidFill>
              <a:schemeClr val="bg1"/>
            </a:solidFill>
          </p:spPr>
          <p:txBody>
            <a:bodyPr wrap="none" rtlCol="0">
              <a:spAutoFit/>
            </a:bodyPr>
            <a:lstStyle/>
            <a:p>
              <a:r>
                <a:rPr lang="en-US" sz="1400" dirty="0" smtClean="0"/>
                <a:t>Dense </a:t>
              </a:r>
              <a:r>
                <a:rPr lang="en-US" sz="1400" dirty="0" err="1" smtClean="0"/>
                <a:t>seagrass</a:t>
              </a:r>
              <a:endParaRPr lang="en-GB" sz="1400" dirty="0"/>
            </a:p>
          </p:txBody>
        </p:sp>
        <p:sp>
          <p:nvSpPr>
            <p:cNvPr id="12" name="TextBox 11"/>
            <p:cNvSpPr txBox="1"/>
            <p:nvPr/>
          </p:nvSpPr>
          <p:spPr>
            <a:xfrm>
              <a:off x="5004048" y="1393031"/>
              <a:ext cx="1289135" cy="307777"/>
            </a:xfrm>
            <a:prstGeom prst="rect">
              <a:avLst/>
            </a:prstGeom>
            <a:solidFill>
              <a:schemeClr val="bg1"/>
            </a:solidFill>
          </p:spPr>
          <p:txBody>
            <a:bodyPr wrap="none" rtlCol="0">
              <a:spAutoFit/>
            </a:bodyPr>
            <a:lstStyle/>
            <a:p>
              <a:r>
                <a:rPr lang="en-US" sz="1400" dirty="0" smtClean="0"/>
                <a:t>No vegetation</a:t>
              </a:r>
              <a:endParaRPr lang="en-GB" sz="1400" dirty="0"/>
            </a:p>
          </p:txBody>
        </p:sp>
        <p:sp>
          <p:nvSpPr>
            <p:cNvPr id="13" name="TextBox 12"/>
            <p:cNvSpPr txBox="1"/>
            <p:nvPr/>
          </p:nvSpPr>
          <p:spPr>
            <a:xfrm>
              <a:off x="4716016" y="3224109"/>
              <a:ext cx="1468672" cy="307777"/>
            </a:xfrm>
            <a:prstGeom prst="rect">
              <a:avLst/>
            </a:prstGeom>
            <a:solidFill>
              <a:schemeClr val="bg1"/>
            </a:solidFill>
          </p:spPr>
          <p:txBody>
            <a:bodyPr wrap="none" rtlCol="0">
              <a:spAutoFit/>
            </a:bodyPr>
            <a:lstStyle/>
            <a:p>
              <a:r>
                <a:rPr lang="en-US" sz="1400" dirty="0" smtClean="0"/>
                <a:t>Rigid vegetation</a:t>
              </a:r>
              <a:endParaRPr lang="en-GB" sz="1400" dirty="0"/>
            </a:p>
          </p:txBody>
        </p:sp>
        <p:sp>
          <p:nvSpPr>
            <p:cNvPr id="14" name="TextBox 13"/>
            <p:cNvSpPr txBox="1"/>
            <p:nvPr/>
          </p:nvSpPr>
          <p:spPr>
            <a:xfrm>
              <a:off x="2555776" y="1223773"/>
              <a:ext cx="1407758" cy="307777"/>
            </a:xfrm>
            <a:prstGeom prst="rect">
              <a:avLst/>
            </a:prstGeom>
            <a:solidFill>
              <a:schemeClr val="bg1"/>
            </a:solidFill>
          </p:spPr>
          <p:txBody>
            <a:bodyPr wrap="none" rtlCol="0">
              <a:spAutoFit/>
            </a:bodyPr>
            <a:lstStyle/>
            <a:p>
              <a:r>
                <a:rPr lang="en-US" sz="1400" i="1" dirty="0" smtClean="0"/>
                <a:t>Light at seabed</a:t>
              </a:r>
              <a:endParaRPr lang="en-GB" sz="1400" i="1" dirty="0"/>
            </a:p>
          </p:txBody>
        </p:sp>
        <p:sp>
          <p:nvSpPr>
            <p:cNvPr id="15" name="TextBox 14"/>
            <p:cNvSpPr txBox="1"/>
            <p:nvPr/>
          </p:nvSpPr>
          <p:spPr>
            <a:xfrm>
              <a:off x="3203848" y="5157192"/>
              <a:ext cx="2946576" cy="307777"/>
            </a:xfrm>
            <a:prstGeom prst="rect">
              <a:avLst/>
            </a:prstGeom>
            <a:solidFill>
              <a:schemeClr val="bg1"/>
            </a:solidFill>
          </p:spPr>
          <p:txBody>
            <a:bodyPr wrap="none" rtlCol="0">
              <a:spAutoFit/>
            </a:bodyPr>
            <a:lstStyle/>
            <a:p>
              <a:r>
                <a:rPr lang="en-US" sz="1400" i="1" dirty="0" smtClean="0"/>
                <a:t>Difference in light reaching the bed</a:t>
              </a:r>
              <a:endParaRPr lang="en-GB" sz="1400" i="1" dirty="0"/>
            </a:p>
          </p:txBody>
        </p:sp>
      </p:grpSp>
      <p:sp>
        <p:nvSpPr>
          <p:cNvPr id="2" name="Rectangle 2"/>
          <p:cNvSpPr txBox="1">
            <a:spLocks noChangeArrowheads="1"/>
          </p:cNvSpPr>
          <p:nvPr/>
        </p:nvSpPr>
        <p:spPr bwMode="auto">
          <a:xfrm>
            <a:off x="696913" y="188913"/>
            <a:ext cx="8196262"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lvl1pPr algn="l" rtl="0" eaLnBrk="0" fontAlgn="base" hangingPunct="0">
              <a:spcBef>
                <a:spcPct val="0"/>
              </a:spcBef>
              <a:spcAft>
                <a:spcPct val="0"/>
              </a:spcAft>
              <a:defRPr sz="2800" b="1">
                <a:solidFill>
                  <a:srgbClr val="FFFFFE"/>
                </a:solidFill>
                <a:latin typeface="+mj-lt"/>
                <a:ea typeface="+mj-ea"/>
                <a:cs typeface="+mj-cs"/>
              </a:defRPr>
            </a:lvl1pPr>
            <a:lvl2pPr algn="l" rtl="0" eaLnBrk="0" fontAlgn="base" hangingPunct="0">
              <a:spcBef>
                <a:spcPct val="0"/>
              </a:spcBef>
              <a:spcAft>
                <a:spcPct val="0"/>
              </a:spcAft>
              <a:defRPr sz="2800" b="1">
                <a:solidFill>
                  <a:srgbClr val="FFFFFE"/>
                </a:solidFill>
                <a:latin typeface="Arial" charset="0"/>
              </a:defRPr>
            </a:lvl2pPr>
            <a:lvl3pPr algn="l" rtl="0" eaLnBrk="0" fontAlgn="base" hangingPunct="0">
              <a:spcBef>
                <a:spcPct val="0"/>
              </a:spcBef>
              <a:spcAft>
                <a:spcPct val="0"/>
              </a:spcAft>
              <a:defRPr sz="2800" b="1">
                <a:solidFill>
                  <a:srgbClr val="FFFFFE"/>
                </a:solidFill>
                <a:latin typeface="Arial" charset="0"/>
              </a:defRPr>
            </a:lvl3pPr>
            <a:lvl4pPr algn="l" rtl="0" eaLnBrk="0" fontAlgn="base" hangingPunct="0">
              <a:spcBef>
                <a:spcPct val="0"/>
              </a:spcBef>
              <a:spcAft>
                <a:spcPct val="0"/>
              </a:spcAft>
              <a:defRPr sz="2800" b="1">
                <a:solidFill>
                  <a:srgbClr val="FFFFFE"/>
                </a:solidFill>
                <a:latin typeface="Arial" charset="0"/>
              </a:defRPr>
            </a:lvl4pPr>
            <a:lvl5pPr algn="l" rtl="0" eaLnBrk="0" fontAlgn="base" hangingPunct="0">
              <a:spcBef>
                <a:spcPct val="0"/>
              </a:spcBef>
              <a:spcAft>
                <a:spcPct val="0"/>
              </a:spcAft>
              <a:defRPr sz="2800" b="1">
                <a:solidFill>
                  <a:srgbClr val="FFFFFE"/>
                </a:solidFill>
                <a:latin typeface="Arial" charset="0"/>
              </a:defRPr>
            </a:lvl5pPr>
            <a:lvl6pPr marL="457200" algn="l" rtl="0" fontAlgn="base">
              <a:spcBef>
                <a:spcPct val="0"/>
              </a:spcBef>
              <a:spcAft>
                <a:spcPct val="0"/>
              </a:spcAft>
              <a:defRPr sz="2800" b="1">
                <a:solidFill>
                  <a:srgbClr val="FFFFFE"/>
                </a:solidFill>
                <a:latin typeface="Arial" charset="0"/>
              </a:defRPr>
            </a:lvl6pPr>
            <a:lvl7pPr marL="914400" algn="l" rtl="0" fontAlgn="base">
              <a:spcBef>
                <a:spcPct val="0"/>
              </a:spcBef>
              <a:spcAft>
                <a:spcPct val="0"/>
              </a:spcAft>
              <a:defRPr sz="2800" b="1">
                <a:solidFill>
                  <a:srgbClr val="FFFFFE"/>
                </a:solidFill>
                <a:latin typeface="Arial" charset="0"/>
              </a:defRPr>
            </a:lvl7pPr>
            <a:lvl8pPr marL="1371600" algn="l" rtl="0" fontAlgn="base">
              <a:spcBef>
                <a:spcPct val="0"/>
              </a:spcBef>
              <a:spcAft>
                <a:spcPct val="0"/>
              </a:spcAft>
              <a:defRPr sz="2800" b="1">
                <a:solidFill>
                  <a:srgbClr val="FFFFFE"/>
                </a:solidFill>
                <a:latin typeface="Arial" charset="0"/>
              </a:defRPr>
            </a:lvl8pPr>
            <a:lvl9pPr marL="1828800" algn="l" rtl="0" fontAlgn="base">
              <a:spcBef>
                <a:spcPct val="0"/>
              </a:spcBef>
              <a:spcAft>
                <a:spcPct val="0"/>
              </a:spcAft>
              <a:defRPr sz="2800" b="1">
                <a:solidFill>
                  <a:srgbClr val="FFFFFE"/>
                </a:solidFill>
                <a:latin typeface="Arial" charset="0"/>
              </a:defRPr>
            </a:lvl9pPr>
          </a:lstStyle>
          <a:p>
            <a:pPr eaLnBrk="1" hangingPunct="1"/>
            <a:r>
              <a:rPr lang="nl-NL" dirty="0" err="1" smtClean="0"/>
              <a:t>Example</a:t>
            </a:r>
            <a:r>
              <a:rPr lang="nl-NL" dirty="0" smtClean="0"/>
              <a:t>: link </a:t>
            </a:r>
            <a:r>
              <a:rPr lang="nl-NL" dirty="0" err="1" smtClean="0"/>
              <a:t>to</a:t>
            </a:r>
            <a:r>
              <a:rPr lang="nl-NL" dirty="0" smtClean="0"/>
              <a:t> water </a:t>
            </a:r>
            <a:r>
              <a:rPr lang="nl-NL" dirty="0" err="1" smtClean="0"/>
              <a:t>quality</a:t>
            </a:r>
            <a:endParaRPr lang="en-US" dirty="0" smtClean="0"/>
          </a:p>
        </p:txBody>
      </p:sp>
      <p:grpSp>
        <p:nvGrpSpPr>
          <p:cNvPr id="6" name="Group 5"/>
          <p:cNvGrpSpPr/>
          <p:nvPr/>
        </p:nvGrpSpPr>
        <p:grpSpPr>
          <a:xfrm>
            <a:off x="-25706" y="928612"/>
            <a:ext cx="9217024" cy="5929388"/>
            <a:chOff x="-36512" y="984126"/>
            <a:chExt cx="9217024" cy="5929388"/>
          </a:xfrm>
        </p:grpSpPr>
        <p:sp>
          <p:nvSpPr>
            <p:cNvPr id="4" name="Rectangle 3"/>
            <p:cNvSpPr/>
            <p:nvPr/>
          </p:nvSpPr>
          <p:spPr>
            <a:xfrm>
              <a:off x="0" y="984126"/>
              <a:ext cx="9180512" cy="52239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7" name="Picture 3" descr="D:\Dropbox\TU\H3_Dinard3D\Dinard_GridBathyUT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5537" y="2420888"/>
              <a:ext cx="6784975" cy="44926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2" y="984126"/>
              <a:ext cx="4371975" cy="222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 name="Rectangle 4"/>
          <p:cNvSpPr/>
          <p:nvPr/>
        </p:nvSpPr>
        <p:spPr>
          <a:xfrm>
            <a:off x="0" y="6208071"/>
            <a:ext cx="7154366" cy="830997"/>
          </a:xfrm>
          <a:prstGeom prst="rect">
            <a:avLst/>
          </a:prstGeom>
          <a:solidFill>
            <a:schemeClr val="bg1"/>
          </a:solidFill>
        </p:spPr>
        <p:txBody>
          <a:bodyPr wrap="square">
            <a:spAutoFit/>
          </a:bodyPr>
          <a:lstStyle/>
          <a:p>
            <a:r>
              <a:rPr lang="en-GB" sz="1200" i="1" dirty="0" err="1" smtClean="0">
                <a:solidFill>
                  <a:srgbClr val="000000"/>
                </a:solidFill>
              </a:rPr>
              <a:t>Dijkstra</a:t>
            </a:r>
            <a:r>
              <a:rPr lang="en-GB" sz="1200" i="1" dirty="0" smtClean="0">
                <a:solidFill>
                  <a:srgbClr val="000000"/>
                </a:solidFill>
              </a:rPr>
              <a:t> JT, van </a:t>
            </a:r>
            <a:r>
              <a:rPr lang="en-GB" sz="1200" i="1" dirty="0" err="1" smtClean="0">
                <a:solidFill>
                  <a:srgbClr val="000000"/>
                </a:solidFill>
              </a:rPr>
              <a:t>Katwijk</a:t>
            </a:r>
            <a:r>
              <a:rPr lang="en-GB" sz="1200" i="1" dirty="0" smtClean="0">
                <a:solidFill>
                  <a:srgbClr val="000000"/>
                </a:solidFill>
              </a:rPr>
              <a:t> MM, (</a:t>
            </a:r>
            <a:r>
              <a:rPr lang="en-GB" sz="1200" i="1" dirty="0" err="1" smtClean="0">
                <a:solidFill>
                  <a:srgbClr val="000000"/>
                </a:solidFill>
              </a:rPr>
              <a:t>subm</a:t>
            </a:r>
            <a:r>
              <a:rPr lang="en-GB" sz="1200" i="1" dirty="0" smtClean="0">
                <a:solidFill>
                  <a:srgbClr val="000000"/>
                </a:solidFill>
              </a:rPr>
              <a:t>) </a:t>
            </a:r>
            <a:r>
              <a:rPr lang="en-GB" sz="1200" i="1" dirty="0" err="1"/>
              <a:t>Seagrass</a:t>
            </a:r>
            <a:r>
              <a:rPr lang="en-GB" sz="1200" i="1" dirty="0"/>
              <a:t> meadows reduce flow and sediment transport and improve underwater light climate. Validation and vegetation-scenario runs of a </a:t>
            </a:r>
            <a:r>
              <a:rPr lang="en-GB" sz="1200" i="1" dirty="0" err="1"/>
              <a:t>morphodynamic</a:t>
            </a:r>
            <a:r>
              <a:rPr lang="en-GB" sz="1200" i="1" dirty="0"/>
              <a:t> model</a:t>
            </a:r>
            <a:r>
              <a:rPr lang="en-GB" sz="1200" i="1" dirty="0" smtClean="0"/>
              <a:t>. Submitted to Estuarine Coastal Shelf Science.</a:t>
            </a:r>
            <a:endParaRPr lang="en-GB" sz="1200" i="1" dirty="0"/>
          </a:p>
          <a:p>
            <a:pPr lvl="0"/>
            <a:endParaRPr lang="en-GB" sz="1200" i="1" dirty="0">
              <a:solidFill>
                <a:srgbClr val="000000"/>
              </a:solidFill>
            </a:endParaRPr>
          </a:p>
        </p:txBody>
      </p:sp>
    </p:spTree>
    <p:extLst>
      <p:ext uri="{BB962C8B-B14F-4D97-AF65-F5344CB8AC3E}">
        <p14:creationId xmlns:p14="http://schemas.microsoft.com/office/powerpoint/2010/main" val="2451508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5717" y="-747463"/>
            <a:ext cx="14088437" cy="7920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a:t>
            </a:r>
            <a:endParaRPr lang="en-GB" dirty="0"/>
          </a:p>
        </p:txBody>
      </p:sp>
      <p:sp>
        <p:nvSpPr>
          <p:cNvPr id="4" name="Content Placeholder 3"/>
          <p:cNvSpPr>
            <a:spLocks noGrp="1"/>
          </p:cNvSpPr>
          <p:nvPr>
            <p:ph idx="1"/>
          </p:nvPr>
        </p:nvSpPr>
        <p:spPr/>
        <p:txBody>
          <a:bodyPr/>
          <a:lstStyle/>
          <a:p>
            <a:pPr marL="0" indent="0">
              <a:buNone/>
            </a:pPr>
            <a:r>
              <a:rPr lang="en-US" dirty="0" smtClean="0">
                <a:solidFill>
                  <a:schemeClr val="bg1"/>
                </a:solidFill>
              </a:rPr>
              <a:t>Thank you</a:t>
            </a:r>
            <a:endParaRPr lang="en-GB" dirty="0">
              <a:solidFill>
                <a:schemeClr val="bg1"/>
              </a:solidFill>
            </a:endParaRPr>
          </a:p>
        </p:txBody>
      </p:sp>
    </p:spTree>
    <p:extLst>
      <p:ext uri="{BB962C8B-B14F-4D97-AF65-F5344CB8AC3E}">
        <p14:creationId xmlns:p14="http://schemas.microsoft.com/office/powerpoint/2010/main" val="22177321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808" y="-731797"/>
            <a:ext cx="13753528" cy="7732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27584" y="1624444"/>
            <a:ext cx="2135521" cy="584775"/>
          </a:xfrm>
          <a:prstGeom prst="rect">
            <a:avLst/>
          </a:prstGeom>
        </p:spPr>
        <p:txBody>
          <a:bodyPr wrap="none">
            <a:spAutoFit/>
          </a:bodyPr>
          <a:lstStyle/>
          <a:p>
            <a:pPr marL="0" indent="0">
              <a:buNone/>
            </a:pPr>
            <a:r>
              <a:rPr lang="en-US" sz="2800" b="1" dirty="0" smtClean="0">
                <a:solidFill>
                  <a:schemeClr val="bg1"/>
                </a:solidFill>
              </a:rPr>
              <a:t>Thank </a:t>
            </a:r>
            <a:r>
              <a:rPr lang="en-US" dirty="0" smtClean="0">
                <a:solidFill>
                  <a:schemeClr val="bg1"/>
                </a:solidFill>
              </a:rPr>
              <a:t> </a:t>
            </a:r>
            <a:r>
              <a:rPr lang="en-US" sz="3200" b="1" dirty="0">
                <a:solidFill>
                  <a:schemeClr val="bg1"/>
                </a:solidFill>
              </a:rPr>
              <a:t>you</a:t>
            </a:r>
            <a:endParaRPr lang="en-GB" b="1" dirty="0">
              <a:solidFill>
                <a:schemeClr val="bg1"/>
              </a:solidFill>
            </a:endParaRPr>
          </a:p>
        </p:txBody>
      </p:sp>
    </p:spTree>
    <p:extLst>
      <p:ext uri="{BB962C8B-B14F-4D97-AF65-F5344CB8AC3E}">
        <p14:creationId xmlns:p14="http://schemas.microsoft.com/office/powerpoint/2010/main" val="3792749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of this presentation</a:t>
            </a:r>
            <a:endParaRPr lang="en-GB" dirty="0"/>
          </a:p>
        </p:txBody>
      </p:sp>
      <p:sp>
        <p:nvSpPr>
          <p:cNvPr id="3" name="Text Placeholder 2"/>
          <p:cNvSpPr>
            <a:spLocks noGrp="1"/>
          </p:cNvSpPr>
          <p:nvPr>
            <p:ph type="body" sz="half" idx="1"/>
          </p:nvPr>
        </p:nvSpPr>
        <p:spPr>
          <a:xfrm>
            <a:off x="696912" y="1482725"/>
            <a:ext cx="7691511" cy="4300538"/>
          </a:xfrm>
        </p:spPr>
        <p:txBody>
          <a:bodyPr/>
          <a:lstStyle/>
          <a:p>
            <a:r>
              <a:rPr lang="en-US" dirty="0" smtClean="0"/>
              <a:t>To give you a </a:t>
            </a:r>
            <a:r>
              <a:rPr lang="en-US" dirty="0" err="1" smtClean="0"/>
              <a:t>flavour</a:t>
            </a:r>
            <a:r>
              <a:rPr lang="en-US" dirty="0" smtClean="0"/>
              <a:t> of various recent developments in the Deltares software:</a:t>
            </a:r>
          </a:p>
          <a:p>
            <a:pPr marL="914400" lvl="1" indent="-457200">
              <a:buFont typeface="+mj-lt"/>
              <a:buAutoNum type="arabicPeriod"/>
            </a:pPr>
            <a:r>
              <a:rPr lang="en-US" dirty="0" smtClean="0"/>
              <a:t>Vegetation and Water quantity: </a:t>
            </a:r>
            <a:r>
              <a:rPr lang="en-US" dirty="0" err="1" smtClean="0"/>
              <a:t>Dynveg</a:t>
            </a:r>
            <a:r>
              <a:rPr lang="en-US" dirty="0" smtClean="0"/>
              <a:t>, D3D-flow, </a:t>
            </a:r>
            <a:r>
              <a:rPr lang="en-US" dirty="0" err="1" smtClean="0"/>
              <a:t>Xbeach</a:t>
            </a:r>
            <a:r>
              <a:rPr lang="en-US" dirty="0" smtClean="0"/>
              <a:t>, SWAN </a:t>
            </a:r>
          </a:p>
          <a:p>
            <a:pPr marL="914400" lvl="1" indent="-457200">
              <a:buFont typeface="+mj-lt"/>
              <a:buAutoNum type="arabicPeriod"/>
            </a:pPr>
            <a:r>
              <a:rPr lang="en-US" dirty="0" smtClean="0"/>
              <a:t>Vegetation and Water quality: </a:t>
            </a:r>
            <a:r>
              <a:rPr lang="en-US" dirty="0" err="1" smtClean="0"/>
              <a:t>Delwaq</a:t>
            </a:r>
            <a:r>
              <a:rPr lang="en-US" dirty="0" smtClean="0"/>
              <a:t>, Habitat</a:t>
            </a:r>
          </a:p>
          <a:p>
            <a:endParaRPr lang="en-US" dirty="0"/>
          </a:p>
          <a:p>
            <a:r>
              <a:rPr lang="en-US" dirty="0" smtClean="0"/>
              <a:t>To give some examples of recent applications</a:t>
            </a:r>
          </a:p>
          <a:p>
            <a:pPr marL="914400" lvl="1" indent="-457200">
              <a:buFont typeface="+mj-lt"/>
              <a:buAutoNum type="arabicPeriod"/>
            </a:pPr>
            <a:r>
              <a:rPr lang="en-US" dirty="0" smtClean="0"/>
              <a:t>Paulina </a:t>
            </a:r>
            <a:r>
              <a:rPr lang="en-US" dirty="0" err="1" smtClean="0"/>
              <a:t>schor</a:t>
            </a:r>
            <a:r>
              <a:rPr lang="en-US" dirty="0" smtClean="0"/>
              <a:t> (water quantity)</a:t>
            </a:r>
          </a:p>
          <a:p>
            <a:pPr marL="914400" lvl="1" indent="-457200">
              <a:buFont typeface="+mj-lt"/>
              <a:buAutoNum type="arabicPeriod"/>
            </a:pPr>
            <a:r>
              <a:rPr lang="en-US" dirty="0" err="1" smtClean="0"/>
              <a:t>Veluwemeer</a:t>
            </a:r>
            <a:r>
              <a:rPr lang="en-US" dirty="0" smtClean="0"/>
              <a:t> (water quality)</a:t>
            </a:r>
            <a:endParaRPr lang="en-GB" dirty="0" smtClean="0"/>
          </a:p>
          <a:p>
            <a:pPr lvl="1"/>
            <a:endParaRPr lang="en-US" dirty="0"/>
          </a:p>
          <a:p>
            <a:r>
              <a:rPr lang="en-US" dirty="0" smtClean="0"/>
              <a:t>To invite you to work with us in the further development of our knowledge on quantifying the effect of </a:t>
            </a:r>
            <a:r>
              <a:rPr lang="en-US" dirty="0" err="1" smtClean="0"/>
              <a:t>macrophytes</a:t>
            </a:r>
            <a:endParaRPr lang="en-US" dirty="0" smtClean="0"/>
          </a:p>
        </p:txBody>
      </p:sp>
    </p:spTree>
    <p:extLst>
      <p:ext uri="{BB962C8B-B14F-4D97-AF65-F5344CB8AC3E}">
        <p14:creationId xmlns:p14="http://schemas.microsoft.com/office/powerpoint/2010/main" val="2452502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based </a:t>
            </a:r>
            <a:r>
              <a:rPr lang="en-US" dirty="0" err="1" smtClean="0"/>
              <a:t>modelling</a:t>
            </a:r>
            <a:endParaRPr lang="en-GB" dirty="0"/>
          </a:p>
        </p:txBody>
      </p:sp>
      <p:sp>
        <p:nvSpPr>
          <p:cNvPr id="3" name="Text Placeholder 2"/>
          <p:cNvSpPr>
            <a:spLocks noGrp="1"/>
          </p:cNvSpPr>
          <p:nvPr>
            <p:ph type="body" sz="half" idx="1"/>
          </p:nvPr>
        </p:nvSpPr>
        <p:spPr>
          <a:xfrm>
            <a:off x="696912" y="1482725"/>
            <a:ext cx="8123559" cy="4300538"/>
          </a:xfrm>
        </p:spPr>
        <p:txBody>
          <a:bodyPr/>
          <a:lstStyle/>
          <a:p>
            <a:pPr marL="342900" lvl="1" indent="-342900">
              <a:buClrTx/>
              <a:buNone/>
            </a:pPr>
            <a:r>
              <a:rPr lang="en-US" dirty="0"/>
              <a:t>Vegetation and Water </a:t>
            </a:r>
            <a:r>
              <a:rPr lang="en-US" dirty="0" smtClean="0"/>
              <a:t>quantity </a:t>
            </a:r>
          </a:p>
          <a:p>
            <a:pPr marL="342900" lvl="1" indent="-342900">
              <a:buClrTx/>
              <a:buNone/>
            </a:pPr>
            <a:endParaRPr lang="en-US" dirty="0"/>
          </a:p>
          <a:p>
            <a:pPr marL="342900" lvl="1" indent="-342900">
              <a:buClrTx/>
              <a:buNone/>
            </a:pPr>
            <a:endParaRPr lang="en-US" dirty="0"/>
          </a:p>
          <a:p>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875184882"/>
              </p:ext>
            </p:extLst>
          </p:nvPr>
        </p:nvGraphicFramePr>
        <p:xfrm>
          <a:off x="636241" y="2132856"/>
          <a:ext cx="7968207" cy="2931160"/>
        </p:xfrm>
        <a:graphic>
          <a:graphicData uri="http://schemas.openxmlformats.org/drawingml/2006/table">
            <a:tbl>
              <a:tblPr firstRow="1" bandRow="1">
                <a:tableStyleId>{9DCAF9ED-07DC-4A11-8D7F-57B35C25682E}</a:tableStyleId>
              </a:tblPr>
              <a:tblGrid>
                <a:gridCol w="2656069"/>
                <a:gridCol w="2656069"/>
                <a:gridCol w="2656069"/>
              </a:tblGrid>
              <a:tr h="370840">
                <a:tc>
                  <a:txBody>
                    <a:bodyPr/>
                    <a:lstStyle/>
                    <a:p>
                      <a:r>
                        <a:rPr lang="en-US" dirty="0" smtClean="0"/>
                        <a:t>Model</a:t>
                      </a:r>
                      <a:endParaRPr lang="en-GB" dirty="0"/>
                    </a:p>
                  </a:txBody>
                  <a:tcPr/>
                </a:tc>
                <a:tc>
                  <a:txBody>
                    <a:bodyPr/>
                    <a:lstStyle/>
                    <a:p>
                      <a:r>
                        <a:rPr lang="en-US" dirty="0" smtClean="0"/>
                        <a:t>Scale</a:t>
                      </a:r>
                      <a:endParaRPr lang="en-GB" dirty="0"/>
                    </a:p>
                  </a:txBody>
                  <a:tcPr/>
                </a:tc>
                <a:tc>
                  <a:txBody>
                    <a:bodyPr/>
                    <a:lstStyle/>
                    <a:p>
                      <a:r>
                        <a:rPr lang="en-US" dirty="0" smtClean="0"/>
                        <a:t>Process</a:t>
                      </a:r>
                      <a:endParaRPr lang="en-GB" dirty="0"/>
                    </a:p>
                  </a:txBody>
                  <a:tcPr/>
                </a:tc>
              </a:tr>
              <a:tr h="370840">
                <a:tc>
                  <a:txBody>
                    <a:bodyPr/>
                    <a:lstStyle/>
                    <a:p>
                      <a:r>
                        <a:rPr lang="en-US" dirty="0" err="1" smtClean="0"/>
                        <a:t>Dynveg</a:t>
                      </a:r>
                      <a:endParaRPr lang="en-GB" dirty="0"/>
                    </a:p>
                  </a:txBody>
                  <a:tcPr/>
                </a:tc>
                <a:tc>
                  <a:txBody>
                    <a:bodyPr/>
                    <a:lstStyle/>
                    <a:p>
                      <a:r>
                        <a:rPr lang="en-US" dirty="0" smtClean="0"/>
                        <a:t>individual plant – patch scale</a:t>
                      </a:r>
                      <a:endParaRPr lang="en-GB" dirty="0"/>
                    </a:p>
                  </a:txBody>
                  <a:tcPr/>
                </a:tc>
                <a:tc>
                  <a:txBody>
                    <a:bodyPr/>
                    <a:lstStyle/>
                    <a:p>
                      <a:r>
                        <a:rPr lang="en-US" dirty="0" smtClean="0"/>
                        <a:t>flow</a:t>
                      </a:r>
                      <a:endParaRPr lang="en-GB" dirty="0"/>
                    </a:p>
                  </a:txBody>
                  <a:tcPr/>
                </a:tc>
              </a:tr>
              <a:tr h="370840">
                <a:tc>
                  <a:txBody>
                    <a:bodyPr/>
                    <a:lstStyle/>
                    <a:p>
                      <a:r>
                        <a:rPr lang="en-US" dirty="0" smtClean="0"/>
                        <a:t>Delft3D-Flow</a:t>
                      </a:r>
                      <a:endParaRPr lang="en-GB" dirty="0"/>
                    </a:p>
                  </a:txBody>
                  <a:tcPr/>
                </a:tc>
                <a:tc>
                  <a:txBody>
                    <a:bodyPr/>
                    <a:lstStyle/>
                    <a:p>
                      <a:r>
                        <a:rPr lang="en-US" dirty="0" smtClean="0"/>
                        <a:t>meadows in rivers, estuaries, coasts</a:t>
                      </a:r>
                      <a:endParaRPr lang="en-GB" dirty="0"/>
                    </a:p>
                  </a:txBody>
                  <a:tcPr/>
                </a:tc>
                <a:tc>
                  <a:txBody>
                    <a:bodyPr/>
                    <a:lstStyle/>
                    <a:p>
                      <a:r>
                        <a:rPr lang="en-US" dirty="0" smtClean="0"/>
                        <a:t>flow and transport</a:t>
                      </a:r>
                      <a:endParaRPr lang="en-GB" dirty="0"/>
                    </a:p>
                  </a:txBody>
                  <a:tcPr/>
                </a:tc>
              </a:tr>
              <a:tr h="370840">
                <a:tc>
                  <a:txBody>
                    <a:bodyPr/>
                    <a:lstStyle/>
                    <a:p>
                      <a:r>
                        <a:rPr lang="en-US" dirty="0" err="1" smtClean="0"/>
                        <a:t>Xbeach</a:t>
                      </a:r>
                      <a:endParaRPr lang="en-GB" dirty="0"/>
                    </a:p>
                  </a:txBody>
                  <a:tcPr/>
                </a:tc>
                <a:tc>
                  <a:txBody>
                    <a:bodyPr/>
                    <a:lstStyle/>
                    <a:p>
                      <a:r>
                        <a:rPr lang="en-US" dirty="0" err="1" smtClean="0"/>
                        <a:t>nearshore</a:t>
                      </a:r>
                      <a:r>
                        <a:rPr lang="en-US" dirty="0" smtClean="0"/>
                        <a:t> meadows</a:t>
                      </a:r>
                      <a:endParaRPr lang="en-GB" dirty="0"/>
                    </a:p>
                  </a:txBody>
                  <a:tcPr/>
                </a:tc>
                <a:tc>
                  <a:txBody>
                    <a:bodyPr/>
                    <a:lstStyle/>
                    <a:p>
                      <a:r>
                        <a:rPr lang="en-US" dirty="0" smtClean="0"/>
                        <a:t>(long</a:t>
                      </a:r>
                      <a:r>
                        <a:rPr lang="en-US" smtClean="0"/>
                        <a:t>) waves</a:t>
                      </a:r>
                    </a:p>
                    <a:p>
                      <a:endParaRPr lang="en-GB" dirty="0"/>
                    </a:p>
                  </a:txBody>
                  <a:tcPr/>
                </a:tc>
              </a:tr>
              <a:tr h="370840">
                <a:tc>
                  <a:txBody>
                    <a:bodyPr/>
                    <a:lstStyle/>
                    <a:p>
                      <a:r>
                        <a:rPr lang="en-US" dirty="0" smtClean="0"/>
                        <a:t>SWAN</a:t>
                      </a:r>
                      <a:endParaRPr lang="en-GB"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err="1" smtClean="0"/>
                        <a:t>nearshore</a:t>
                      </a:r>
                      <a:r>
                        <a:rPr lang="en-US" dirty="0" smtClean="0"/>
                        <a:t> meadows</a:t>
                      </a:r>
                    </a:p>
                    <a:p>
                      <a:endParaRPr lang="en-GB" dirty="0"/>
                    </a:p>
                  </a:txBody>
                  <a:tcPr/>
                </a:tc>
                <a:tc>
                  <a:txBody>
                    <a:bodyPr/>
                    <a:lstStyle/>
                    <a:p>
                      <a:r>
                        <a:rPr lang="en-US" dirty="0" smtClean="0"/>
                        <a:t>(short) waves</a:t>
                      </a:r>
                      <a:endParaRPr lang="en-GB" dirty="0"/>
                    </a:p>
                  </a:txBody>
                  <a:tcPr/>
                </a:tc>
              </a:tr>
            </a:tbl>
          </a:graphicData>
        </a:graphic>
      </p:graphicFrame>
      <p:sp>
        <p:nvSpPr>
          <p:cNvPr id="7" name="Rectangle 6"/>
          <p:cNvSpPr/>
          <p:nvPr/>
        </p:nvSpPr>
        <p:spPr>
          <a:xfrm>
            <a:off x="6804248" y="2780928"/>
            <a:ext cx="2236510" cy="369332"/>
          </a:xfrm>
          <a:prstGeom prst="rect">
            <a:avLst/>
          </a:prstGeom>
        </p:spPr>
        <p:txBody>
          <a:bodyPr wrap="none">
            <a:spAutoFit/>
          </a:bodyPr>
          <a:lstStyle/>
          <a:p>
            <a:r>
              <a:rPr lang="en-US" dirty="0">
                <a:solidFill>
                  <a:srgbClr val="FF0000"/>
                </a:solidFill>
              </a:rPr>
              <a:t>Development model</a:t>
            </a:r>
            <a:endParaRPr lang="en-GB" dirty="0">
              <a:solidFill>
                <a:srgbClr val="FF0000"/>
              </a:solidFill>
            </a:endParaRPr>
          </a:p>
        </p:txBody>
      </p:sp>
    </p:spTree>
    <p:extLst>
      <p:ext uri="{BB962C8B-B14F-4D97-AF65-F5344CB8AC3E}">
        <p14:creationId xmlns:p14="http://schemas.microsoft.com/office/powerpoint/2010/main" val="33839793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nl-NL" dirty="0" err="1" smtClean="0"/>
              <a:t>Dynveg</a:t>
            </a:r>
            <a:endParaRPr lang="en-US" dirty="0" smtClean="0"/>
          </a:p>
        </p:txBody>
      </p:sp>
      <p:sp>
        <p:nvSpPr>
          <p:cNvPr id="19459" name="Rectangle 13"/>
          <p:cNvSpPr>
            <a:spLocks noChangeArrowheads="1"/>
          </p:cNvSpPr>
          <p:nvPr/>
        </p:nvSpPr>
        <p:spPr bwMode="auto">
          <a:xfrm>
            <a:off x="539750" y="1412875"/>
            <a:ext cx="457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20000"/>
              </a:spcBef>
            </a:pPr>
            <a:endParaRPr lang="nl-NL" sz="2000" smtClean="0">
              <a:solidFill>
                <a:srgbClr val="000000"/>
              </a:solidFill>
              <a:latin typeface="Arial" pitchFamily="34" charset="0"/>
            </a:endParaRPr>
          </a:p>
        </p:txBody>
      </p:sp>
      <p:sp>
        <p:nvSpPr>
          <p:cNvPr id="19460" name="Rectangle 3"/>
          <p:cNvSpPr txBox="1">
            <a:spLocks noChangeArrowheads="1"/>
          </p:cNvSpPr>
          <p:nvPr/>
        </p:nvSpPr>
        <p:spPr bwMode="auto">
          <a:xfrm>
            <a:off x="611188" y="1196752"/>
            <a:ext cx="7848600" cy="430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defRPr>
            </a:lvl1pPr>
            <a:lvl2pPr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90000"/>
              </a:lnSpc>
              <a:spcBef>
                <a:spcPct val="20000"/>
              </a:spcBef>
            </a:pPr>
            <a:r>
              <a:rPr lang="nl-NL" sz="2000" dirty="0" smtClean="0">
                <a:solidFill>
                  <a:srgbClr val="000000"/>
                </a:solidFill>
              </a:rPr>
              <a:t>1DV flow </a:t>
            </a:r>
            <a:r>
              <a:rPr lang="nl-NL" sz="2000" dirty="0" err="1" smtClean="0">
                <a:solidFill>
                  <a:srgbClr val="000000"/>
                </a:solidFill>
              </a:rPr>
              <a:t>interaction</a:t>
            </a:r>
            <a:r>
              <a:rPr lang="nl-NL" sz="2000" dirty="0" smtClean="0">
                <a:solidFill>
                  <a:srgbClr val="000000"/>
                </a:solidFill>
              </a:rPr>
              <a:t> </a:t>
            </a:r>
            <a:r>
              <a:rPr lang="nl-NL" sz="2000" dirty="0" err="1" smtClean="0">
                <a:solidFill>
                  <a:srgbClr val="000000"/>
                </a:solidFill>
              </a:rPr>
              <a:t>between</a:t>
            </a:r>
            <a:r>
              <a:rPr lang="nl-NL" sz="2000" dirty="0" smtClean="0">
                <a:solidFill>
                  <a:srgbClr val="000000"/>
                </a:solidFill>
              </a:rPr>
              <a:t> flow </a:t>
            </a:r>
            <a:r>
              <a:rPr lang="nl-NL" sz="2000" dirty="0" err="1" smtClean="0">
                <a:solidFill>
                  <a:srgbClr val="000000"/>
                </a:solidFill>
              </a:rPr>
              <a:t>and</a:t>
            </a:r>
            <a:r>
              <a:rPr lang="nl-NL" sz="2000" dirty="0" smtClean="0">
                <a:solidFill>
                  <a:srgbClr val="000000"/>
                </a:solidFill>
              </a:rPr>
              <a:t> </a:t>
            </a:r>
            <a:r>
              <a:rPr lang="nl-NL" sz="2000" dirty="0" err="1" smtClean="0">
                <a:solidFill>
                  <a:srgbClr val="000000"/>
                </a:solidFill>
              </a:rPr>
              <a:t>flexible</a:t>
            </a:r>
            <a:r>
              <a:rPr lang="nl-NL" sz="2000" dirty="0" smtClean="0">
                <a:solidFill>
                  <a:srgbClr val="000000"/>
                </a:solidFill>
              </a:rPr>
              <a:t> </a:t>
            </a:r>
            <a:r>
              <a:rPr lang="nl-NL" sz="2000" dirty="0" err="1" smtClean="0">
                <a:solidFill>
                  <a:srgbClr val="000000"/>
                </a:solidFill>
              </a:rPr>
              <a:t>vegetation</a:t>
            </a:r>
            <a:endParaRPr lang="nl-NL" sz="2000" dirty="0" smtClean="0">
              <a:solidFill>
                <a:srgbClr val="000000"/>
              </a:solidFill>
            </a:endParaRPr>
          </a:p>
          <a:p>
            <a:pPr lvl="1" eaLnBrk="1" hangingPunct="1">
              <a:lnSpc>
                <a:spcPct val="90000"/>
              </a:lnSpc>
              <a:spcBef>
                <a:spcPct val="20000"/>
              </a:spcBef>
              <a:buClr>
                <a:srgbClr val="333399"/>
              </a:buClr>
              <a:buFont typeface="Arial" pitchFamily="34" charset="0"/>
              <a:buChar char="•"/>
            </a:pPr>
            <a:r>
              <a:rPr lang="nl-NL" sz="2000" dirty="0" smtClean="0">
                <a:solidFill>
                  <a:srgbClr val="000000"/>
                </a:solidFill>
              </a:rPr>
              <a:t> plant </a:t>
            </a:r>
            <a:r>
              <a:rPr lang="nl-NL" sz="2000" dirty="0" err="1" smtClean="0">
                <a:solidFill>
                  <a:srgbClr val="000000"/>
                </a:solidFill>
              </a:rPr>
              <a:t>drag</a:t>
            </a:r>
            <a:r>
              <a:rPr lang="nl-NL" sz="2000" dirty="0" smtClean="0">
                <a:solidFill>
                  <a:srgbClr val="000000"/>
                </a:solidFill>
              </a:rPr>
              <a:t> </a:t>
            </a:r>
            <a:r>
              <a:rPr lang="nl-NL" sz="2000" dirty="0" err="1" smtClean="0">
                <a:solidFill>
                  <a:srgbClr val="000000"/>
                </a:solidFill>
              </a:rPr>
              <a:t>depends</a:t>
            </a:r>
            <a:r>
              <a:rPr lang="nl-NL" sz="2000" dirty="0" smtClean="0">
                <a:solidFill>
                  <a:srgbClr val="000000"/>
                </a:solidFill>
              </a:rPr>
              <a:t> on </a:t>
            </a:r>
            <a:r>
              <a:rPr lang="nl-NL" sz="2000" dirty="0" err="1" smtClean="0">
                <a:solidFill>
                  <a:srgbClr val="000000"/>
                </a:solidFill>
              </a:rPr>
              <a:t>orientation</a:t>
            </a:r>
            <a:r>
              <a:rPr lang="nl-NL" sz="2000" dirty="0" smtClean="0">
                <a:solidFill>
                  <a:srgbClr val="000000"/>
                </a:solidFill>
              </a:rPr>
              <a:t> in flow; </a:t>
            </a:r>
            <a:r>
              <a:rPr lang="nl-NL" sz="2000" dirty="0" err="1" smtClean="0">
                <a:solidFill>
                  <a:srgbClr val="000000"/>
                </a:solidFill>
              </a:rPr>
              <a:t>dynamic</a:t>
            </a:r>
            <a:r>
              <a:rPr lang="nl-NL" sz="2000" dirty="0" smtClean="0">
                <a:solidFill>
                  <a:srgbClr val="000000"/>
                </a:solidFill>
              </a:rPr>
              <a:t> feedback </a:t>
            </a:r>
          </a:p>
          <a:p>
            <a:pPr lvl="1" eaLnBrk="1" hangingPunct="1">
              <a:lnSpc>
                <a:spcPct val="90000"/>
              </a:lnSpc>
              <a:spcBef>
                <a:spcPct val="20000"/>
              </a:spcBef>
              <a:buClr>
                <a:srgbClr val="333399"/>
              </a:buClr>
              <a:buFont typeface="Arial" pitchFamily="34" charset="0"/>
              <a:buChar char="•"/>
            </a:pPr>
            <a:r>
              <a:rPr lang="nl-NL" sz="2000" dirty="0" smtClean="0"/>
              <a:t> k-epsilon </a:t>
            </a:r>
            <a:r>
              <a:rPr lang="nl-NL" sz="2000" dirty="0" err="1" smtClean="0"/>
              <a:t>turbulence</a:t>
            </a:r>
            <a:r>
              <a:rPr lang="nl-NL" sz="2000" dirty="0" smtClean="0"/>
              <a:t> model </a:t>
            </a:r>
          </a:p>
          <a:p>
            <a:pPr lvl="1" eaLnBrk="1" hangingPunct="1">
              <a:lnSpc>
                <a:spcPct val="90000"/>
              </a:lnSpc>
              <a:spcBef>
                <a:spcPct val="20000"/>
              </a:spcBef>
              <a:buClr>
                <a:srgbClr val="333399"/>
              </a:buClr>
              <a:buFont typeface="Arial" pitchFamily="34" charset="0"/>
              <a:buChar char="•"/>
            </a:pPr>
            <a:r>
              <a:rPr lang="nl-NL" sz="2000" dirty="0" smtClean="0"/>
              <a:t> real plant </a:t>
            </a:r>
            <a:r>
              <a:rPr lang="nl-NL" sz="2000" dirty="0" err="1" smtClean="0"/>
              <a:t>properties</a:t>
            </a:r>
            <a:r>
              <a:rPr lang="nl-NL" sz="2000" dirty="0" smtClean="0"/>
              <a:t> (</a:t>
            </a:r>
            <a:r>
              <a:rPr lang="nl-NL" sz="2000" dirty="0" err="1" smtClean="0"/>
              <a:t>buoyancy</a:t>
            </a:r>
            <a:r>
              <a:rPr lang="nl-NL" sz="2000" dirty="0" smtClean="0"/>
              <a:t>, </a:t>
            </a:r>
            <a:r>
              <a:rPr lang="nl-NL" sz="2000" dirty="0" err="1" smtClean="0"/>
              <a:t>elasticity</a:t>
            </a:r>
            <a:r>
              <a:rPr lang="nl-NL" sz="2000" dirty="0" smtClean="0"/>
              <a:t>)</a:t>
            </a:r>
          </a:p>
          <a:p>
            <a:pPr lvl="1" eaLnBrk="1" hangingPunct="1">
              <a:lnSpc>
                <a:spcPct val="90000"/>
              </a:lnSpc>
              <a:spcBef>
                <a:spcPct val="20000"/>
              </a:spcBef>
              <a:buClr>
                <a:srgbClr val="333399"/>
              </a:buClr>
              <a:buFont typeface="Arial" pitchFamily="34" charset="0"/>
              <a:buChar char="•"/>
            </a:pPr>
            <a:r>
              <a:rPr lang="nl-NL" sz="2000" dirty="0" smtClean="0"/>
              <a:t> </a:t>
            </a:r>
            <a:r>
              <a:rPr lang="nl-NL" sz="2000" dirty="0" err="1" smtClean="0"/>
              <a:t>can</a:t>
            </a:r>
            <a:r>
              <a:rPr lang="nl-NL" sz="2000" dirty="0" smtClean="0"/>
              <a:t> </a:t>
            </a:r>
            <a:r>
              <a:rPr lang="nl-NL" sz="2000" dirty="0" err="1" smtClean="0"/>
              <a:t>be</a:t>
            </a:r>
            <a:r>
              <a:rPr lang="nl-NL" sz="2000" dirty="0" smtClean="0"/>
              <a:t> </a:t>
            </a:r>
            <a:r>
              <a:rPr lang="nl-NL" sz="2000" dirty="0" err="1" smtClean="0"/>
              <a:t>coupled</a:t>
            </a:r>
            <a:r>
              <a:rPr lang="nl-NL" sz="2000" dirty="0" smtClean="0"/>
              <a:t> </a:t>
            </a:r>
            <a:r>
              <a:rPr lang="nl-NL" sz="2000" dirty="0" err="1" smtClean="0"/>
              <a:t>to</a:t>
            </a:r>
            <a:r>
              <a:rPr lang="nl-NL" sz="2000" dirty="0" smtClean="0"/>
              <a:t> Delft3D </a:t>
            </a:r>
            <a:r>
              <a:rPr lang="nl-NL" sz="2000" dirty="0" err="1" smtClean="0"/>
              <a:t>for</a:t>
            </a:r>
            <a:r>
              <a:rPr lang="nl-NL" sz="2000" dirty="0" smtClean="0"/>
              <a:t> 2/3D</a:t>
            </a:r>
          </a:p>
          <a:p>
            <a:pPr eaLnBrk="1" hangingPunct="1">
              <a:lnSpc>
                <a:spcPct val="90000"/>
              </a:lnSpc>
              <a:spcBef>
                <a:spcPct val="20000"/>
              </a:spcBef>
            </a:pPr>
            <a:endParaRPr lang="nl-NL" sz="2000" dirty="0" smtClean="0">
              <a:solidFill>
                <a:srgbClr val="000000"/>
              </a:solidFill>
            </a:endParaRPr>
          </a:p>
          <a:p>
            <a:pPr eaLnBrk="1" hangingPunct="1">
              <a:lnSpc>
                <a:spcPct val="90000"/>
              </a:lnSpc>
              <a:spcBef>
                <a:spcPct val="20000"/>
              </a:spcBef>
            </a:pPr>
            <a:endParaRPr lang="en-US" sz="2000" dirty="0" smtClean="0">
              <a:solidFill>
                <a:srgbClr val="000000"/>
              </a:solidFill>
            </a:endParaRPr>
          </a:p>
        </p:txBody>
      </p:sp>
      <p:pic>
        <p:nvPicPr>
          <p:cNvPr id="2" name="tw4new.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868488" y="2857709"/>
            <a:ext cx="5334000" cy="4000500"/>
          </a:xfrm>
          <a:prstGeom prst="rect">
            <a:avLst/>
          </a:prstGeom>
        </p:spPr>
      </p:pic>
    </p:spTree>
    <p:extLst>
      <p:ext uri="{BB962C8B-B14F-4D97-AF65-F5344CB8AC3E}">
        <p14:creationId xmlns:p14="http://schemas.microsoft.com/office/powerpoint/2010/main" val="406628196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2" name="Picture 4"/>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5580112" y="4217367"/>
            <a:ext cx="3670300" cy="2740025"/>
          </a:xfrm>
        </p:spPr>
      </p:pic>
      <p:sp>
        <p:nvSpPr>
          <p:cNvPr id="11266" name="Rectangle 2"/>
          <p:cNvSpPr>
            <a:spLocks noGrp="1" noChangeArrowheads="1"/>
          </p:cNvSpPr>
          <p:nvPr>
            <p:ph type="title"/>
          </p:nvPr>
        </p:nvSpPr>
        <p:spPr/>
        <p:txBody>
          <a:bodyPr/>
          <a:lstStyle/>
          <a:p>
            <a:pPr eaLnBrk="1" hangingPunct="1"/>
            <a:r>
              <a:rPr lang="nl-NL" dirty="0" smtClean="0"/>
              <a:t>Delft3D</a:t>
            </a:r>
            <a:endParaRPr lang="en-US" dirty="0" smtClean="0"/>
          </a:p>
        </p:txBody>
      </p:sp>
      <p:sp>
        <p:nvSpPr>
          <p:cNvPr id="11267" name="Rectangle 13"/>
          <p:cNvSpPr>
            <a:spLocks noChangeArrowheads="1"/>
          </p:cNvSpPr>
          <p:nvPr/>
        </p:nvSpPr>
        <p:spPr bwMode="auto">
          <a:xfrm>
            <a:off x="539750" y="1412875"/>
            <a:ext cx="457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20000"/>
              </a:spcBef>
            </a:pPr>
            <a:endParaRPr lang="nl-NL" sz="2000" smtClean="0">
              <a:solidFill>
                <a:srgbClr val="000000"/>
              </a:solidFill>
              <a:latin typeface="Arial" pitchFamily="34" charset="0"/>
            </a:endParaRPr>
          </a:p>
        </p:txBody>
      </p:sp>
      <p:sp>
        <p:nvSpPr>
          <p:cNvPr id="11268" name="Rectangle 3"/>
          <p:cNvSpPr txBox="1">
            <a:spLocks noChangeArrowheads="1"/>
          </p:cNvSpPr>
          <p:nvPr/>
        </p:nvSpPr>
        <p:spPr bwMode="auto">
          <a:xfrm>
            <a:off x="612451" y="1309242"/>
            <a:ext cx="7848600" cy="430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defRPr>
            </a:lvl1pPr>
            <a:lvl2pPr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90000"/>
              </a:lnSpc>
              <a:spcBef>
                <a:spcPct val="20000"/>
              </a:spcBef>
            </a:pPr>
            <a:r>
              <a:rPr lang="nl-NL" sz="2000" dirty="0" err="1" smtClean="0">
                <a:solidFill>
                  <a:srgbClr val="000000"/>
                </a:solidFill>
              </a:rPr>
              <a:t>Spatial</a:t>
            </a:r>
            <a:r>
              <a:rPr lang="nl-NL" sz="2000" dirty="0" smtClean="0">
                <a:solidFill>
                  <a:srgbClr val="000000"/>
                </a:solidFill>
              </a:rPr>
              <a:t> effect of </a:t>
            </a:r>
            <a:r>
              <a:rPr lang="nl-NL" sz="2000" dirty="0" err="1" smtClean="0">
                <a:solidFill>
                  <a:srgbClr val="000000"/>
                </a:solidFill>
              </a:rPr>
              <a:t>vegetation</a:t>
            </a:r>
            <a:r>
              <a:rPr lang="nl-NL" sz="2000" dirty="0" smtClean="0">
                <a:solidFill>
                  <a:srgbClr val="000000"/>
                </a:solidFill>
              </a:rPr>
              <a:t> on flow:</a:t>
            </a:r>
          </a:p>
          <a:p>
            <a:pPr lvl="1" eaLnBrk="1" hangingPunct="1">
              <a:lnSpc>
                <a:spcPct val="90000"/>
              </a:lnSpc>
              <a:spcBef>
                <a:spcPct val="20000"/>
              </a:spcBef>
              <a:buClr>
                <a:srgbClr val="333399"/>
              </a:buClr>
              <a:buFont typeface="Arial" pitchFamily="34" charset="0"/>
              <a:buChar char="•"/>
            </a:pPr>
            <a:r>
              <a:rPr lang="nl-NL" sz="2000" dirty="0" smtClean="0"/>
              <a:t> k-epsilon </a:t>
            </a:r>
            <a:r>
              <a:rPr lang="nl-NL" sz="2000" dirty="0" err="1" smtClean="0"/>
              <a:t>turbulence</a:t>
            </a:r>
            <a:r>
              <a:rPr lang="nl-NL" sz="2000" dirty="0" smtClean="0"/>
              <a:t> model: ‘</a:t>
            </a:r>
            <a:r>
              <a:rPr lang="nl-NL" sz="2000" dirty="0" err="1" smtClean="0"/>
              <a:t>rigid</a:t>
            </a:r>
            <a:r>
              <a:rPr lang="nl-NL" sz="2000" dirty="0" smtClean="0"/>
              <a:t> </a:t>
            </a:r>
            <a:r>
              <a:rPr lang="nl-NL" sz="2000" dirty="0" err="1" smtClean="0"/>
              <a:t>rods</a:t>
            </a:r>
            <a:r>
              <a:rPr lang="nl-NL" sz="2000" dirty="0" smtClean="0"/>
              <a:t>’ </a:t>
            </a:r>
          </a:p>
          <a:p>
            <a:pPr lvl="1" eaLnBrk="1" hangingPunct="1">
              <a:lnSpc>
                <a:spcPct val="90000"/>
              </a:lnSpc>
              <a:spcBef>
                <a:spcPct val="20000"/>
              </a:spcBef>
              <a:buClr>
                <a:srgbClr val="333399"/>
              </a:buClr>
              <a:buFont typeface="Arial" pitchFamily="34" charset="0"/>
              <a:buChar char="•"/>
            </a:pPr>
            <a:r>
              <a:rPr lang="nl-NL" sz="2000" dirty="0" smtClean="0"/>
              <a:t> </a:t>
            </a:r>
            <a:r>
              <a:rPr lang="nl-NL" sz="2000" dirty="0" err="1" smtClean="0"/>
              <a:t>Trachytope</a:t>
            </a:r>
            <a:r>
              <a:rPr lang="nl-NL" sz="2000" dirty="0" err="1"/>
              <a:t>s</a:t>
            </a:r>
            <a:endParaRPr lang="nl-NL" sz="2000" dirty="0" smtClean="0"/>
          </a:p>
          <a:p>
            <a:pPr eaLnBrk="1" hangingPunct="1">
              <a:lnSpc>
                <a:spcPct val="90000"/>
              </a:lnSpc>
              <a:spcBef>
                <a:spcPct val="20000"/>
              </a:spcBef>
            </a:pPr>
            <a:endParaRPr lang="en-US" sz="2000" dirty="0" smtClean="0">
              <a:solidFill>
                <a:srgbClr val="000000"/>
              </a:solidFill>
            </a:endParaRPr>
          </a:p>
        </p:txBody>
      </p:sp>
      <p:pic>
        <p:nvPicPr>
          <p:cNvPr id="11269"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2348880"/>
            <a:ext cx="3363913"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4343625"/>
            <a:ext cx="3275013"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6"/>
          <p:cNvPicPr>
            <a:picLocks noGrp="1" noChangeAspect="1" noChangeArrowheads="1"/>
          </p:cNvPicPr>
          <p:nvPr>
            <p:ph sz="quarter" idx="4294967295"/>
          </p:nvPr>
        </p:nvPicPr>
        <p:blipFill>
          <a:blip r:embed="rId6">
            <a:extLst>
              <a:ext uri="{28A0092B-C50C-407E-A947-70E740481C1C}">
                <a14:useLocalDpi xmlns:a14="http://schemas.microsoft.com/office/drawing/2010/main" val="0"/>
              </a:ext>
            </a:extLst>
          </a:blip>
          <a:srcRect/>
          <a:stretch>
            <a:fillRect/>
          </a:stretch>
        </p:blipFill>
        <p:spPr>
          <a:xfrm>
            <a:off x="5649441" y="1668753"/>
            <a:ext cx="3635896" cy="2725629"/>
          </a:xfrm>
        </p:spPr>
      </p:pic>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06763" y="4581128"/>
            <a:ext cx="2208245" cy="1656184"/>
          </a:xfrm>
          <a:prstGeom prst="rect">
            <a:avLst/>
          </a:prstGeom>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06763" y="2299485"/>
            <a:ext cx="1459975" cy="1946147"/>
          </a:xfrm>
          <a:prstGeom prst="rect">
            <a:avLst/>
          </a:prstGeom>
        </p:spPr>
      </p:pic>
      <p:sp>
        <p:nvSpPr>
          <p:cNvPr id="7" name="Right Arrow 6"/>
          <p:cNvSpPr/>
          <p:nvPr/>
        </p:nvSpPr>
        <p:spPr>
          <a:xfrm>
            <a:off x="5138719" y="3107253"/>
            <a:ext cx="518152" cy="3535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5798889" y="5572350"/>
            <a:ext cx="501303" cy="3769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79427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3409" r="14057"/>
          <a:stretch/>
        </p:blipFill>
        <p:spPr bwMode="auto">
          <a:xfrm rot="20012188">
            <a:off x="3637425" y="1887788"/>
            <a:ext cx="5345546" cy="5723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2"/>
          <p:cNvSpPr txBox="1">
            <a:spLocks noChangeArrowheads="1"/>
          </p:cNvSpPr>
          <p:nvPr/>
        </p:nvSpPr>
        <p:spPr bwMode="auto">
          <a:xfrm>
            <a:off x="696913" y="188913"/>
            <a:ext cx="8196262"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lvl1pPr algn="l" rtl="0" eaLnBrk="0" fontAlgn="base" hangingPunct="0">
              <a:spcBef>
                <a:spcPct val="0"/>
              </a:spcBef>
              <a:spcAft>
                <a:spcPct val="0"/>
              </a:spcAft>
              <a:defRPr sz="2800" b="1">
                <a:solidFill>
                  <a:srgbClr val="FFFFFE"/>
                </a:solidFill>
                <a:latin typeface="+mj-lt"/>
                <a:ea typeface="+mj-ea"/>
                <a:cs typeface="+mj-cs"/>
              </a:defRPr>
            </a:lvl1pPr>
            <a:lvl2pPr algn="l" rtl="0" eaLnBrk="0" fontAlgn="base" hangingPunct="0">
              <a:spcBef>
                <a:spcPct val="0"/>
              </a:spcBef>
              <a:spcAft>
                <a:spcPct val="0"/>
              </a:spcAft>
              <a:defRPr sz="2800" b="1">
                <a:solidFill>
                  <a:srgbClr val="FFFFFE"/>
                </a:solidFill>
                <a:latin typeface="Arial" charset="0"/>
              </a:defRPr>
            </a:lvl2pPr>
            <a:lvl3pPr algn="l" rtl="0" eaLnBrk="0" fontAlgn="base" hangingPunct="0">
              <a:spcBef>
                <a:spcPct val="0"/>
              </a:spcBef>
              <a:spcAft>
                <a:spcPct val="0"/>
              </a:spcAft>
              <a:defRPr sz="2800" b="1">
                <a:solidFill>
                  <a:srgbClr val="FFFFFE"/>
                </a:solidFill>
                <a:latin typeface="Arial" charset="0"/>
              </a:defRPr>
            </a:lvl3pPr>
            <a:lvl4pPr algn="l" rtl="0" eaLnBrk="0" fontAlgn="base" hangingPunct="0">
              <a:spcBef>
                <a:spcPct val="0"/>
              </a:spcBef>
              <a:spcAft>
                <a:spcPct val="0"/>
              </a:spcAft>
              <a:defRPr sz="2800" b="1">
                <a:solidFill>
                  <a:srgbClr val="FFFFFE"/>
                </a:solidFill>
                <a:latin typeface="Arial" charset="0"/>
              </a:defRPr>
            </a:lvl4pPr>
            <a:lvl5pPr algn="l" rtl="0" eaLnBrk="0" fontAlgn="base" hangingPunct="0">
              <a:spcBef>
                <a:spcPct val="0"/>
              </a:spcBef>
              <a:spcAft>
                <a:spcPct val="0"/>
              </a:spcAft>
              <a:defRPr sz="2800" b="1">
                <a:solidFill>
                  <a:srgbClr val="FFFFFE"/>
                </a:solidFill>
                <a:latin typeface="Arial" charset="0"/>
              </a:defRPr>
            </a:lvl5pPr>
            <a:lvl6pPr marL="457200" algn="l" rtl="0" fontAlgn="base">
              <a:spcBef>
                <a:spcPct val="0"/>
              </a:spcBef>
              <a:spcAft>
                <a:spcPct val="0"/>
              </a:spcAft>
              <a:defRPr sz="2800" b="1">
                <a:solidFill>
                  <a:srgbClr val="FFFFFE"/>
                </a:solidFill>
                <a:latin typeface="Arial" charset="0"/>
              </a:defRPr>
            </a:lvl6pPr>
            <a:lvl7pPr marL="914400" algn="l" rtl="0" fontAlgn="base">
              <a:spcBef>
                <a:spcPct val="0"/>
              </a:spcBef>
              <a:spcAft>
                <a:spcPct val="0"/>
              </a:spcAft>
              <a:defRPr sz="2800" b="1">
                <a:solidFill>
                  <a:srgbClr val="FFFFFE"/>
                </a:solidFill>
                <a:latin typeface="Arial" charset="0"/>
              </a:defRPr>
            </a:lvl7pPr>
            <a:lvl8pPr marL="1371600" algn="l" rtl="0" fontAlgn="base">
              <a:spcBef>
                <a:spcPct val="0"/>
              </a:spcBef>
              <a:spcAft>
                <a:spcPct val="0"/>
              </a:spcAft>
              <a:defRPr sz="2800" b="1">
                <a:solidFill>
                  <a:srgbClr val="FFFFFE"/>
                </a:solidFill>
                <a:latin typeface="Arial" charset="0"/>
              </a:defRPr>
            </a:lvl8pPr>
            <a:lvl9pPr marL="1828800" algn="l" rtl="0" fontAlgn="base">
              <a:spcBef>
                <a:spcPct val="0"/>
              </a:spcBef>
              <a:spcAft>
                <a:spcPct val="0"/>
              </a:spcAft>
              <a:defRPr sz="2800" b="1">
                <a:solidFill>
                  <a:srgbClr val="FFFFFE"/>
                </a:solidFill>
                <a:latin typeface="Arial" charset="0"/>
              </a:defRPr>
            </a:lvl9pPr>
          </a:lstStyle>
          <a:p>
            <a:pPr eaLnBrk="1" hangingPunct="1"/>
            <a:r>
              <a:rPr lang="nl-NL" dirty="0" err="1" smtClean="0"/>
              <a:t>Example</a:t>
            </a:r>
            <a:r>
              <a:rPr lang="nl-NL" dirty="0" smtClean="0"/>
              <a:t>: </a:t>
            </a:r>
            <a:r>
              <a:rPr lang="nl-NL" dirty="0" err="1" smtClean="0"/>
              <a:t>Paulinaschor</a:t>
            </a:r>
            <a:endParaRPr lang="en-US" dirty="0" smtClean="0"/>
          </a:p>
        </p:txBody>
      </p:sp>
      <p:pic>
        <p:nvPicPr>
          <p:cNvPr id="3" name="Picture 4" descr="monitoring1"/>
          <p:cNvPicPr>
            <a:picLocks noChangeAspect="1" noChangeArrowheads="1"/>
          </p:cNvPicPr>
          <p:nvPr/>
        </p:nvPicPr>
        <p:blipFill>
          <a:blip r:embed="rId3">
            <a:extLst>
              <a:ext uri="{28A0092B-C50C-407E-A947-70E740481C1C}">
                <a14:useLocalDpi xmlns:a14="http://schemas.microsoft.com/office/drawing/2010/main" val="0"/>
              </a:ext>
            </a:extLst>
          </a:blip>
          <a:srcRect t="1149" b="2299"/>
          <a:stretch>
            <a:fillRect/>
          </a:stretch>
        </p:blipFill>
        <p:spPr bwMode="auto">
          <a:xfrm>
            <a:off x="0" y="4673500"/>
            <a:ext cx="3140960" cy="228389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2677440"/>
            <a:ext cx="924694" cy="1183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1181" y="3811687"/>
            <a:ext cx="2653290" cy="769441"/>
          </a:xfrm>
          <a:prstGeom prst="rect">
            <a:avLst/>
          </a:prstGeom>
          <a:noFill/>
        </p:spPr>
        <p:txBody>
          <a:bodyPr wrap="none" rtlCol="0">
            <a:spAutoFit/>
          </a:bodyPr>
          <a:lstStyle/>
          <a:p>
            <a:r>
              <a:rPr lang="en-US" sz="1600" dirty="0" err="1" smtClean="0"/>
              <a:t>Stijn</a:t>
            </a:r>
            <a:r>
              <a:rPr lang="en-US" sz="1600" dirty="0" smtClean="0"/>
              <a:t> </a:t>
            </a:r>
            <a:r>
              <a:rPr lang="en-US" sz="1600" dirty="0" err="1" smtClean="0"/>
              <a:t>Temmerman</a:t>
            </a:r>
            <a:endParaRPr lang="en-US" sz="1600" dirty="0"/>
          </a:p>
          <a:p>
            <a:r>
              <a:rPr lang="en-US" sz="1400" dirty="0" smtClean="0"/>
              <a:t>University of Antwerp</a:t>
            </a:r>
          </a:p>
          <a:p>
            <a:r>
              <a:rPr lang="en-US" sz="1400" dirty="0" smtClean="0"/>
              <a:t>Formerly at NIOZ/NIOO-CEME</a:t>
            </a:r>
            <a:endParaRPr lang="en-GB" sz="1400" dirty="0"/>
          </a:p>
        </p:txBody>
      </p:sp>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b="14705"/>
          <a:stretch/>
        </p:blipFill>
        <p:spPr bwMode="auto">
          <a:xfrm>
            <a:off x="-11181" y="996607"/>
            <a:ext cx="3791093" cy="1568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V="1">
            <a:off x="899592" y="1844824"/>
            <a:ext cx="216024"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092280" y="5517232"/>
            <a:ext cx="504056" cy="64807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0818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167481" y="1492721"/>
            <a:ext cx="8809038" cy="4267200"/>
            <a:chOff x="110" y="672"/>
            <a:chExt cx="5549" cy="2688"/>
          </a:xfrm>
        </p:grpSpPr>
        <p:pic>
          <p:nvPicPr>
            <p:cNvPr id="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0" y="672"/>
              <a:ext cx="2779" cy="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 y="672"/>
              <a:ext cx="2770" cy="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 name="Group 9"/>
          <p:cNvGrpSpPr>
            <a:grpSpLocks/>
          </p:cNvGrpSpPr>
          <p:nvPr/>
        </p:nvGrpSpPr>
        <p:grpSpPr bwMode="auto">
          <a:xfrm>
            <a:off x="152399" y="1484784"/>
            <a:ext cx="8855075" cy="4283075"/>
            <a:chOff x="86" y="1008"/>
            <a:chExt cx="5578" cy="2698"/>
          </a:xfrm>
        </p:grpSpPr>
        <p:pic>
          <p:nvPicPr>
            <p:cNvPr id="6"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0" y="1008"/>
              <a:ext cx="2784" cy="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 y="1008"/>
              <a:ext cx="2794" cy="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Rectangle 2"/>
          <p:cNvSpPr txBox="1">
            <a:spLocks noChangeArrowheads="1"/>
          </p:cNvSpPr>
          <p:nvPr/>
        </p:nvSpPr>
        <p:spPr bwMode="auto">
          <a:xfrm>
            <a:off x="696913" y="188913"/>
            <a:ext cx="8196262"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lvl1pPr algn="l" rtl="0" eaLnBrk="0" fontAlgn="base" hangingPunct="0">
              <a:spcBef>
                <a:spcPct val="0"/>
              </a:spcBef>
              <a:spcAft>
                <a:spcPct val="0"/>
              </a:spcAft>
              <a:defRPr sz="2800" b="1">
                <a:solidFill>
                  <a:srgbClr val="FFFFFE"/>
                </a:solidFill>
                <a:latin typeface="+mj-lt"/>
                <a:ea typeface="+mj-ea"/>
                <a:cs typeface="+mj-cs"/>
              </a:defRPr>
            </a:lvl1pPr>
            <a:lvl2pPr algn="l" rtl="0" eaLnBrk="0" fontAlgn="base" hangingPunct="0">
              <a:spcBef>
                <a:spcPct val="0"/>
              </a:spcBef>
              <a:spcAft>
                <a:spcPct val="0"/>
              </a:spcAft>
              <a:defRPr sz="2800" b="1">
                <a:solidFill>
                  <a:srgbClr val="FFFFFE"/>
                </a:solidFill>
                <a:latin typeface="Arial" charset="0"/>
              </a:defRPr>
            </a:lvl2pPr>
            <a:lvl3pPr algn="l" rtl="0" eaLnBrk="0" fontAlgn="base" hangingPunct="0">
              <a:spcBef>
                <a:spcPct val="0"/>
              </a:spcBef>
              <a:spcAft>
                <a:spcPct val="0"/>
              </a:spcAft>
              <a:defRPr sz="2800" b="1">
                <a:solidFill>
                  <a:srgbClr val="FFFFFE"/>
                </a:solidFill>
                <a:latin typeface="Arial" charset="0"/>
              </a:defRPr>
            </a:lvl3pPr>
            <a:lvl4pPr algn="l" rtl="0" eaLnBrk="0" fontAlgn="base" hangingPunct="0">
              <a:spcBef>
                <a:spcPct val="0"/>
              </a:spcBef>
              <a:spcAft>
                <a:spcPct val="0"/>
              </a:spcAft>
              <a:defRPr sz="2800" b="1">
                <a:solidFill>
                  <a:srgbClr val="FFFFFE"/>
                </a:solidFill>
                <a:latin typeface="Arial" charset="0"/>
              </a:defRPr>
            </a:lvl4pPr>
            <a:lvl5pPr algn="l" rtl="0" eaLnBrk="0" fontAlgn="base" hangingPunct="0">
              <a:spcBef>
                <a:spcPct val="0"/>
              </a:spcBef>
              <a:spcAft>
                <a:spcPct val="0"/>
              </a:spcAft>
              <a:defRPr sz="2800" b="1">
                <a:solidFill>
                  <a:srgbClr val="FFFFFE"/>
                </a:solidFill>
                <a:latin typeface="Arial" charset="0"/>
              </a:defRPr>
            </a:lvl5pPr>
            <a:lvl6pPr marL="457200" algn="l" rtl="0" fontAlgn="base">
              <a:spcBef>
                <a:spcPct val="0"/>
              </a:spcBef>
              <a:spcAft>
                <a:spcPct val="0"/>
              </a:spcAft>
              <a:defRPr sz="2800" b="1">
                <a:solidFill>
                  <a:srgbClr val="FFFFFE"/>
                </a:solidFill>
                <a:latin typeface="Arial" charset="0"/>
              </a:defRPr>
            </a:lvl6pPr>
            <a:lvl7pPr marL="914400" algn="l" rtl="0" fontAlgn="base">
              <a:spcBef>
                <a:spcPct val="0"/>
              </a:spcBef>
              <a:spcAft>
                <a:spcPct val="0"/>
              </a:spcAft>
              <a:defRPr sz="2800" b="1">
                <a:solidFill>
                  <a:srgbClr val="FFFFFE"/>
                </a:solidFill>
                <a:latin typeface="Arial" charset="0"/>
              </a:defRPr>
            </a:lvl7pPr>
            <a:lvl8pPr marL="1371600" algn="l" rtl="0" fontAlgn="base">
              <a:spcBef>
                <a:spcPct val="0"/>
              </a:spcBef>
              <a:spcAft>
                <a:spcPct val="0"/>
              </a:spcAft>
              <a:defRPr sz="2800" b="1">
                <a:solidFill>
                  <a:srgbClr val="FFFFFE"/>
                </a:solidFill>
                <a:latin typeface="Arial" charset="0"/>
              </a:defRPr>
            </a:lvl8pPr>
            <a:lvl9pPr marL="1828800" algn="l" rtl="0" fontAlgn="base">
              <a:spcBef>
                <a:spcPct val="0"/>
              </a:spcBef>
              <a:spcAft>
                <a:spcPct val="0"/>
              </a:spcAft>
              <a:defRPr sz="2800" b="1">
                <a:solidFill>
                  <a:srgbClr val="FFFFFE"/>
                </a:solidFill>
                <a:latin typeface="Arial" charset="0"/>
              </a:defRPr>
            </a:lvl9pPr>
          </a:lstStyle>
          <a:p>
            <a:pPr eaLnBrk="1" hangingPunct="1"/>
            <a:r>
              <a:rPr lang="nl-NL" dirty="0" err="1" smtClean="0"/>
              <a:t>Example</a:t>
            </a:r>
            <a:r>
              <a:rPr lang="nl-NL" dirty="0" smtClean="0"/>
              <a:t>: </a:t>
            </a:r>
            <a:r>
              <a:rPr lang="nl-NL" dirty="0" err="1" smtClean="0"/>
              <a:t>Paulinaschor</a:t>
            </a:r>
            <a:endParaRPr lang="en-US" dirty="0" smtClean="0"/>
          </a:p>
        </p:txBody>
      </p:sp>
      <p:sp>
        <p:nvSpPr>
          <p:cNvPr id="10" name="Rectangle 9"/>
          <p:cNvSpPr/>
          <p:nvPr/>
        </p:nvSpPr>
        <p:spPr>
          <a:xfrm>
            <a:off x="0" y="6208071"/>
            <a:ext cx="7154366" cy="646331"/>
          </a:xfrm>
          <a:prstGeom prst="rect">
            <a:avLst/>
          </a:prstGeom>
          <a:solidFill>
            <a:schemeClr val="bg1"/>
          </a:solidFill>
        </p:spPr>
        <p:txBody>
          <a:bodyPr wrap="square">
            <a:spAutoFit/>
          </a:bodyPr>
          <a:lstStyle/>
          <a:p>
            <a:pPr lvl="0"/>
            <a:r>
              <a:rPr lang="en-GB" sz="1200" i="1" dirty="0" err="1">
                <a:solidFill>
                  <a:srgbClr val="000000"/>
                </a:solidFill>
              </a:rPr>
              <a:t>Temmerman</a:t>
            </a:r>
            <a:r>
              <a:rPr lang="en-GB" sz="1200" i="1" dirty="0">
                <a:solidFill>
                  <a:srgbClr val="000000"/>
                </a:solidFill>
              </a:rPr>
              <a:t> S, </a:t>
            </a:r>
            <a:r>
              <a:rPr lang="en-GB" sz="1200" i="1" dirty="0" err="1">
                <a:solidFill>
                  <a:srgbClr val="000000"/>
                </a:solidFill>
              </a:rPr>
              <a:t>Bouma</a:t>
            </a:r>
            <a:r>
              <a:rPr lang="en-GB" sz="1200" i="1" dirty="0">
                <a:solidFill>
                  <a:srgbClr val="000000"/>
                </a:solidFill>
              </a:rPr>
              <a:t> TJ, </a:t>
            </a:r>
            <a:r>
              <a:rPr lang="en-GB" sz="1200" i="1" dirty="0" err="1">
                <a:solidFill>
                  <a:srgbClr val="000000"/>
                </a:solidFill>
              </a:rPr>
              <a:t>Govers</a:t>
            </a:r>
            <a:r>
              <a:rPr lang="en-GB" sz="1200" i="1" dirty="0">
                <a:solidFill>
                  <a:srgbClr val="000000"/>
                </a:solidFill>
              </a:rPr>
              <a:t> G, Wang, ZB, de Vries MB, Herman, PMJ. 2005. Impact of vegetation on flow routing and sedimentation patterns: Three-dimensional </a:t>
            </a:r>
            <a:r>
              <a:rPr lang="en-GB" sz="1200" i="1" dirty="0" err="1">
                <a:solidFill>
                  <a:srgbClr val="000000"/>
                </a:solidFill>
              </a:rPr>
              <a:t>modeling</a:t>
            </a:r>
            <a:r>
              <a:rPr lang="en-GB" sz="1200" i="1" dirty="0">
                <a:solidFill>
                  <a:srgbClr val="000000"/>
                </a:solidFill>
              </a:rPr>
              <a:t> for a tidal marsh. Journal of Geophysical Research-Earth Surface 110 (F4): Art. No. F04019.</a:t>
            </a:r>
          </a:p>
        </p:txBody>
      </p:sp>
    </p:spTree>
    <p:extLst>
      <p:ext uri="{BB962C8B-B14F-4D97-AF65-F5344CB8AC3E}">
        <p14:creationId xmlns:p14="http://schemas.microsoft.com/office/powerpoint/2010/main" val="1979631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696913" y="188913"/>
            <a:ext cx="8196262" cy="611187"/>
          </a:xfrm>
        </p:spPr>
        <p:txBody>
          <a:bodyPr anchor="ctr"/>
          <a:lstStyle/>
          <a:p>
            <a:pPr eaLnBrk="1" hangingPunct="1"/>
            <a:r>
              <a:rPr lang="nl-NL" dirty="0" err="1" smtClean="0"/>
              <a:t>Linking</a:t>
            </a:r>
            <a:r>
              <a:rPr lang="nl-NL" dirty="0" smtClean="0"/>
              <a:t> </a:t>
            </a:r>
            <a:r>
              <a:rPr lang="nl-NL" dirty="0" err="1" smtClean="0"/>
              <a:t>processes</a:t>
            </a:r>
            <a:r>
              <a:rPr lang="nl-NL" dirty="0" smtClean="0"/>
              <a:t> – water </a:t>
            </a:r>
            <a:r>
              <a:rPr lang="nl-NL" dirty="0" err="1" smtClean="0"/>
              <a:t>quantity</a:t>
            </a:r>
            <a:endParaRPr lang="en-US" dirty="0" smtClean="0"/>
          </a:p>
        </p:txBody>
      </p:sp>
      <p:grpSp>
        <p:nvGrpSpPr>
          <p:cNvPr id="2" name="Group 23"/>
          <p:cNvGrpSpPr>
            <a:grpSpLocks/>
          </p:cNvGrpSpPr>
          <p:nvPr/>
        </p:nvGrpSpPr>
        <p:grpSpPr bwMode="auto">
          <a:xfrm>
            <a:off x="4826000" y="2317750"/>
            <a:ext cx="4271963" cy="1076325"/>
            <a:chOff x="4826002" y="2317358"/>
            <a:chExt cx="4272747" cy="1077218"/>
          </a:xfrm>
        </p:grpSpPr>
        <p:sp>
          <p:nvSpPr>
            <p:cNvPr id="15413" name="Text Box 26"/>
            <p:cNvSpPr txBox="1">
              <a:spLocks noChangeArrowheads="1"/>
            </p:cNvSpPr>
            <p:nvPr/>
          </p:nvSpPr>
          <p:spPr bwMode="auto">
            <a:xfrm>
              <a:off x="6588125" y="2317358"/>
              <a:ext cx="2510624"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1600" smtClean="0">
                  <a:solidFill>
                    <a:srgbClr val="000000"/>
                  </a:solidFill>
                </a:rPr>
                <a:t>Flow velocity</a:t>
              </a:r>
            </a:p>
            <a:p>
              <a:pPr eaLnBrk="1" hangingPunct="1"/>
              <a:r>
                <a:rPr lang="nl-NL" sz="1600" smtClean="0">
                  <a:solidFill>
                    <a:srgbClr val="000000"/>
                  </a:solidFill>
                </a:rPr>
                <a:t>Attenuation </a:t>
              </a:r>
            </a:p>
            <a:p>
              <a:pPr eaLnBrk="1" hangingPunct="1"/>
              <a:r>
                <a:rPr lang="nl-NL" sz="1600" smtClean="0">
                  <a:solidFill>
                    <a:srgbClr val="000000"/>
                  </a:solidFill>
                </a:rPr>
                <a:t>Inundation characteristics</a:t>
              </a:r>
            </a:p>
            <a:p>
              <a:pPr eaLnBrk="1" hangingPunct="1"/>
              <a:r>
                <a:rPr lang="nl-NL" sz="1600" smtClean="0">
                  <a:solidFill>
                    <a:srgbClr val="000000"/>
                  </a:solidFill>
                </a:rPr>
                <a:t>Drought characteristics</a:t>
              </a:r>
              <a:endParaRPr lang="en-US" sz="1600" smtClean="0">
                <a:solidFill>
                  <a:srgbClr val="000000"/>
                </a:solidFill>
              </a:endParaRPr>
            </a:p>
          </p:txBody>
        </p:sp>
        <p:cxnSp>
          <p:nvCxnSpPr>
            <p:cNvPr id="21526" name="AutoShape 27"/>
            <p:cNvCxnSpPr>
              <a:cxnSpLocks noChangeShapeType="1"/>
              <a:stCxn id="15398" idx="0"/>
              <a:endCxn id="15413" idx="1"/>
            </p:cNvCxnSpPr>
            <p:nvPr/>
          </p:nvCxnSpPr>
          <p:spPr bwMode="auto">
            <a:xfrm rot="5400000" flipH="1" flipV="1">
              <a:off x="5600775" y="2081194"/>
              <a:ext cx="212901" cy="1762448"/>
            </a:xfrm>
            <a:prstGeom prst="bentConnector2">
              <a:avLst/>
            </a:prstGeom>
            <a:noFill/>
            <a:ln w="15875">
              <a:solidFill>
                <a:schemeClr val="accent6">
                  <a:lumMod val="60000"/>
                  <a:lumOff val="40000"/>
                </a:schemeClr>
              </a:solidFill>
              <a:miter lim="800000"/>
              <a:headEnd/>
              <a:tailEnd type="triangle" w="med" len="med"/>
            </a:ln>
            <a:effectLst/>
            <a:extLst/>
          </p:spPr>
        </p:cxnSp>
      </p:grpSp>
      <p:grpSp>
        <p:nvGrpSpPr>
          <p:cNvPr id="15364" name="Group 16"/>
          <p:cNvGrpSpPr>
            <a:grpSpLocks/>
          </p:cNvGrpSpPr>
          <p:nvPr/>
        </p:nvGrpSpPr>
        <p:grpSpPr bwMode="auto">
          <a:xfrm>
            <a:off x="179388" y="1268413"/>
            <a:ext cx="2952750" cy="5329237"/>
            <a:chOff x="179388" y="1268413"/>
            <a:chExt cx="2952750" cy="5329237"/>
          </a:xfrm>
        </p:grpSpPr>
        <p:sp>
          <p:nvSpPr>
            <p:cNvPr id="15403" name="Rectangle 54"/>
            <p:cNvSpPr>
              <a:spLocks noChangeArrowheads="1"/>
            </p:cNvSpPr>
            <p:nvPr/>
          </p:nvSpPr>
          <p:spPr bwMode="auto">
            <a:xfrm>
              <a:off x="179388" y="1268413"/>
              <a:ext cx="2952750" cy="53292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nl-NL" smtClean="0">
                <a:solidFill>
                  <a:srgbClr val="000000"/>
                </a:solidFill>
                <a:latin typeface="Arial" pitchFamily="34" charset="0"/>
              </a:endParaRPr>
            </a:p>
          </p:txBody>
        </p:sp>
        <p:sp>
          <p:nvSpPr>
            <p:cNvPr id="15404" name="Rectangle 4"/>
            <p:cNvSpPr>
              <a:spLocks noChangeArrowheads="1"/>
            </p:cNvSpPr>
            <p:nvPr/>
          </p:nvSpPr>
          <p:spPr bwMode="auto">
            <a:xfrm>
              <a:off x="539750" y="3068638"/>
              <a:ext cx="1511300" cy="647700"/>
            </a:xfrm>
            <a:prstGeom prst="rect">
              <a:avLst/>
            </a:prstGeom>
            <a:solidFill>
              <a:schemeClr val="accent1"/>
            </a:solidFill>
            <a:ln w="9525">
              <a:solidFill>
                <a:schemeClr val="tx1"/>
              </a:solidFill>
              <a:miter lim="800000"/>
              <a:headEnd/>
              <a:tailEnd/>
            </a:ln>
          </p:spPr>
          <p:txBody>
            <a:bodyPr wrap="none" anchor="ctr"/>
            <a:lstStyle/>
            <a:p>
              <a:pPr algn="ctr"/>
              <a:r>
                <a:rPr lang="nl-NL" smtClean="0">
                  <a:solidFill>
                    <a:srgbClr val="000000"/>
                  </a:solidFill>
                  <a:latin typeface="Arial" pitchFamily="34" charset="0"/>
                </a:rPr>
                <a:t>Colonization</a:t>
              </a:r>
              <a:endParaRPr lang="en-US" smtClean="0">
                <a:solidFill>
                  <a:srgbClr val="000000"/>
                </a:solidFill>
                <a:latin typeface="Arial" pitchFamily="34" charset="0"/>
              </a:endParaRPr>
            </a:p>
          </p:txBody>
        </p:sp>
        <p:sp>
          <p:nvSpPr>
            <p:cNvPr id="15405" name="Rectangle 5"/>
            <p:cNvSpPr>
              <a:spLocks noChangeArrowheads="1"/>
            </p:cNvSpPr>
            <p:nvPr/>
          </p:nvSpPr>
          <p:spPr bwMode="auto">
            <a:xfrm>
              <a:off x="539750" y="4221163"/>
              <a:ext cx="1511300" cy="647700"/>
            </a:xfrm>
            <a:prstGeom prst="rect">
              <a:avLst/>
            </a:prstGeom>
            <a:solidFill>
              <a:schemeClr val="accent1"/>
            </a:solidFill>
            <a:ln w="9525">
              <a:solidFill>
                <a:schemeClr val="tx1"/>
              </a:solidFill>
              <a:miter lim="800000"/>
              <a:headEnd/>
              <a:tailEnd/>
            </a:ln>
          </p:spPr>
          <p:txBody>
            <a:bodyPr wrap="none" anchor="ctr"/>
            <a:lstStyle/>
            <a:p>
              <a:pPr algn="ctr"/>
              <a:r>
                <a:rPr lang="nl-NL" smtClean="0">
                  <a:solidFill>
                    <a:srgbClr val="000000"/>
                  </a:solidFill>
                  <a:latin typeface="Arial" pitchFamily="34" charset="0"/>
                </a:rPr>
                <a:t>Development</a:t>
              </a:r>
              <a:endParaRPr lang="en-US" smtClean="0">
                <a:solidFill>
                  <a:srgbClr val="000000"/>
                </a:solidFill>
                <a:latin typeface="Arial" pitchFamily="34" charset="0"/>
              </a:endParaRPr>
            </a:p>
          </p:txBody>
        </p:sp>
        <p:sp>
          <p:nvSpPr>
            <p:cNvPr id="15406" name="Rectangle 6"/>
            <p:cNvSpPr>
              <a:spLocks noChangeArrowheads="1"/>
            </p:cNvSpPr>
            <p:nvPr/>
          </p:nvSpPr>
          <p:spPr bwMode="auto">
            <a:xfrm>
              <a:off x="539750" y="5157788"/>
              <a:ext cx="1511300" cy="647700"/>
            </a:xfrm>
            <a:prstGeom prst="rect">
              <a:avLst/>
            </a:prstGeom>
            <a:solidFill>
              <a:schemeClr val="accent1"/>
            </a:solidFill>
            <a:ln w="9525">
              <a:solidFill>
                <a:schemeClr val="tx1"/>
              </a:solidFill>
              <a:miter lim="800000"/>
              <a:headEnd/>
              <a:tailEnd/>
            </a:ln>
          </p:spPr>
          <p:txBody>
            <a:bodyPr wrap="none" anchor="ctr"/>
            <a:lstStyle/>
            <a:p>
              <a:pPr algn="ctr"/>
              <a:r>
                <a:rPr lang="nl-NL" smtClean="0">
                  <a:solidFill>
                    <a:srgbClr val="000000"/>
                  </a:solidFill>
                  <a:latin typeface="Arial" pitchFamily="34" charset="0"/>
                </a:rPr>
                <a:t>Mortality</a:t>
              </a:r>
              <a:endParaRPr lang="en-US" smtClean="0">
                <a:solidFill>
                  <a:srgbClr val="000000"/>
                </a:solidFill>
                <a:latin typeface="Arial" pitchFamily="34" charset="0"/>
              </a:endParaRPr>
            </a:p>
          </p:txBody>
        </p:sp>
        <p:sp>
          <p:nvSpPr>
            <p:cNvPr id="15407" name="Rectangle 30"/>
            <p:cNvSpPr>
              <a:spLocks noChangeArrowheads="1"/>
            </p:cNvSpPr>
            <p:nvPr/>
          </p:nvSpPr>
          <p:spPr bwMode="auto">
            <a:xfrm>
              <a:off x="539750" y="1989138"/>
              <a:ext cx="1511300" cy="647700"/>
            </a:xfrm>
            <a:prstGeom prst="rect">
              <a:avLst/>
            </a:prstGeom>
            <a:solidFill>
              <a:srgbClr val="FFFF99"/>
            </a:solidFill>
            <a:ln w="9525">
              <a:solidFill>
                <a:schemeClr val="tx1"/>
              </a:solidFill>
              <a:prstDash val="dashDot"/>
              <a:miter lim="800000"/>
              <a:headEnd/>
              <a:tailEnd/>
            </a:ln>
          </p:spPr>
          <p:txBody>
            <a:bodyPr wrap="none" anchor="ctr"/>
            <a:lstStyle/>
            <a:p>
              <a:pPr algn="ctr"/>
              <a:r>
                <a:rPr lang="nl-NL" smtClean="0">
                  <a:solidFill>
                    <a:srgbClr val="000000"/>
                  </a:solidFill>
                  <a:latin typeface="Arial" pitchFamily="34" charset="0"/>
                </a:rPr>
                <a:t>Propagule</a:t>
              </a:r>
            </a:p>
            <a:p>
              <a:pPr algn="ctr"/>
              <a:r>
                <a:rPr lang="nl-NL" smtClean="0">
                  <a:solidFill>
                    <a:srgbClr val="000000"/>
                  </a:solidFill>
                  <a:latin typeface="Arial" pitchFamily="34" charset="0"/>
                </a:rPr>
                <a:t> dispersal</a:t>
              </a:r>
              <a:endParaRPr lang="en-US" smtClean="0">
                <a:solidFill>
                  <a:srgbClr val="000000"/>
                </a:solidFill>
                <a:latin typeface="Arial" pitchFamily="34" charset="0"/>
              </a:endParaRPr>
            </a:p>
          </p:txBody>
        </p:sp>
        <p:cxnSp>
          <p:nvCxnSpPr>
            <p:cNvPr id="15408" name="AutoShape 31"/>
            <p:cNvCxnSpPr>
              <a:cxnSpLocks noChangeShapeType="1"/>
              <a:stCxn id="15407" idx="2"/>
              <a:endCxn id="15404" idx="0"/>
            </p:cNvCxnSpPr>
            <p:nvPr/>
          </p:nvCxnSpPr>
          <p:spPr bwMode="auto">
            <a:xfrm>
              <a:off x="1295400" y="2636838"/>
              <a:ext cx="0" cy="4318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409" name="AutoShape 32"/>
            <p:cNvCxnSpPr>
              <a:cxnSpLocks noChangeShapeType="1"/>
              <a:stCxn id="15404" idx="2"/>
              <a:endCxn id="15405" idx="0"/>
            </p:cNvCxnSpPr>
            <p:nvPr/>
          </p:nvCxnSpPr>
          <p:spPr bwMode="auto">
            <a:xfrm>
              <a:off x="1295400" y="3716338"/>
              <a:ext cx="0" cy="5048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410" name="AutoShape 33"/>
            <p:cNvCxnSpPr>
              <a:cxnSpLocks noChangeShapeType="1"/>
              <a:stCxn id="15405" idx="2"/>
              <a:endCxn id="15406" idx="0"/>
            </p:cNvCxnSpPr>
            <p:nvPr/>
          </p:nvCxnSpPr>
          <p:spPr bwMode="auto">
            <a:xfrm>
              <a:off x="1295400" y="4868863"/>
              <a:ext cx="0" cy="2889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411" name="AutoShape 39"/>
            <p:cNvCxnSpPr>
              <a:cxnSpLocks noChangeShapeType="1"/>
              <a:stCxn id="15404" idx="1"/>
              <a:endCxn id="15406" idx="1"/>
            </p:cNvCxnSpPr>
            <p:nvPr/>
          </p:nvCxnSpPr>
          <p:spPr bwMode="auto">
            <a:xfrm rot="10800000" flipH="1" flipV="1">
              <a:off x="539750" y="3392488"/>
              <a:ext cx="1588" cy="2089150"/>
            </a:xfrm>
            <a:prstGeom prst="bentConnector3">
              <a:avLst>
                <a:gd name="adj1" fmla="val -14400005"/>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15412" name="Text Box 55"/>
            <p:cNvSpPr txBox="1">
              <a:spLocks noChangeArrowheads="1"/>
            </p:cNvSpPr>
            <p:nvPr/>
          </p:nvSpPr>
          <p:spPr bwMode="auto">
            <a:xfrm>
              <a:off x="755650" y="1341438"/>
              <a:ext cx="1276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mtClean="0">
                  <a:solidFill>
                    <a:srgbClr val="000000"/>
                  </a:solidFill>
                </a:rPr>
                <a:t>Vegetation</a:t>
              </a:r>
              <a:endParaRPr lang="en-US" smtClean="0">
                <a:solidFill>
                  <a:srgbClr val="000000"/>
                </a:solidFill>
              </a:endParaRPr>
            </a:p>
          </p:txBody>
        </p:sp>
      </p:grpSp>
      <p:grpSp>
        <p:nvGrpSpPr>
          <p:cNvPr id="4" name="Group 24"/>
          <p:cNvGrpSpPr>
            <a:grpSpLocks/>
          </p:cNvGrpSpPr>
          <p:nvPr/>
        </p:nvGrpSpPr>
        <p:grpSpPr bwMode="auto">
          <a:xfrm>
            <a:off x="3492500" y="2205038"/>
            <a:ext cx="2665413" cy="4392612"/>
            <a:chOff x="3492500" y="2205038"/>
            <a:chExt cx="2665413" cy="4392612"/>
          </a:xfrm>
        </p:grpSpPr>
        <p:cxnSp>
          <p:nvCxnSpPr>
            <p:cNvPr id="15395" name="AutoShape 57"/>
            <p:cNvCxnSpPr>
              <a:cxnSpLocks noChangeShapeType="1"/>
              <a:stCxn id="15398" idx="2"/>
              <a:endCxn id="15399" idx="0"/>
            </p:cNvCxnSpPr>
            <p:nvPr/>
          </p:nvCxnSpPr>
          <p:spPr bwMode="auto">
            <a:xfrm>
              <a:off x="4826000" y="3717925"/>
              <a:ext cx="0" cy="50165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grpSp>
          <p:nvGrpSpPr>
            <p:cNvPr id="15396" name="Group 7"/>
            <p:cNvGrpSpPr>
              <a:grpSpLocks/>
            </p:cNvGrpSpPr>
            <p:nvPr/>
          </p:nvGrpSpPr>
          <p:grpSpPr bwMode="auto">
            <a:xfrm>
              <a:off x="3492500" y="2205038"/>
              <a:ext cx="2665413" cy="4392612"/>
              <a:chOff x="3492500" y="2205038"/>
              <a:chExt cx="2665413" cy="4392612"/>
            </a:xfrm>
          </p:grpSpPr>
          <p:sp>
            <p:nvSpPr>
              <p:cNvPr id="15397" name="Rectangle 13"/>
              <p:cNvSpPr>
                <a:spLocks noChangeArrowheads="1"/>
              </p:cNvSpPr>
              <p:nvPr/>
            </p:nvSpPr>
            <p:spPr bwMode="auto">
              <a:xfrm>
                <a:off x="3492500" y="2205038"/>
                <a:ext cx="2665413" cy="43926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nl-NL" smtClean="0">
                  <a:solidFill>
                    <a:srgbClr val="000000"/>
                  </a:solidFill>
                  <a:latin typeface="Arial" pitchFamily="34" charset="0"/>
                </a:endParaRPr>
              </a:p>
            </p:txBody>
          </p:sp>
          <p:sp>
            <p:nvSpPr>
              <p:cNvPr id="15398" name="Rectangle 7"/>
              <p:cNvSpPr>
                <a:spLocks noChangeArrowheads="1"/>
              </p:cNvSpPr>
              <p:nvPr/>
            </p:nvSpPr>
            <p:spPr bwMode="auto">
              <a:xfrm>
                <a:off x="3925888" y="3068638"/>
                <a:ext cx="1800225" cy="649287"/>
              </a:xfrm>
              <a:prstGeom prst="rect">
                <a:avLst/>
              </a:prstGeom>
              <a:solidFill>
                <a:schemeClr val="accent1"/>
              </a:solidFill>
              <a:ln w="9525">
                <a:solidFill>
                  <a:schemeClr val="tx1"/>
                </a:solidFill>
                <a:miter lim="800000"/>
                <a:headEnd/>
                <a:tailEnd/>
              </a:ln>
            </p:spPr>
            <p:txBody>
              <a:bodyPr wrap="none" anchor="ctr"/>
              <a:lstStyle/>
              <a:p>
                <a:pPr algn="ctr"/>
                <a:r>
                  <a:rPr lang="nl-NL" smtClean="0">
                    <a:solidFill>
                      <a:srgbClr val="000000"/>
                    </a:solidFill>
                    <a:latin typeface="Arial" pitchFamily="34" charset="0"/>
                  </a:rPr>
                  <a:t>Flow (regime)</a:t>
                </a:r>
              </a:p>
            </p:txBody>
          </p:sp>
          <p:sp>
            <p:nvSpPr>
              <p:cNvPr id="15399" name="Rectangle 9"/>
              <p:cNvSpPr>
                <a:spLocks noChangeArrowheads="1"/>
              </p:cNvSpPr>
              <p:nvPr/>
            </p:nvSpPr>
            <p:spPr bwMode="auto">
              <a:xfrm>
                <a:off x="3925888" y="4219575"/>
                <a:ext cx="1800225" cy="649288"/>
              </a:xfrm>
              <a:prstGeom prst="rect">
                <a:avLst/>
              </a:prstGeom>
              <a:solidFill>
                <a:schemeClr val="accent1"/>
              </a:solidFill>
              <a:ln w="9525">
                <a:solidFill>
                  <a:schemeClr val="tx1"/>
                </a:solidFill>
                <a:miter lim="800000"/>
                <a:headEnd/>
                <a:tailEnd/>
              </a:ln>
            </p:spPr>
            <p:txBody>
              <a:bodyPr wrap="none" anchor="ctr"/>
              <a:lstStyle/>
              <a:p>
                <a:pPr algn="ctr"/>
                <a:r>
                  <a:rPr lang="nl-NL" smtClean="0">
                    <a:solidFill>
                      <a:srgbClr val="000000"/>
                    </a:solidFill>
                    <a:latin typeface="Arial" pitchFamily="34" charset="0"/>
                  </a:rPr>
                  <a:t>Sedimentation</a:t>
                </a:r>
              </a:p>
            </p:txBody>
          </p:sp>
          <p:sp>
            <p:nvSpPr>
              <p:cNvPr id="15400" name="Rectangle 10"/>
              <p:cNvSpPr>
                <a:spLocks noChangeArrowheads="1"/>
              </p:cNvSpPr>
              <p:nvPr/>
            </p:nvSpPr>
            <p:spPr bwMode="auto">
              <a:xfrm>
                <a:off x="3925888" y="5156200"/>
                <a:ext cx="1800225" cy="649288"/>
              </a:xfrm>
              <a:prstGeom prst="rect">
                <a:avLst/>
              </a:prstGeom>
              <a:solidFill>
                <a:schemeClr val="accent1"/>
              </a:solidFill>
              <a:ln w="9525">
                <a:solidFill>
                  <a:schemeClr val="tx1"/>
                </a:solidFill>
                <a:miter lim="800000"/>
                <a:headEnd/>
                <a:tailEnd/>
              </a:ln>
            </p:spPr>
            <p:txBody>
              <a:bodyPr wrap="none" anchor="ctr"/>
              <a:lstStyle/>
              <a:p>
                <a:pPr algn="ctr"/>
                <a:r>
                  <a:rPr lang="nl-NL" smtClean="0">
                    <a:solidFill>
                      <a:srgbClr val="000000"/>
                    </a:solidFill>
                    <a:latin typeface="Arial" pitchFamily="34" charset="0"/>
                  </a:rPr>
                  <a:t>Erosion</a:t>
                </a:r>
              </a:p>
            </p:txBody>
          </p:sp>
          <p:sp>
            <p:nvSpPr>
              <p:cNvPr id="15401" name="Text Box 14"/>
              <p:cNvSpPr txBox="1">
                <a:spLocks noChangeArrowheads="1"/>
              </p:cNvSpPr>
              <p:nvPr/>
            </p:nvSpPr>
            <p:spPr bwMode="auto">
              <a:xfrm>
                <a:off x="3852863" y="2276872"/>
                <a:ext cx="1987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mtClean="0">
                    <a:solidFill>
                      <a:srgbClr val="000000"/>
                    </a:solidFill>
                  </a:rPr>
                  <a:t>Hydromorphology</a:t>
                </a:r>
                <a:endParaRPr lang="en-US" smtClean="0">
                  <a:solidFill>
                    <a:srgbClr val="000000"/>
                  </a:solidFill>
                </a:endParaRPr>
              </a:p>
            </p:txBody>
          </p:sp>
          <p:cxnSp>
            <p:nvCxnSpPr>
              <p:cNvPr id="15402" name="AutoShape 59"/>
              <p:cNvCxnSpPr>
                <a:cxnSpLocks noChangeShapeType="1"/>
                <a:stCxn id="15398" idx="3"/>
                <a:endCxn id="15400" idx="0"/>
              </p:cNvCxnSpPr>
              <p:nvPr/>
            </p:nvCxnSpPr>
            <p:spPr bwMode="auto">
              <a:xfrm flipH="1">
                <a:off x="4826000" y="3394075"/>
                <a:ext cx="900113" cy="1762125"/>
              </a:xfrm>
              <a:prstGeom prst="bentConnector4">
                <a:avLst>
                  <a:gd name="adj1" fmla="val -25398"/>
                  <a:gd name="adj2" fmla="val 91259"/>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grpSp>
      </p:grpSp>
      <p:grpSp>
        <p:nvGrpSpPr>
          <p:cNvPr id="6" name="Group 19"/>
          <p:cNvGrpSpPr>
            <a:grpSpLocks/>
          </p:cNvGrpSpPr>
          <p:nvPr/>
        </p:nvGrpSpPr>
        <p:grpSpPr bwMode="auto">
          <a:xfrm>
            <a:off x="2051050" y="2312988"/>
            <a:ext cx="1874838" cy="3168650"/>
            <a:chOff x="2051050" y="2312988"/>
            <a:chExt cx="1874838" cy="3168650"/>
          </a:xfrm>
        </p:grpSpPr>
        <p:cxnSp>
          <p:nvCxnSpPr>
            <p:cNvPr id="15389" name="AutoShape 23"/>
            <p:cNvCxnSpPr>
              <a:cxnSpLocks noChangeShapeType="1"/>
              <a:stCxn id="15398" idx="1"/>
              <a:endCxn id="15405" idx="3"/>
            </p:cNvCxnSpPr>
            <p:nvPr/>
          </p:nvCxnSpPr>
          <p:spPr bwMode="auto">
            <a:xfrm rot="10800000" flipV="1">
              <a:off x="2051050" y="3394075"/>
              <a:ext cx="1874838" cy="1150938"/>
            </a:xfrm>
            <a:prstGeom prst="bentConnector3">
              <a:avLst>
                <a:gd name="adj1" fmla="val 49958"/>
              </a:avLst>
            </a:prstGeom>
            <a:noFill/>
            <a:ln w="15875">
              <a:solidFill>
                <a:srgbClr val="00CCFF"/>
              </a:solidFill>
              <a:miter lim="800000"/>
              <a:headEnd/>
              <a:tailEnd type="triangle" w="med" len="med"/>
            </a:ln>
            <a:extLst>
              <a:ext uri="{909E8E84-426E-40DD-AFC4-6F175D3DCCD1}">
                <a14:hiddenFill xmlns:a14="http://schemas.microsoft.com/office/drawing/2010/main">
                  <a:noFill/>
                </a14:hiddenFill>
              </a:ext>
            </a:extLst>
          </p:spPr>
        </p:cxnSp>
        <p:grpSp>
          <p:nvGrpSpPr>
            <p:cNvPr id="15390" name="Group 12"/>
            <p:cNvGrpSpPr>
              <a:grpSpLocks/>
            </p:cNvGrpSpPr>
            <p:nvPr/>
          </p:nvGrpSpPr>
          <p:grpSpPr bwMode="auto">
            <a:xfrm>
              <a:off x="2051050" y="2312988"/>
              <a:ext cx="1874838" cy="3168650"/>
              <a:chOff x="2051050" y="2312988"/>
              <a:chExt cx="1874838" cy="3168650"/>
            </a:xfrm>
          </p:grpSpPr>
          <p:grpSp>
            <p:nvGrpSpPr>
              <p:cNvPr id="15391" name="Group 11"/>
              <p:cNvGrpSpPr>
                <a:grpSpLocks/>
              </p:cNvGrpSpPr>
              <p:nvPr/>
            </p:nvGrpSpPr>
            <p:grpSpPr bwMode="auto">
              <a:xfrm>
                <a:off x="2051050" y="3392488"/>
                <a:ext cx="1874838" cy="2089150"/>
                <a:chOff x="2051050" y="3392488"/>
                <a:chExt cx="1874838" cy="2089150"/>
              </a:xfrm>
            </p:grpSpPr>
            <p:cxnSp>
              <p:nvCxnSpPr>
                <p:cNvPr id="15393" name="AutoShape 16"/>
                <p:cNvCxnSpPr>
                  <a:cxnSpLocks noChangeShapeType="1"/>
                  <a:stCxn id="15398" idx="1"/>
                  <a:endCxn id="15404" idx="3"/>
                </p:cNvCxnSpPr>
                <p:nvPr/>
              </p:nvCxnSpPr>
              <p:spPr bwMode="auto">
                <a:xfrm rot="10800000">
                  <a:off x="2051050" y="3392488"/>
                  <a:ext cx="1874838" cy="1587"/>
                </a:xfrm>
                <a:prstGeom prst="bentConnector3">
                  <a:avLst>
                    <a:gd name="adj1" fmla="val 49958"/>
                  </a:avLst>
                </a:prstGeom>
                <a:noFill/>
                <a:ln w="15875">
                  <a:solidFill>
                    <a:srgbClr val="00CCFF"/>
                  </a:solidFill>
                  <a:miter lim="800000"/>
                  <a:headEnd/>
                  <a:tailEnd type="triangle" w="med" len="med"/>
                </a:ln>
                <a:extLst>
                  <a:ext uri="{909E8E84-426E-40DD-AFC4-6F175D3DCCD1}">
                    <a14:hiddenFill xmlns:a14="http://schemas.microsoft.com/office/drawing/2010/main">
                      <a:noFill/>
                    </a14:hiddenFill>
                  </a:ext>
                </a:extLst>
              </p:spPr>
            </p:cxnSp>
            <p:cxnSp>
              <p:nvCxnSpPr>
                <p:cNvPr id="15394" name="AutoShape 19"/>
                <p:cNvCxnSpPr>
                  <a:cxnSpLocks noChangeShapeType="1"/>
                  <a:stCxn id="15398" idx="1"/>
                  <a:endCxn id="15406" idx="3"/>
                </p:cNvCxnSpPr>
                <p:nvPr/>
              </p:nvCxnSpPr>
              <p:spPr bwMode="auto">
                <a:xfrm rot="10800000" flipV="1">
                  <a:off x="2051050" y="3394075"/>
                  <a:ext cx="1874838" cy="2087563"/>
                </a:xfrm>
                <a:prstGeom prst="bentConnector3">
                  <a:avLst>
                    <a:gd name="adj1" fmla="val 49958"/>
                  </a:avLst>
                </a:prstGeom>
                <a:noFill/>
                <a:ln w="12700">
                  <a:solidFill>
                    <a:srgbClr val="00CCFF"/>
                  </a:solidFill>
                  <a:miter lim="800000"/>
                  <a:headEnd/>
                  <a:tailEnd type="triangle" w="med" len="med"/>
                </a:ln>
                <a:extLst>
                  <a:ext uri="{909E8E84-426E-40DD-AFC4-6F175D3DCCD1}">
                    <a14:hiddenFill xmlns:a14="http://schemas.microsoft.com/office/drawing/2010/main">
                      <a:noFill/>
                    </a14:hiddenFill>
                  </a:ext>
                </a:extLst>
              </p:spPr>
            </p:cxnSp>
          </p:grpSp>
          <p:cxnSp>
            <p:nvCxnSpPr>
              <p:cNvPr id="15392" name="AutoShape 61"/>
              <p:cNvCxnSpPr>
                <a:cxnSpLocks noChangeShapeType="1"/>
                <a:stCxn id="15398" idx="1"/>
                <a:endCxn id="15407" idx="3"/>
              </p:cNvCxnSpPr>
              <p:nvPr/>
            </p:nvCxnSpPr>
            <p:spPr bwMode="auto">
              <a:xfrm rot="10800000">
                <a:off x="2051050" y="2312988"/>
                <a:ext cx="1874838" cy="1081087"/>
              </a:xfrm>
              <a:prstGeom prst="bentConnector3">
                <a:avLst>
                  <a:gd name="adj1" fmla="val 49958"/>
                </a:avLst>
              </a:prstGeom>
              <a:noFill/>
              <a:ln w="15875">
                <a:solidFill>
                  <a:srgbClr val="00CCFF"/>
                </a:solidFill>
                <a:miter lim="800000"/>
                <a:headEnd/>
                <a:tailEnd type="triangle" w="med" len="med"/>
              </a:ln>
              <a:extLst>
                <a:ext uri="{909E8E84-426E-40DD-AFC4-6F175D3DCCD1}">
                  <a14:hiddenFill xmlns:a14="http://schemas.microsoft.com/office/drawing/2010/main">
                    <a:noFill/>
                  </a14:hiddenFill>
                </a:ext>
              </a:extLst>
            </p:spPr>
          </p:cxnSp>
        </p:grpSp>
      </p:grpSp>
      <p:grpSp>
        <p:nvGrpSpPr>
          <p:cNvPr id="9" name="Group 33"/>
          <p:cNvGrpSpPr>
            <a:grpSpLocks/>
          </p:cNvGrpSpPr>
          <p:nvPr/>
        </p:nvGrpSpPr>
        <p:grpSpPr bwMode="auto">
          <a:xfrm>
            <a:off x="2051050" y="3392488"/>
            <a:ext cx="6553200" cy="2089150"/>
            <a:chOff x="2051050" y="3392488"/>
            <a:chExt cx="6553398" cy="2089150"/>
          </a:xfrm>
        </p:grpSpPr>
        <p:grpSp>
          <p:nvGrpSpPr>
            <p:cNvPr id="15382" name="Group 31"/>
            <p:cNvGrpSpPr>
              <a:grpSpLocks/>
            </p:cNvGrpSpPr>
            <p:nvPr/>
          </p:nvGrpSpPr>
          <p:grpSpPr bwMode="auto">
            <a:xfrm>
              <a:off x="5726113" y="4258261"/>
              <a:ext cx="2878335" cy="584775"/>
              <a:chOff x="5726113" y="4258261"/>
              <a:chExt cx="2878335" cy="584775"/>
            </a:xfrm>
          </p:grpSpPr>
          <p:sp>
            <p:nvSpPr>
              <p:cNvPr id="15387" name="Text Box 28"/>
              <p:cNvSpPr txBox="1">
                <a:spLocks noChangeArrowheads="1"/>
              </p:cNvSpPr>
              <p:nvPr/>
            </p:nvSpPr>
            <p:spPr bwMode="auto">
              <a:xfrm>
                <a:off x="6561901" y="4258261"/>
                <a:ext cx="20425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1600" smtClean="0">
                    <a:solidFill>
                      <a:srgbClr val="000000"/>
                    </a:solidFill>
                  </a:rPr>
                  <a:t>Substrate conditions</a:t>
                </a:r>
              </a:p>
              <a:p>
                <a:pPr eaLnBrk="1" hangingPunct="1"/>
                <a:r>
                  <a:rPr lang="nl-NL" sz="1600" smtClean="0">
                    <a:solidFill>
                      <a:srgbClr val="000000"/>
                    </a:solidFill>
                  </a:rPr>
                  <a:t>Burial</a:t>
                </a:r>
                <a:endParaRPr lang="en-US" sz="1600" smtClean="0">
                  <a:solidFill>
                    <a:srgbClr val="000000"/>
                  </a:solidFill>
                </a:endParaRPr>
              </a:p>
            </p:txBody>
          </p:sp>
          <p:cxnSp>
            <p:nvCxnSpPr>
              <p:cNvPr id="21533" name="AutoShape 34"/>
              <p:cNvCxnSpPr>
                <a:cxnSpLocks noChangeShapeType="1"/>
                <a:stCxn id="15399" idx="3"/>
                <a:endCxn id="15387" idx="1"/>
              </p:cNvCxnSpPr>
              <p:nvPr/>
            </p:nvCxnSpPr>
            <p:spPr bwMode="auto">
              <a:xfrm>
                <a:off x="5726224" y="4543425"/>
                <a:ext cx="835050" cy="7938"/>
              </a:xfrm>
              <a:prstGeom prst="bentConnector3">
                <a:avLst>
                  <a:gd name="adj1" fmla="val 50000"/>
                </a:avLst>
              </a:prstGeom>
              <a:noFill/>
              <a:ln w="15875">
                <a:solidFill>
                  <a:schemeClr val="accent6">
                    <a:lumMod val="60000"/>
                    <a:lumOff val="40000"/>
                  </a:schemeClr>
                </a:solidFill>
                <a:miter lim="800000"/>
                <a:headEnd/>
                <a:tailEnd type="triangle" w="med" len="med"/>
              </a:ln>
              <a:effectLst/>
              <a:extLst/>
            </p:spPr>
          </p:cxnSp>
        </p:grpSp>
        <p:grpSp>
          <p:nvGrpSpPr>
            <p:cNvPr id="15383" name="Group 20"/>
            <p:cNvGrpSpPr>
              <a:grpSpLocks/>
            </p:cNvGrpSpPr>
            <p:nvPr/>
          </p:nvGrpSpPr>
          <p:grpSpPr bwMode="auto">
            <a:xfrm>
              <a:off x="2051050" y="3392488"/>
              <a:ext cx="1874838" cy="2089150"/>
              <a:chOff x="2051050" y="3392488"/>
              <a:chExt cx="1874838" cy="2089150"/>
            </a:xfrm>
          </p:grpSpPr>
          <p:cxnSp>
            <p:nvCxnSpPr>
              <p:cNvPr id="15384" name="AutoShape 17"/>
              <p:cNvCxnSpPr>
                <a:cxnSpLocks noChangeShapeType="1"/>
                <a:stCxn id="15399" idx="1"/>
                <a:endCxn id="15404" idx="3"/>
              </p:cNvCxnSpPr>
              <p:nvPr/>
            </p:nvCxnSpPr>
            <p:spPr bwMode="auto">
              <a:xfrm rot="10800000">
                <a:off x="2051050" y="3392488"/>
                <a:ext cx="1874838" cy="1152525"/>
              </a:xfrm>
              <a:prstGeom prst="bentConnector3">
                <a:avLst>
                  <a:gd name="adj1" fmla="val 49958"/>
                </a:avLst>
              </a:prstGeom>
              <a:noFill/>
              <a:ln w="9525">
                <a:solidFill>
                  <a:srgbClr val="FF9900"/>
                </a:solidFill>
                <a:miter lim="800000"/>
                <a:headEnd/>
                <a:tailEnd type="triangle" w="med" len="med"/>
              </a:ln>
              <a:extLst>
                <a:ext uri="{909E8E84-426E-40DD-AFC4-6F175D3DCCD1}">
                  <a14:hiddenFill xmlns:a14="http://schemas.microsoft.com/office/drawing/2010/main">
                    <a:noFill/>
                  </a14:hiddenFill>
                </a:ext>
              </a:extLst>
            </p:spPr>
          </p:cxnSp>
          <p:cxnSp>
            <p:nvCxnSpPr>
              <p:cNvPr id="15385" name="AutoShape 20"/>
              <p:cNvCxnSpPr>
                <a:cxnSpLocks noChangeShapeType="1"/>
                <a:stCxn id="15399" idx="1"/>
                <a:endCxn id="15406" idx="3"/>
              </p:cNvCxnSpPr>
              <p:nvPr/>
            </p:nvCxnSpPr>
            <p:spPr bwMode="auto">
              <a:xfrm rot="10800000" flipV="1">
                <a:off x="2051050" y="4545013"/>
                <a:ext cx="1874838" cy="936625"/>
              </a:xfrm>
              <a:prstGeom prst="bentConnector3">
                <a:avLst>
                  <a:gd name="adj1" fmla="val 49958"/>
                </a:avLst>
              </a:prstGeom>
              <a:noFill/>
              <a:ln w="12700">
                <a:solidFill>
                  <a:srgbClr val="FF9900"/>
                </a:solidFill>
                <a:miter lim="800000"/>
                <a:headEnd/>
                <a:tailEnd type="triangle" w="med" len="med"/>
              </a:ln>
              <a:extLst>
                <a:ext uri="{909E8E84-426E-40DD-AFC4-6F175D3DCCD1}">
                  <a14:hiddenFill xmlns:a14="http://schemas.microsoft.com/office/drawing/2010/main">
                    <a:noFill/>
                  </a14:hiddenFill>
                </a:ext>
              </a:extLst>
            </p:spPr>
          </p:cxnSp>
          <p:cxnSp>
            <p:nvCxnSpPr>
              <p:cNvPr id="15386" name="AutoShape 24"/>
              <p:cNvCxnSpPr>
                <a:cxnSpLocks noChangeShapeType="1"/>
                <a:stCxn id="15399" idx="1"/>
                <a:endCxn id="15405" idx="3"/>
              </p:cNvCxnSpPr>
              <p:nvPr/>
            </p:nvCxnSpPr>
            <p:spPr bwMode="auto">
              <a:xfrm rot="10800000">
                <a:off x="2051050" y="4545013"/>
                <a:ext cx="1874838" cy="0"/>
              </a:xfrm>
              <a:prstGeom prst="straightConnector1">
                <a:avLst/>
              </a:prstGeom>
              <a:noFill/>
              <a:ln w="15875">
                <a:solidFill>
                  <a:srgbClr val="FF9900"/>
                </a:solidFill>
                <a:round/>
                <a:headEnd/>
                <a:tailEnd type="triangle" w="med" len="med"/>
              </a:ln>
              <a:extLst>
                <a:ext uri="{909E8E84-426E-40DD-AFC4-6F175D3DCCD1}">
                  <a14:hiddenFill xmlns:a14="http://schemas.microsoft.com/office/drawing/2010/main">
                    <a:noFill/>
                  </a14:hiddenFill>
                </a:ext>
              </a:extLst>
            </p:spPr>
          </p:cxnSp>
        </p:grpSp>
      </p:grpSp>
      <p:grpSp>
        <p:nvGrpSpPr>
          <p:cNvPr id="12" name="Group 27"/>
          <p:cNvGrpSpPr>
            <a:grpSpLocks/>
          </p:cNvGrpSpPr>
          <p:nvPr/>
        </p:nvGrpSpPr>
        <p:grpSpPr bwMode="auto">
          <a:xfrm>
            <a:off x="2051050" y="3392488"/>
            <a:ext cx="5529263" cy="2246312"/>
            <a:chOff x="2051050" y="3392488"/>
            <a:chExt cx="5529654" cy="2246729"/>
          </a:xfrm>
        </p:grpSpPr>
        <p:grpSp>
          <p:nvGrpSpPr>
            <p:cNvPr id="15375" name="Group 18"/>
            <p:cNvGrpSpPr>
              <a:grpSpLocks/>
            </p:cNvGrpSpPr>
            <p:nvPr/>
          </p:nvGrpSpPr>
          <p:grpSpPr bwMode="auto">
            <a:xfrm>
              <a:off x="5726113" y="5300663"/>
              <a:ext cx="1854591" cy="338554"/>
              <a:chOff x="5726113" y="5300663"/>
              <a:chExt cx="1854591" cy="338554"/>
            </a:xfrm>
          </p:grpSpPr>
          <p:sp>
            <p:nvSpPr>
              <p:cNvPr id="15380" name="Text Box 29"/>
              <p:cNvSpPr txBox="1">
                <a:spLocks noChangeArrowheads="1"/>
              </p:cNvSpPr>
              <p:nvPr/>
            </p:nvSpPr>
            <p:spPr bwMode="auto">
              <a:xfrm>
                <a:off x="6588125" y="5300663"/>
                <a:ext cx="9925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1600" smtClean="0">
                    <a:solidFill>
                      <a:srgbClr val="000000"/>
                    </a:solidFill>
                  </a:rPr>
                  <a:t>Scouring</a:t>
                </a:r>
                <a:endParaRPr lang="en-US" sz="1600" smtClean="0">
                  <a:solidFill>
                    <a:srgbClr val="000000"/>
                  </a:solidFill>
                </a:endParaRPr>
              </a:p>
            </p:txBody>
          </p:sp>
          <p:cxnSp>
            <p:nvCxnSpPr>
              <p:cNvPr id="21534" name="AutoShape 35"/>
              <p:cNvCxnSpPr>
                <a:cxnSpLocks noChangeShapeType="1"/>
                <a:stCxn id="15400" idx="3"/>
                <a:endCxn id="15380" idx="1"/>
              </p:cNvCxnSpPr>
              <p:nvPr/>
            </p:nvCxnSpPr>
            <p:spPr bwMode="auto">
              <a:xfrm flipV="1">
                <a:off x="5726373" y="5470911"/>
                <a:ext cx="862073" cy="9527"/>
              </a:xfrm>
              <a:prstGeom prst="bentConnector3">
                <a:avLst>
                  <a:gd name="adj1" fmla="val 50000"/>
                </a:avLst>
              </a:prstGeom>
              <a:noFill/>
              <a:ln w="15875">
                <a:solidFill>
                  <a:schemeClr val="accent6">
                    <a:lumMod val="60000"/>
                    <a:lumOff val="40000"/>
                  </a:schemeClr>
                </a:solidFill>
                <a:miter lim="800000"/>
                <a:headEnd/>
                <a:tailEnd type="triangle" w="med" len="med"/>
              </a:ln>
              <a:effectLst/>
              <a:extLst/>
            </p:spPr>
          </p:cxnSp>
        </p:grpSp>
        <p:grpSp>
          <p:nvGrpSpPr>
            <p:cNvPr id="15376" name="Group 26"/>
            <p:cNvGrpSpPr>
              <a:grpSpLocks/>
            </p:cNvGrpSpPr>
            <p:nvPr/>
          </p:nvGrpSpPr>
          <p:grpSpPr bwMode="auto">
            <a:xfrm>
              <a:off x="2051050" y="3392488"/>
              <a:ext cx="1874838" cy="2089150"/>
              <a:chOff x="2051050" y="3392488"/>
              <a:chExt cx="1874838" cy="2089150"/>
            </a:xfrm>
          </p:grpSpPr>
          <p:cxnSp>
            <p:nvCxnSpPr>
              <p:cNvPr id="15377" name="AutoShape 18"/>
              <p:cNvCxnSpPr>
                <a:cxnSpLocks noChangeShapeType="1"/>
                <a:stCxn id="15400" idx="1"/>
                <a:endCxn id="15404" idx="3"/>
              </p:cNvCxnSpPr>
              <p:nvPr/>
            </p:nvCxnSpPr>
            <p:spPr bwMode="auto">
              <a:xfrm rot="10800000">
                <a:off x="2051050" y="3392488"/>
                <a:ext cx="1874838" cy="2089150"/>
              </a:xfrm>
              <a:prstGeom prst="bentConnector3">
                <a:avLst>
                  <a:gd name="adj1" fmla="val 49958"/>
                </a:avLst>
              </a:prstGeom>
              <a:noFill/>
              <a:ln w="15875">
                <a:solidFill>
                  <a:srgbClr val="CC00FF"/>
                </a:solidFill>
                <a:miter lim="800000"/>
                <a:headEnd/>
                <a:tailEnd type="triangle" w="med" len="med"/>
              </a:ln>
              <a:extLst>
                <a:ext uri="{909E8E84-426E-40DD-AFC4-6F175D3DCCD1}">
                  <a14:hiddenFill xmlns:a14="http://schemas.microsoft.com/office/drawing/2010/main">
                    <a:noFill/>
                  </a14:hiddenFill>
                </a:ext>
              </a:extLst>
            </p:spPr>
          </p:cxnSp>
          <p:cxnSp>
            <p:nvCxnSpPr>
              <p:cNvPr id="15378" name="AutoShape 21"/>
              <p:cNvCxnSpPr>
                <a:cxnSpLocks noChangeShapeType="1"/>
                <a:stCxn id="15400" idx="1"/>
                <a:endCxn id="15406" idx="3"/>
              </p:cNvCxnSpPr>
              <p:nvPr/>
            </p:nvCxnSpPr>
            <p:spPr bwMode="auto">
              <a:xfrm rot="10800000">
                <a:off x="2051050" y="5481638"/>
                <a:ext cx="1874838" cy="0"/>
              </a:xfrm>
              <a:prstGeom prst="straightConnector1">
                <a:avLst/>
              </a:prstGeom>
              <a:noFill/>
              <a:ln w="12700">
                <a:solidFill>
                  <a:srgbClr val="CC00FF"/>
                </a:solidFill>
                <a:round/>
                <a:headEnd/>
                <a:tailEnd type="triangle" w="med" len="med"/>
              </a:ln>
              <a:extLst>
                <a:ext uri="{909E8E84-426E-40DD-AFC4-6F175D3DCCD1}">
                  <a14:hiddenFill xmlns:a14="http://schemas.microsoft.com/office/drawing/2010/main">
                    <a:noFill/>
                  </a14:hiddenFill>
                </a:ext>
              </a:extLst>
            </p:spPr>
          </p:cxnSp>
          <p:cxnSp>
            <p:nvCxnSpPr>
              <p:cNvPr id="15379" name="AutoShape 25"/>
              <p:cNvCxnSpPr>
                <a:cxnSpLocks noChangeShapeType="1"/>
                <a:stCxn id="15400" idx="1"/>
                <a:endCxn id="15405" idx="3"/>
              </p:cNvCxnSpPr>
              <p:nvPr/>
            </p:nvCxnSpPr>
            <p:spPr bwMode="auto">
              <a:xfrm rot="10800000">
                <a:off x="2051050" y="4545013"/>
                <a:ext cx="1874838" cy="936625"/>
              </a:xfrm>
              <a:prstGeom prst="bentConnector3">
                <a:avLst>
                  <a:gd name="adj1" fmla="val 49958"/>
                </a:avLst>
              </a:prstGeom>
              <a:noFill/>
              <a:ln w="15875">
                <a:solidFill>
                  <a:srgbClr val="CC00FF"/>
                </a:solidFill>
                <a:miter lim="800000"/>
                <a:headEnd/>
                <a:tailEnd type="triangle" w="med" len="med"/>
              </a:ln>
              <a:extLst>
                <a:ext uri="{909E8E84-426E-40DD-AFC4-6F175D3DCCD1}">
                  <a14:hiddenFill xmlns:a14="http://schemas.microsoft.com/office/drawing/2010/main">
                    <a:noFill/>
                  </a14:hiddenFill>
                </a:ext>
              </a:extLst>
            </p:spPr>
          </p:cxnSp>
        </p:grpSp>
      </p:grpSp>
      <p:grpSp>
        <p:nvGrpSpPr>
          <p:cNvPr id="15" name="Group 38"/>
          <p:cNvGrpSpPr>
            <a:grpSpLocks/>
          </p:cNvGrpSpPr>
          <p:nvPr/>
        </p:nvGrpSpPr>
        <p:grpSpPr bwMode="auto">
          <a:xfrm>
            <a:off x="2051050" y="3789363"/>
            <a:ext cx="2774950" cy="1511300"/>
            <a:chOff x="2051050" y="3789363"/>
            <a:chExt cx="2774950" cy="1511300"/>
          </a:xfrm>
        </p:grpSpPr>
        <p:cxnSp>
          <p:nvCxnSpPr>
            <p:cNvPr id="15370" name="AutoShape 50"/>
            <p:cNvCxnSpPr>
              <a:cxnSpLocks noChangeShapeType="1"/>
            </p:cNvCxnSpPr>
            <p:nvPr/>
          </p:nvCxnSpPr>
          <p:spPr bwMode="auto">
            <a:xfrm flipV="1">
              <a:off x="2051050" y="3789363"/>
              <a:ext cx="2774950" cy="503237"/>
            </a:xfrm>
            <a:prstGeom prst="straightConnector1">
              <a:avLst/>
            </a:prstGeom>
            <a:noFill/>
            <a:ln w="15875">
              <a:solidFill>
                <a:schemeClr val="folHlink"/>
              </a:solidFill>
              <a:round/>
              <a:headEnd/>
              <a:tailEnd type="triangle" w="med" len="med"/>
            </a:ln>
            <a:extLst>
              <a:ext uri="{909E8E84-426E-40DD-AFC4-6F175D3DCCD1}">
                <a14:hiddenFill xmlns:a14="http://schemas.microsoft.com/office/drawing/2010/main">
                  <a:noFill/>
                </a14:hiddenFill>
              </a:ext>
            </a:extLst>
          </p:spPr>
        </p:cxnSp>
        <p:sp>
          <p:nvSpPr>
            <p:cNvPr id="15371" name="Line 52"/>
            <p:cNvSpPr>
              <a:spLocks noChangeShapeType="1"/>
            </p:cNvSpPr>
            <p:nvPr/>
          </p:nvSpPr>
          <p:spPr bwMode="auto">
            <a:xfrm>
              <a:off x="2051050" y="4797425"/>
              <a:ext cx="1801813" cy="503238"/>
            </a:xfrm>
            <a:prstGeom prst="line">
              <a:avLst/>
            </a:prstGeom>
            <a:noFill/>
            <a:ln w="15875">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n-GB" smtClean="0">
                <a:solidFill>
                  <a:srgbClr val="000000"/>
                </a:solidFill>
                <a:latin typeface="Arial" pitchFamily="34" charset="0"/>
              </a:endParaRPr>
            </a:p>
          </p:txBody>
        </p:sp>
        <p:sp>
          <p:nvSpPr>
            <p:cNvPr id="15372" name="Text Box 53"/>
            <p:cNvSpPr txBox="1">
              <a:spLocks noChangeArrowheads="1"/>
            </p:cNvSpPr>
            <p:nvPr/>
          </p:nvSpPr>
          <p:spPr bwMode="auto">
            <a:xfrm>
              <a:off x="2180282" y="4170365"/>
              <a:ext cx="16716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1200" b="1" smtClean="0">
                  <a:solidFill>
                    <a:srgbClr val="99CC00"/>
                  </a:solidFill>
                </a:rPr>
                <a:t>Hydraulic resistance</a:t>
              </a:r>
              <a:endParaRPr lang="en-US" sz="1200" b="1" smtClean="0">
                <a:solidFill>
                  <a:srgbClr val="99CC00"/>
                </a:solidFill>
              </a:endParaRPr>
            </a:p>
          </p:txBody>
        </p:sp>
        <p:sp>
          <p:nvSpPr>
            <p:cNvPr id="15373" name="Text Box 56"/>
            <p:cNvSpPr txBox="1">
              <a:spLocks noChangeArrowheads="1"/>
            </p:cNvSpPr>
            <p:nvPr/>
          </p:nvSpPr>
          <p:spPr bwMode="auto">
            <a:xfrm rot="1023541">
              <a:off x="2115690" y="4667972"/>
              <a:ext cx="879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nl-NL" sz="1200" b="1" smtClean="0">
                  <a:solidFill>
                    <a:srgbClr val="99CC00"/>
                  </a:solidFill>
                </a:rPr>
                <a:t>Cohesion</a:t>
              </a:r>
              <a:endParaRPr lang="en-US" sz="1200" b="1" smtClean="0">
                <a:solidFill>
                  <a:srgbClr val="99CC00"/>
                </a:solidFill>
              </a:endParaRPr>
            </a:p>
          </p:txBody>
        </p:sp>
        <p:cxnSp>
          <p:nvCxnSpPr>
            <p:cNvPr id="15374" name="AutoShape 50"/>
            <p:cNvCxnSpPr>
              <a:cxnSpLocks noChangeShapeType="1"/>
            </p:cNvCxnSpPr>
            <p:nvPr/>
          </p:nvCxnSpPr>
          <p:spPr bwMode="auto">
            <a:xfrm>
              <a:off x="2051050" y="4401344"/>
              <a:ext cx="1874838" cy="0"/>
            </a:xfrm>
            <a:prstGeom prst="straightConnector1">
              <a:avLst/>
            </a:prstGeom>
            <a:noFill/>
            <a:ln w="15875">
              <a:solidFill>
                <a:schemeClr val="folHlink"/>
              </a:solidFill>
              <a:round/>
              <a:headEnd/>
              <a:tailEnd type="triangle" w="med" len="med"/>
            </a:ln>
            <a:extLst>
              <a:ext uri="{909E8E84-426E-40DD-AFC4-6F175D3DCCD1}">
                <a14:hiddenFill xmlns:a14="http://schemas.microsoft.com/office/drawing/2010/main">
                  <a:noFill/>
                </a14:hiddenFill>
              </a:ext>
            </a:extLst>
          </p:spPr>
        </p:cxnSp>
      </p:grpSp>
      <p:sp>
        <p:nvSpPr>
          <p:cNvPr id="3" name="TextBox 2"/>
          <p:cNvSpPr txBox="1"/>
          <p:nvPr/>
        </p:nvSpPr>
        <p:spPr>
          <a:xfrm>
            <a:off x="3635896" y="1552587"/>
            <a:ext cx="2665413" cy="461665"/>
          </a:xfrm>
          <a:prstGeom prst="rect">
            <a:avLst/>
          </a:prstGeom>
          <a:noFill/>
        </p:spPr>
        <p:txBody>
          <a:bodyPr wrap="square" rtlCol="0">
            <a:spAutoFit/>
          </a:bodyPr>
          <a:lstStyle/>
          <a:p>
            <a:r>
              <a:rPr lang="en-US" sz="2400" dirty="0" smtClean="0"/>
              <a:t>Delft3D-Flow</a:t>
            </a:r>
            <a:endParaRPr lang="en-GB" sz="2400" dirty="0"/>
          </a:p>
        </p:txBody>
      </p:sp>
    </p:spTree>
    <p:extLst>
      <p:ext uri="{BB962C8B-B14F-4D97-AF65-F5344CB8AC3E}">
        <p14:creationId xmlns:p14="http://schemas.microsoft.com/office/powerpoint/2010/main" val="31363834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ltares template 2010">
  <a:themeElements>
    <a:clrScheme name="Deltares_tem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ltares_tem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ltares_tem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ltares_tem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ltares_tem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ltares_tem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ltares_tem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ltares_tem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ltares_tem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ltares_tem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ltares_tem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ltares_tem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ltares_tem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ltares_tem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ltaecologie">
  <a:themeElements>
    <a:clrScheme name="Deltaecolog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ltaecologi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ltaecolog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ltaecolog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ltaecolog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ltaecolog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ltaecolog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ltaecolog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ltaecolog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ltaecolog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ltaecolog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ltaecolog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ltaecolog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ltaecolog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umanst521 B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Deltares Template</Template>
  <TotalTime>510</TotalTime>
  <Words>1279</Words>
  <Application>Microsoft Office PowerPoint</Application>
  <PresentationFormat>On-screen Show (4:3)</PresentationFormat>
  <Paragraphs>300</Paragraphs>
  <Slides>25</Slides>
  <Notes>6</Notes>
  <HiddenSlides>1</HiddenSlides>
  <MMClips>3</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Deltares template 2010</vt:lpstr>
      <vt:lpstr>Deltaecologie</vt:lpstr>
      <vt:lpstr>Blank Presentation</vt:lpstr>
      <vt:lpstr>Linking water quantity and water quality via aquatic vegetation processes </vt:lpstr>
      <vt:lpstr>Why vegetation modelling?</vt:lpstr>
      <vt:lpstr>Goal of this presentation</vt:lpstr>
      <vt:lpstr>Process based modelling</vt:lpstr>
      <vt:lpstr>Dynveg</vt:lpstr>
      <vt:lpstr>Delft3D</vt:lpstr>
      <vt:lpstr>PowerPoint Presentation</vt:lpstr>
      <vt:lpstr>PowerPoint Presentation</vt:lpstr>
      <vt:lpstr>Linking processes – water quantity</vt:lpstr>
      <vt:lpstr>PowerPoint Presentation</vt:lpstr>
      <vt:lpstr>PowerPoint Presentation</vt:lpstr>
      <vt:lpstr>PowerPoint Presentation</vt:lpstr>
      <vt:lpstr>Why a macrophyte module in Delwaq?</vt:lpstr>
      <vt:lpstr>Processes – water quality</vt:lpstr>
      <vt:lpstr>PowerPoint Presentation</vt:lpstr>
      <vt:lpstr>PowerPoint Presentation</vt:lpstr>
      <vt:lpstr>PowerPoint Presentation</vt:lpstr>
      <vt:lpstr>Vertically structured: lineair / exponential</vt:lpstr>
      <vt:lpstr>Biomass growth per layer</vt:lpstr>
      <vt:lpstr>resuspension of sediments</vt:lpstr>
      <vt:lpstr>PowerPoint Presentation</vt:lpstr>
      <vt:lpstr>PowerPoint Presentation</vt:lpstr>
      <vt:lpstr>PowerPoint Presentation</vt:lpstr>
      <vt:lpstr> </vt:lpstr>
      <vt:lpstr>PowerPoint Presentation</vt:lpstr>
    </vt:vector>
  </TitlesOfParts>
  <Company>Stichting Deltares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Linking water quantity and water quality via aquatic vegetation processes</dc:title>
  <dc:creator>Ellis Penning</dc:creator>
  <cp:lastModifiedBy>Jasper Dijkstra</cp:lastModifiedBy>
  <cp:revision>60</cp:revision>
  <cp:lastPrinted>2007-11-21T13:24:47Z</cp:lastPrinted>
  <dcterms:created xsi:type="dcterms:W3CDTF">2013-10-29T20:35:46Z</dcterms:created>
  <dcterms:modified xsi:type="dcterms:W3CDTF">2013-11-04T07:29:18Z</dcterms:modified>
</cp:coreProperties>
</file>